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4" r:id="rId3"/>
    <p:sldId id="257" r:id="rId4"/>
    <p:sldId id="258" r:id="rId5"/>
    <p:sldId id="259" r:id="rId6"/>
    <p:sldId id="266" r:id="rId7"/>
    <p:sldId id="270" r:id="rId8"/>
    <p:sldId id="261" r:id="rId9"/>
    <p:sldId id="260" r:id="rId10"/>
    <p:sldId id="265" r:id="rId11"/>
    <p:sldId id="262" r:id="rId12"/>
    <p:sldId id="263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225" autoAdjust="0"/>
  </p:normalViewPr>
  <p:slideViewPr>
    <p:cSldViewPr>
      <p:cViewPr varScale="1">
        <p:scale>
          <a:sx n="49" d="100"/>
          <a:sy n="49" d="100"/>
        </p:scale>
        <p:origin x="-1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25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593F4-3C61-454F-9131-F9AA1B7F54A7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06579-F10B-4EFB-9765-34984E4E9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19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Facilitator notes:</a:t>
            </a:r>
          </a:p>
          <a:p>
            <a:r>
              <a:rPr lang="en-AU" dirty="0" smtClean="0"/>
              <a:t>Timing: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Presentation:</a:t>
            </a:r>
            <a:r>
              <a:rPr lang="en-AU" baseline="0" dirty="0" smtClean="0"/>
              <a:t> 20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Discussion and questions: 5-10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Exercise: 30 min: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Discussion of exercises: 5 min per group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baseline="0" dirty="0" smtClean="0"/>
              <a:t>Final questions/discussion: 5-10 min</a:t>
            </a:r>
            <a:endParaRPr lang="en-US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06579-F10B-4EFB-9765-34984E4E9E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52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Suggested timing:</a:t>
            </a:r>
          </a:p>
          <a:p>
            <a:r>
              <a:rPr lang="en-AU" dirty="0" smtClean="0"/>
              <a:t>Presentation and discussion:</a:t>
            </a:r>
            <a:r>
              <a:rPr lang="en-AU" baseline="0" dirty="0" smtClean="0"/>
              <a:t> 15-20 min</a:t>
            </a:r>
          </a:p>
          <a:p>
            <a:r>
              <a:rPr lang="en-AU" baseline="0" dirty="0" smtClean="0"/>
              <a:t>Group exercise: 30 min</a:t>
            </a:r>
          </a:p>
          <a:p>
            <a:r>
              <a:rPr lang="en-AU" baseline="0" dirty="0" smtClean="0"/>
              <a:t>Report back: 5-10 min each</a:t>
            </a:r>
          </a:p>
          <a:p>
            <a:r>
              <a:rPr lang="en-AU" baseline="0" dirty="0" smtClean="0"/>
              <a:t>Final questions and discussion: 10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06579-F10B-4EFB-9765-34984E4E9E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80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Economics provide objective information about disease impact and costs/benefits of proposed control measures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Other non-financial impacts (such as human health) are also important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Decision makers must make their decision on the basis of available information, political and social considerations and available budget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Decisions therefore depend on a variety of factors, of which economic analysis is one important contributor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06579-F10B-4EFB-9765-34984E4E9E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51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Are there any questions or comments?</a:t>
            </a:r>
          </a:p>
          <a:p>
            <a:r>
              <a:rPr lang="en-AU" dirty="0" smtClean="0"/>
              <a:t>Anything that you would like me to clarify or repeat?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06579-F10B-4EFB-9765-34984E4E9E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85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06579-F10B-4EFB-9765-34984E4E9E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18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06579-F10B-4EFB-9765-34984E4E9E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03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Any final questions or comments?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06579-F10B-4EFB-9765-34984E4E9E2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91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F01-8D01-48AC-92AE-02713DFA4804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8150-35F0-4D20-AF1C-06C6B65471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736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F01-8D01-48AC-92AE-02713DFA4804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8150-35F0-4D20-AF1C-06C6B65471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380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F01-8D01-48AC-92AE-02713DFA4804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8150-35F0-4D20-AF1C-06C6B65471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9772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F01-8D01-48AC-92AE-02713DFA4804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8150-35F0-4D20-AF1C-06C6B65471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883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F01-8D01-48AC-92AE-02713DFA4804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8150-35F0-4D20-AF1C-06C6B65471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891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F01-8D01-48AC-92AE-02713DFA4804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8150-35F0-4D20-AF1C-06C6B65471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6259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F01-8D01-48AC-92AE-02713DFA4804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8150-35F0-4D20-AF1C-06C6B65471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455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F01-8D01-48AC-92AE-02713DFA4804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8150-35F0-4D20-AF1C-06C6B65471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223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F01-8D01-48AC-92AE-02713DFA4804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8150-35F0-4D20-AF1C-06C6B65471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329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F01-8D01-48AC-92AE-02713DFA4804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8150-35F0-4D20-AF1C-06C6B65471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912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F01-8D01-48AC-92AE-02713DFA4804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8150-35F0-4D20-AF1C-06C6B65471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48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6EF01-8D01-48AC-92AE-02713DFA4804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78150-35F0-4D20-AF1C-06C6B65471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478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Using </a:t>
            </a:r>
            <a:r>
              <a:rPr lang="en-AU" dirty="0" err="1" smtClean="0"/>
              <a:t>iSIKHNAS</a:t>
            </a:r>
            <a:r>
              <a:rPr lang="en-AU" dirty="0" smtClean="0"/>
              <a:t> for Budget Advocacy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3.1 The economic impact of disease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6190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groups report back and discuss (5-10 min each)</a:t>
            </a:r>
          </a:p>
          <a:p>
            <a:r>
              <a:rPr lang="en-US" dirty="0" smtClean="0"/>
              <a:t>For the effects proposed:</a:t>
            </a:r>
          </a:p>
          <a:p>
            <a:pPr lvl="1"/>
            <a:r>
              <a:rPr lang="en-US" dirty="0" smtClean="0"/>
              <a:t>Are they effects due to disease?</a:t>
            </a:r>
          </a:p>
          <a:p>
            <a:pPr lvl="1"/>
            <a:r>
              <a:rPr lang="en-US" dirty="0" smtClean="0"/>
              <a:t>Are they direct or indirect effects?</a:t>
            </a:r>
          </a:p>
          <a:p>
            <a:pPr lvl="1"/>
            <a:r>
              <a:rPr lang="en-US" dirty="0" smtClean="0"/>
              <a:t>Can they be quantified in a monetary value (Rupiah)?</a:t>
            </a:r>
          </a:p>
          <a:p>
            <a:pPr lvl="1"/>
            <a:r>
              <a:rPr lang="en-US" dirty="0" smtClean="0"/>
              <a:t>Who bears the cost?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331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Some </a:t>
            </a:r>
            <a:r>
              <a:rPr lang="en-AU" dirty="0" smtClean="0"/>
              <a:t>examples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Direct:</a:t>
            </a:r>
          </a:p>
          <a:p>
            <a:pPr lvl="1"/>
            <a:r>
              <a:rPr lang="en-AU" dirty="0" smtClean="0"/>
              <a:t>Deaths</a:t>
            </a:r>
          </a:p>
          <a:p>
            <a:pPr lvl="1"/>
            <a:r>
              <a:rPr lang="en-AU" dirty="0" smtClean="0"/>
              <a:t>Abortions</a:t>
            </a:r>
          </a:p>
          <a:p>
            <a:pPr lvl="1"/>
            <a:r>
              <a:rPr lang="en-AU" dirty="0" smtClean="0"/>
              <a:t>Reduced fertility (fewer animals born)</a:t>
            </a:r>
          </a:p>
          <a:p>
            <a:pPr lvl="1"/>
            <a:r>
              <a:rPr lang="en-AU" dirty="0" smtClean="0"/>
              <a:t>Reduced body weight (reduced sale value)</a:t>
            </a:r>
          </a:p>
          <a:p>
            <a:pPr lvl="1"/>
            <a:r>
              <a:rPr lang="en-AU" dirty="0" smtClean="0"/>
              <a:t>Reduced production (eggs, milk)</a:t>
            </a:r>
          </a:p>
          <a:p>
            <a:pPr lvl="1"/>
            <a:r>
              <a:rPr lang="en-AU" dirty="0" smtClean="0"/>
              <a:t>Reduced product quality (egg size or quality, reduced meat quality, skin quality)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9609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Indirect effects:</a:t>
            </a:r>
          </a:p>
          <a:p>
            <a:pPr lvl="1"/>
            <a:r>
              <a:rPr lang="en-AU" dirty="0" smtClean="0"/>
              <a:t>Treatment or prevention costs</a:t>
            </a:r>
          </a:p>
          <a:p>
            <a:pPr lvl="1"/>
            <a:r>
              <a:rPr lang="en-AU" dirty="0" smtClean="0"/>
              <a:t>Zoonosis effects (human infections)</a:t>
            </a:r>
          </a:p>
          <a:p>
            <a:pPr lvl="1"/>
            <a:r>
              <a:rPr lang="en-AU" dirty="0" smtClean="0"/>
              <a:t>Reduced value to society for example from reduced trade or tourism because of public health or animal welfare concerns</a:t>
            </a:r>
          </a:p>
          <a:p>
            <a:pPr lvl="1"/>
            <a:r>
              <a:rPr lang="en-AU" dirty="0" smtClean="0"/>
              <a:t>Lost markets because of disease risk</a:t>
            </a:r>
          </a:p>
          <a:p>
            <a:pPr lvl="1"/>
            <a:r>
              <a:rPr lang="en-AU" dirty="0" smtClean="0"/>
              <a:t>Lost markets because of quarantine </a:t>
            </a:r>
          </a:p>
          <a:p>
            <a:pPr lvl="1"/>
            <a:r>
              <a:rPr lang="en-AU" dirty="0" smtClean="0"/>
              <a:t>Control costs for government</a:t>
            </a:r>
          </a:p>
          <a:p>
            <a:pPr lvl="1"/>
            <a:r>
              <a:rPr lang="en-AU" dirty="0" smtClean="0"/>
              <a:t>Destruction and disposal for emergency diseases</a:t>
            </a:r>
          </a:p>
          <a:p>
            <a:pPr lvl="1"/>
            <a:r>
              <a:rPr lang="en-AU" dirty="0" smtClean="0"/>
              <a:t>Compensation for affected farmers</a:t>
            </a:r>
          </a:p>
          <a:p>
            <a:pPr lvl="1"/>
            <a:r>
              <a:rPr lang="en-AU" dirty="0" smtClean="0"/>
              <a:t>Foregone income if a farm has to be destocked and kept empty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2596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Final discussion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466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Session 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/>
              <a:t>Economics is </a:t>
            </a:r>
            <a:r>
              <a:rPr lang="en-AU" dirty="0" smtClean="0"/>
              <a:t>used to quantify the cost of disease and the costs and benefits of controlling disease</a:t>
            </a:r>
            <a:endParaRPr lang="en-AU" dirty="0"/>
          </a:p>
          <a:p>
            <a:r>
              <a:rPr lang="en-AU" dirty="0"/>
              <a:t>Disease has an economic effect on livestock production by:</a:t>
            </a:r>
          </a:p>
          <a:p>
            <a:pPr lvl="1"/>
            <a:r>
              <a:rPr lang="en-AU" dirty="0"/>
              <a:t>Increasing costs </a:t>
            </a:r>
            <a:r>
              <a:rPr lang="en-AU" dirty="0" smtClean="0"/>
              <a:t>or</a:t>
            </a:r>
          </a:p>
          <a:p>
            <a:pPr lvl="1"/>
            <a:r>
              <a:rPr lang="en-AU" dirty="0" smtClean="0"/>
              <a:t>Decreasing </a:t>
            </a:r>
            <a:r>
              <a:rPr lang="en-AU" dirty="0"/>
              <a:t>the value of the product </a:t>
            </a:r>
            <a:r>
              <a:rPr lang="en-AU" dirty="0" smtClean="0"/>
              <a:t>produced</a:t>
            </a:r>
          </a:p>
          <a:p>
            <a:r>
              <a:rPr lang="en-AU" dirty="0" smtClean="0"/>
              <a:t>Disease effects may be direct or indirect</a:t>
            </a:r>
          </a:p>
          <a:p>
            <a:r>
              <a:rPr lang="en-AU" dirty="0" smtClean="0"/>
              <a:t>Non-financial are not </a:t>
            </a:r>
            <a:r>
              <a:rPr lang="en-AU" dirty="0"/>
              <a:t>quantifiable </a:t>
            </a:r>
            <a:r>
              <a:rPr lang="en-AU" dirty="0" smtClean="0"/>
              <a:t>financially but can be important</a:t>
            </a:r>
          </a:p>
          <a:p>
            <a:r>
              <a:rPr lang="en-AU" dirty="0" smtClean="0"/>
              <a:t>Disease control decisions depend </a:t>
            </a:r>
            <a:r>
              <a:rPr lang="en-AU" dirty="0"/>
              <a:t>on a variety of factors, of which economic analysis is </a:t>
            </a:r>
            <a:r>
              <a:rPr lang="en-AU" dirty="0" smtClean="0"/>
              <a:t>one contributor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579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 for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At the end of this session you should be able to:</a:t>
            </a:r>
          </a:p>
          <a:p>
            <a:pPr lvl="1"/>
            <a:r>
              <a:rPr lang="en-AU" dirty="0" smtClean="0"/>
              <a:t>Describe the </a:t>
            </a:r>
            <a:r>
              <a:rPr lang="en-AU" dirty="0"/>
              <a:t>economic </a:t>
            </a:r>
            <a:r>
              <a:rPr lang="en-AU" dirty="0" smtClean="0"/>
              <a:t>impacts </a:t>
            </a:r>
            <a:r>
              <a:rPr lang="en-AU" dirty="0"/>
              <a:t>of </a:t>
            </a:r>
            <a:r>
              <a:rPr lang="en-AU" dirty="0" smtClean="0"/>
              <a:t>disease</a:t>
            </a:r>
          </a:p>
          <a:p>
            <a:pPr lvl="1"/>
            <a:r>
              <a:rPr lang="en-AU" dirty="0" smtClean="0"/>
              <a:t>Identify direct and indirect impacts of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5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economics?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Economics is the study of the relationships between resources (or inputs) and products (or outputs) in a production system</a:t>
            </a:r>
          </a:p>
          <a:p>
            <a:r>
              <a:rPr lang="en-AU" dirty="0" smtClean="0"/>
              <a:t>Usually the products are sold for the benefit of people (consumers)</a:t>
            </a:r>
          </a:p>
          <a:p>
            <a:r>
              <a:rPr lang="en-AU" dirty="0" smtClean="0"/>
              <a:t>In livestock production:</a:t>
            </a:r>
          </a:p>
          <a:p>
            <a:pPr lvl="1"/>
            <a:r>
              <a:rPr lang="en-AU" dirty="0" smtClean="0"/>
              <a:t>Resources or Inputs are land, animals, labour, feed, veterinary treatments and so on</a:t>
            </a:r>
          </a:p>
          <a:p>
            <a:pPr lvl="1"/>
            <a:r>
              <a:rPr lang="en-AU" dirty="0" smtClean="0"/>
              <a:t>Products (outputs) are meat, milk, eggs, skins, wool , manure and anything else that is produced and sold</a:t>
            </a:r>
          </a:p>
          <a:p>
            <a:r>
              <a:rPr lang="en-AU" dirty="0" smtClean="0"/>
              <a:t>Inputs and outputs are usually measured in monetary ($) value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796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Effects of disease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Disease has an economic effect on livestock production by:</a:t>
            </a:r>
          </a:p>
          <a:p>
            <a:pPr lvl="1"/>
            <a:r>
              <a:rPr lang="en-AU" dirty="0" smtClean="0"/>
              <a:t>Increasing costs – costs of treatment and prevention and</a:t>
            </a:r>
          </a:p>
          <a:p>
            <a:pPr lvl="1"/>
            <a:r>
              <a:rPr lang="en-AU" dirty="0" smtClean="0"/>
              <a:t>Decreasing the value of the product produced – less product produced and reduced value of product</a:t>
            </a:r>
          </a:p>
          <a:p>
            <a:r>
              <a:rPr lang="en-AU" dirty="0" smtClean="0"/>
              <a:t>Economics:</a:t>
            </a:r>
          </a:p>
          <a:p>
            <a:pPr lvl="1"/>
            <a:r>
              <a:rPr lang="en-AU" dirty="0" smtClean="0"/>
              <a:t>uses $ values to estimate the cost of disease and the costs and benefits of disease control measures</a:t>
            </a:r>
          </a:p>
          <a:p>
            <a:pPr lvl="1"/>
            <a:r>
              <a:rPr lang="en-AU" dirty="0" smtClean="0"/>
              <a:t>Allows comparisons of different control measures</a:t>
            </a:r>
          </a:p>
          <a:p>
            <a:pPr lvl="1"/>
            <a:r>
              <a:rPr lang="en-AU" dirty="0" smtClean="0"/>
              <a:t>Helps make better decisions on control measures</a:t>
            </a:r>
          </a:p>
          <a:p>
            <a:pPr lvl="1"/>
            <a:r>
              <a:rPr lang="en-AU" dirty="0" smtClean="0"/>
              <a:t>Can be applied to an individual farm or to an industry at district, province or national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0678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Direct and indirect effects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r>
              <a:rPr lang="en-AU" dirty="0" smtClean="0"/>
              <a:t>Disease can have an economic effect on livestock production in different ways:</a:t>
            </a:r>
          </a:p>
          <a:p>
            <a:r>
              <a:rPr lang="en-AU" dirty="0" smtClean="0"/>
              <a:t>Direct effects:</a:t>
            </a:r>
          </a:p>
          <a:p>
            <a:pPr lvl="1"/>
            <a:r>
              <a:rPr lang="en-AU" dirty="0" smtClean="0"/>
              <a:t>Direct effects (losses) occur when the disease has a </a:t>
            </a:r>
            <a:r>
              <a:rPr lang="en-AU" b="1" dirty="0" smtClean="0"/>
              <a:t>direct effect on the amount and quality</a:t>
            </a:r>
            <a:r>
              <a:rPr lang="en-AU" dirty="0" smtClean="0"/>
              <a:t> of product available for sale</a:t>
            </a:r>
          </a:p>
          <a:p>
            <a:pPr lvl="2"/>
            <a:r>
              <a:rPr lang="en-AU" dirty="0" smtClean="0"/>
              <a:t>For example anthrax kills animals, so that there are fewer available for sale</a:t>
            </a:r>
          </a:p>
          <a:p>
            <a:r>
              <a:rPr lang="en-AU" dirty="0" smtClean="0"/>
              <a:t>Indirect effects:</a:t>
            </a:r>
          </a:p>
          <a:p>
            <a:pPr lvl="1"/>
            <a:r>
              <a:rPr lang="en-AU" dirty="0" smtClean="0"/>
              <a:t>Indirect effects (losses) occur due to any </a:t>
            </a:r>
            <a:r>
              <a:rPr lang="en-AU" b="1" dirty="0" smtClean="0"/>
              <a:t>other factor associated with disease</a:t>
            </a:r>
            <a:r>
              <a:rPr lang="en-AU" dirty="0" smtClean="0"/>
              <a:t> (other than direct production effects) </a:t>
            </a:r>
            <a:r>
              <a:rPr lang="en-AU" b="1" dirty="0" smtClean="0"/>
              <a:t>which increases costs of production or reduces the value of the product sold</a:t>
            </a:r>
          </a:p>
          <a:p>
            <a:pPr lvl="2"/>
            <a:r>
              <a:rPr lang="en-AU" dirty="0" smtClean="0"/>
              <a:t>Anthrax vaccination is used to protect animals (and human health) from losses due to anthrax</a:t>
            </a:r>
          </a:p>
          <a:p>
            <a:r>
              <a:rPr lang="en-AU" dirty="0" smtClean="0"/>
              <a:t>Effects must be: </a:t>
            </a:r>
          </a:p>
          <a:p>
            <a:pPr lvl="1"/>
            <a:r>
              <a:rPr lang="en-AU" dirty="0" smtClean="0"/>
              <a:t>specific</a:t>
            </a:r>
          </a:p>
          <a:p>
            <a:pPr lvl="1"/>
            <a:r>
              <a:rPr lang="en-AU" dirty="0" smtClean="0"/>
              <a:t>able </a:t>
            </a:r>
            <a:r>
              <a:rPr lang="en-AU" dirty="0"/>
              <a:t>to be translated into economic value</a:t>
            </a:r>
          </a:p>
          <a:p>
            <a:pPr lvl="2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876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Non-financial effects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Some effects cannot be quantified in financial terms (Rupiah)</a:t>
            </a:r>
          </a:p>
          <a:p>
            <a:pPr lvl="1"/>
            <a:r>
              <a:rPr lang="en-AU" dirty="0" smtClean="0"/>
              <a:t>Human deaths</a:t>
            </a:r>
          </a:p>
          <a:p>
            <a:pPr lvl="1"/>
            <a:r>
              <a:rPr lang="en-AU" dirty="0" smtClean="0"/>
              <a:t>Environmental damage</a:t>
            </a:r>
          </a:p>
          <a:p>
            <a:pPr lvl="1"/>
            <a:r>
              <a:rPr lang="en-AU" dirty="0" smtClean="0"/>
              <a:t>Stress, anxiety and social effects</a:t>
            </a:r>
          </a:p>
          <a:p>
            <a:r>
              <a:rPr lang="en-AU" dirty="0" smtClean="0"/>
              <a:t>These </a:t>
            </a:r>
            <a:r>
              <a:rPr lang="en-AU" dirty="0"/>
              <a:t>may be very </a:t>
            </a:r>
            <a:r>
              <a:rPr lang="en-AU" dirty="0" smtClean="0"/>
              <a:t>important and should be documented and considered</a:t>
            </a:r>
          </a:p>
          <a:p>
            <a:pPr lvl="1"/>
            <a:r>
              <a:rPr lang="en-AU" dirty="0" smtClean="0"/>
              <a:t>For example rabies control may not be justified on purely financial impacts but is if you consider the non-financial impacts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5180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Economics and decision making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1628800"/>
            <a:ext cx="28083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/>
              <a:t>Economics</a:t>
            </a:r>
            <a:endParaRPr lang="en-AU" sz="2400" dirty="0"/>
          </a:p>
        </p:txBody>
      </p:sp>
      <p:sp>
        <p:nvSpPr>
          <p:cNvPr id="7" name="Rectangle 6"/>
          <p:cNvSpPr/>
          <p:nvPr/>
        </p:nvSpPr>
        <p:spPr>
          <a:xfrm>
            <a:off x="525524" y="2650450"/>
            <a:ext cx="28083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/>
              <a:t>Technical factors</a:t>
            </a:r>
            <a:endParaRPr lang="en-AU" sz="2400" dirty="0"/>
          </a:p>
        </p:txBody>
      </p:sp>
      <p:sp>
        <p:nvSpPr>
          <p:cNvPr id="8" name="Rectangle 7"/>
          <p:cNvSpPr/>
          <p:nvPr/>
        </p:nvSpPr>
        <p:spPr>
          <a:xfrm>
            <a:off x="507940" y="3645024"/>
            <a:ext cx="28083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/>
              <a:t>Political/Social considerations</a:t>
            </a:r>
            <a:endParaRPr lang="en-AU" sz="2400" dirty="0"/>
          </a:p>
        </p:txBody>
      </p:sp>
      <p:sp>
        <p:nvSpPr>
          <p:cNvPr id="9" name="Rectangle 8"/>
          <p:cNvSpPr/>
          <p:nvPr/>
        </p:nvSpPr>
        <p:spPr>
          <a:xfrm>
            <a:off x="493912" y="4582906"/>
            <a:ext cx="28083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/>
              <a:t>Non-financial impacts</a:t>
            </a:r>
            <a:endParaRPr lang="en-AU" sz="2400" dirty="0"/>
          </a:p>
        </p:txBody>
      </p:sp>
      <p:sp>
        <p:nvSpPr>
          <p:cNvPr id="10" name="Rectangle 9"/>
          <p:cNvSpPr/>
          <p:nvPr/>
        </p:nvSpPr>
        <p:spPr>
          <a:xfrm>
            <a:off x="482226" y="5589240"/>
            <a:ext cx="28083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/>
              <a:t>Budget constraints</a:t>
            </a:r>
            <a:endParaRPr lang="en-AU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5580112" y="2489557"/>
            <a:ext cx="2736304" cy="129792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b="1" dirty="0" smtClean="0"/>
              <a:t>Decision maker</a:t>
            </a:r>
            <a:endParaRPr lang="en-AU" sz="3600" b="1" dirty="0"/>
          </a:p>
        </p:txBody>
      </p:sp>
      <p:sp>
        <p:nvSpPr>
          <p:cNvPr id="12" name="Oval 11"/>
          <p:cNvSpPr/>
          <p:nvPr/>
        </p:nvSpPr>
        <p:spPr>
          <a:xfrm>
            <a:off x="5652120" y="4725144"/>
            <a:ext cx="2592288" cy="86409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/>
              <a:t>Decision</a:t>
            </a:r>
            <a:endParaRPr lang="en-AU" sz="2800" b="1" dirty="0"/>
          </a:p>
        </p:txBody>
      </p:sp>
      <p:cxnSp>
        <p:nvCxnSpPr>
          <p:cNvPr id="14" name="Straight Arrow Connector 13"/>
          <p:cNvCxnSpPr>
            <a:stCxn id="5" idx="3"/>
          </p:cNvCxnSpPr>
          <p:nvPr/>
        </p:nvCxnSpPr>
        <p:spPr>
          <a:xfrm>
            <a:off x="3347864" y="2060848"/>
            <a:ext cx="2232248" cy="589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</p:cNvCxnSpPr>
          <p:nvPr/>
        </p:nvCxnSpPr>
        <p:spPr>
          <a:xfrm flipV="1">
            <a:off x="3333836" y="2924944"/>
            <a:ext cx="2246276" cy="157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  <a:endCxn id="11" idx="1"/>
          </p:cNvCxnSpPr>
          <p:nvPr/>
        </p:nvCxnSpPr>
        <p:spPr>
          <a:xfrm flipV="1">
            <a:off x="3316252" y="3138518"/>
            <a:ext cx="2263860" cy="938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3"/>
          </p:cNvCxnSpPr>
          <p:nvPr/>
        </p:nvCxnSpPr>
        <p:spPr>
          <a:xfrm flipV="1">
            <a:off x="3302224" y="3356992"/>
            <a:ext cx="2277888" cy="1657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3"/>
          </p:cNvCxnSpPr>
          <p:nvPr/>
        </p:nvCxnSpPr>
        <p:spPr>
          <a:xfrm flipV="1">
            <a:off x="3290538" y="3645024"/>
            <a:ext cx="2289574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2"/>
            <a:endCxn id="12" idx="0"/>
          </p:cNvCxnSpPr>
          <p:nvPr/>
        </p:nvCxnSpPr>
        <p:spPr>
          <a:xfrm>
            <a:off x="6948264" y="3787479"/>
            <a:ext cx="0" cy="9376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630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&amp; questions?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1440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 smtClean="0"/>
              <a:t>Separate into groups of 4-5 (30 min)</a:t>
            </a:r>
          </a:p>
          <a:p>
            <a:r>
              <a:rPr lang="en-AU" dirty="0" smtClean="0"/>
              <a:t>Each group:</a:t>
            </a:r>
          </a:p>
          <a:p>
            <a:pPr lvl="1"/>
            <a:r>
              <a:rPr lang="en-AU" dirty="0" smtClean="0"/>
              <a:t>Choose a disease (different for each </a:t>
            </a:r>
            <a:r>
              <a:rPr lang="en-AU" dirty="0"/>
              <a:t>group) from :</a:t>
            </a:r>
            <a:endParaRPr lang="en-AU" dirty="0" smtClean="0"/>
          </a:p>
          <a:p>
            <a:pPr lvl="2"/>
            <a:r>
              <a:rPr lang="en-AU" dirty="0" smtClean="0"/>
              <a:t>brucellosis</a:t>
            </a:r>
            <a:r>
              <a:rPr lang="en-AU" dirty="0"/>
              <a:t>, rabies, HPAI, </a:t>
            </a:r>
            <a:r>
              <a:rPr lang="en-AU" dirty="0" err="1"/>
              <a:t>helminthiasis</a:t>
            </a:r>
            <a:r>
              <a:rPr lang="en-AU" dirty="0"/>
              <a:t>, foot-and-mouth disease, Haemorrhagic septicaemia, classical swine </a:t>
            </a:r>
            <a:r>
              <a:rPr lang="en-AU" dirty="0" smtClean="0"/>
              <a:t>fever or something else)</a:t>
            </a:r>
          </a:p>
          <a:p>
            <a:pPr lvl="1"/>
            <a:r>
              <a:rPr lang="en-AU" dirty="0" smtClean="0"/>
              <a:t>list up to 10 things </a:t>
            </a:r>
            <a:r>
              <a:rPr lang="en-AU" dirty="0"/>
              <a:t>that might be considered </a:t>
            </a:r>
            <a:r>
              <a:rPr lang="en-AU" dirty="0" smtClean="0"/>
              <a:t>economic effects (“costs”) </a:t>
            </a:r>
            <a:r>
              <a:rPr lang="en-AU" dirty="0"/>
              <a:t>of disease and classify as direct or indirect. </a:t>
            </a:r>
            <a:endParaRPr lang="en-AU" dirty="0" smtClean="0"/>
          </a:p>
          <a:p>
            <a:pPr lvl="1"/>
            <a:r>
              <a:rPr lang="en-AU" dirty="0" smtClean="0"/>
              <a:t>How is the effect measured?</a:t>
            </a:r>
          </a:p>
          <a:p>
            <a:pPr lvl="1"/>
            <a:r>
              <a:rPr lang="en-AU" dirty="0" smtClean="0"/>
              <a:t>Who bears the costs? could be to the individual farmer, the industry (all farmers), consumers or government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5632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902</Words>
  <Application>Microsoft Office PowerPoint</Application>
  <PresentationFormat>On-screen Show (4:3)</PresentationFormat>
  <Paragraphs>117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Using iSIKHNAS for Budget Advocacy</vt:lpstr>
      <vt:lpstr>Objectives for this session</vt:lpstr>
      <vt:lpstr>What is economics?</vt:lpstr>
      <vt:lpstr>Effects of disease</vt:lpstr>
      <vt:lpstr>Direct and indirect effects</vt:lpstr>
      <vt:lpstr>Non-financial effects</vt:lpstr>
      <vt:lpstr>Economics and decision making</vt:lpstr>
      <vt:lpstr>Discussion &amp; questions?</vt:lpstr>
      <vt:lpstr>Exercise</vt:lpstr>
      <vt:lpstr>Discussion</vt:lpstr>
      <vt:lpstr>Some examples</vt:lpstr>
      <vt:lpstr>PowerPoint Presentation</vt:lpstr>
      <vt:lpstr>Final discussion</vt:lpstr>
      <vt:lpstr>Session summary</vt:lpstr>
    </vt:vector>
  </TitlesOfParts>
  <Company>Ausvet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iSIKHNAS for Budget Advocacy</dc:title>
  <dc:creator>Evan Sergeant</dc:creator>
  <cp:lastModifiedBy>Evan Sergeant</cp:lastModifiedBy>
  <cp:revision>22</cp:revision>
  <dcterms:created xsi:type="dcterms:W3CDTF">2014-05-13T03:30:53Z</dcterms:created>
  <dcterms:modified xsi:type="dcterms:W3CDTF">2014-07-10T06:48:27Z</dcterms:modified>
</cp:coreProperties>
</file>