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73" r:id="rId3"/>
    <p:sldId id="275" r:id="rId4"/>
    <p:sldId id="257" r:id="rId5"/>
    <p:sldId id="265" r:id="rId6"/>
    <p:sldId id="267" r:id="rId7"/>
    <p:sldId id="274" r:id="rId8"/>
    <p:sldId id="258" r:id="rId9"/>
    <p:sldId id="266" r:id="rId10"/>
    <p:sldId id="259" r:id="rId11"/>
    <p:sldId id="260" r:id="rId12"/>
    <p:sldId id="278" r:id="rId13"/>
    <p:sldId id="279" r:id="rId14"/>
    <p:sldId id="280" r:id="rId15"/>
    <p:sldId id="261" r:id="rId16"/>
    <p:sldId id="262" r:id="rId17"/>
    <p:sldId id="269" r:id="rId18"/>
    <p:sldId id="268" r:id="rId19"/>
    <p:sldId id="270" r:id="rId20"/>
    <p:sldId id="272" r:id="rId21"/>
    <p:sldId id="276" r:id="rId22"/>
    <p:sldId id="282" r:id="rId23"/>
    <p:sldId id="263" r:id="rId24"/>
    <p:sldId id="283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031" autoAdjust="0"/>
  </p:normalViewPr>
  <p:slideViewPr>
    <p:cSldViewPr>
      <p:cViewPr varScale="1">
        <p:scale>
          <a:sx n="47" d="100"/>
          <a:sy n="47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B48C9-A05F-4B49-A072-F220686815CE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706A4-6D12-412D-92D3-82407BBED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1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Suggested Timing: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/>
              <a:t>Presentation: 20 min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/>
              <a:t>Discussion and questions:</a:t>
            </a:r>
            <a:r>
              <a:rPr lang="en-AU" baseline="0" dirty="0" smtClean="0"/>
              <a:t> 10 min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NPV and IRR calculations: 20 min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Excel exercise: 60 min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Discussion of exercise: 20 min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Final discussion and summary: 10 min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706A4-6D12-412D-92D3-82407BBEDC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64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Notes on timing: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706A4-6D12-412D-92D3-82407BBEDC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8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Why? Inflation, depreciation, money invested now earns interest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706A4-6D12-412D-92D3-82407BBEDCF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60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706A4-6D12-412D-92D3-82407BBEDCF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66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B5AF-F6F0-40E7-A9AA-ACF796ABA7B3}" type="datetimeFigureOut">
              <a:rPr lang="en-AU" smtClean="0"/>
              <a:t>17/07/2014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0BCD-036C-4D70-8712-158B71D7F7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0493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B5AF-F6F0-40E7-A9AA-ACF796ABA7B3}" type="datetimeFigureOut">
              <a:rPr lang="en-AU" smtClean="0"/>
              <a:t>17/07/2014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0BCD-036C-4D70-8712-158B71D7F7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065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B5AF-F6F0-40E7-A9AA-ACF796ABA7B3}" type="datetimeFigureOut">
              <a:rPr lang="en-AU" smtClean="0"/>
              <a:t>17/07/2014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0BCD-036C-4D70-8712-158B71D7F7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530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B5AF-F6F0-40E7-A9AA-ACF796ABA7B3}" type="datetimeFigureOut">
              <a:rPr lang="en-AU" smtClean="0"/>
              <a:t>17/07/2014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0BCD-036C-4D70-8712-158B71D7F7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317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B5AF-F6F0-40E7-A9AA-ACF796ABA7B3}" type="datetimeFigureOut">
              <a:rPr lang="en-AU" smtClean="0"/>
              <a:t>17/07/2014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0BCD-036C-4D70-8712-158B71D7F7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7358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B5AF-F6F0-40E7-A9AA-ACF796ABA7B3}" type="datetimeFigureOut">
              <a:rPr lang="en-AU" smtClean="0"/>
              <a:t>17/07/2014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0BCD-036C-4D70-8712-158B71D7F7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2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B5AF-F6F0-40E7-A9AA-ACF796ABA7B3}" type="datetimeFigureOut">
              <a:rPr lang="en-AU" smtClean="0"/>
              <a:t>17/07/2014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0BCD-036C-4D70-8712-158B71D7F7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638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B5AF-F6F0-40E7-A9AA-ACF796ABA7B3}" type="datetimeFigureOut">
              <a:rPr lang="en-AU" smtClean="0"/>
              <a:t>17/07/2014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0BCD-036C-4D70-8712-158B71D7F7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8260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B5AF-F6F0-40E7-A9AA-ACF796ABA7B3}" type="datetimeFigureOut">
              <a:rPr lang="en-AU" smtClean="0"/>
              <a:t>17/07/2014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0BCD-036C-4D70-8712-158B71D7F7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130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B5AF-F6F0-40E7-A9AA-ACF796ABA7B3}" type="datetimeFigureOut">
              <a:rPr lang="en-AU" smtClean="0"/>
              <a:t>17/07/2014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0BCD-036C-4D70-8712-158B71D7F7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1083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CB5AF-F6F0-40E7-A9AA-ACF796ABA7B3}" type="datetimeFigureOut">
              <a:rPr lang="en-AU" smtClean="0"/>
              <a:t>17/07/2014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0BCD-036C-4D70-8712-158B71D7F7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1660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CB5AF-F6F0-40E7-A9AA-ACF796ABA7B3}" type="datetimeFigureOut">
              <a:rPr lang="en-AU" smtClean="0"/>
              <a:t>17/07/2014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60BCD-036C-4D70-8712-158B71D7F7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7314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Using </a:t>
            </a:r>
            <a:r>
              <a:rPr lang="en-AU" dirty="0" err="1" smtClean="0"/>
              <a:t>iSIKHNAS</a:t>
            </a:r>
            <a:r>
              <a:rPr lang="en-AU" dirty="0" smtClean="0"/>
              <a:t> for Budget Advocacy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3.5 Cost-benefit analysis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9088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Internal rate of </a:t>
            </a:r>
            <a:r>
              <a:rPr lang="en-AU" dirty="0" smtClean="0"/>
              <a:t>return</a:t>
            </a:r>
          </a:p>
          <a:p>
            <a:pPr lvl="1"/>
            <a:r>
              <a:rPr lang="en-AU" dirty="0" smtClean="0"/>
              <a:t>The discount rate required for Net Present Value = 0 (or Benefit-Cost Ratio = 1) </a:t>
            </a:r>
          </a:p>
          <a:p>
            <a:pPr lvl="1"/>
            <a:r>
              <a:rPr lang="en-AU" dirty="0" smtClean="0"/>
              <a:t>This is the interest rate (return) you would need to get to be worth investing elsewhere</a:t>
            </a:r>
            <a:endParaRPr lang="en-AU" dirty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59329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Discussion and questions?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26806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NPV example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/>
              <a:t>Open spreadsheet </a:t>
            </a:r>
            <a:r>
              <a:rPr lang="en-AU" i="1" dirty="0"/>
              <a:t>Net present value </a:t>
            </a:r>
            <a:r>
              <a:rPr lang="en-AU" i="1" dirty="0" smtClean="0"/>
              <a:t>calculations.xlsx</a:t>
            </a:r>
            <a:r>
              <a:rPr lang="en-AU" dirty="0"/>
              <a:t> </a:t>
            </a:r>
            <a:r>
              <a:rPr lang="en-AU" dirty="0" smtClean="0"/>
              <a:t>worksheet </a:t>
            </a:r>
            <a:r>
              <a:rPr lang="en-AU" i="1" dirty="0" smtClean="0"/>
              <a:t>NPV calculations</a:t>
            </a:r>
          </a:p>
          <a:p>
            <a:r>
              <a:rPr lang="en-AU" dirty="0" smtClean="0"/>
              <a:t>Work </a:t>
            </a:r>
            <a:r>
              <a:rPr lang="en-AU" dirty="0"/>
              <a:t>through calculations to </a:t>
            </a:r>
            <a:r>
              <a:rPr lang="en-AU" dirty="0" smtClean="0"/>
              <a:t>see how </a:t>
            </a:r>
            <a:r>
              <a:rPr lang="en-AU" dirty="0"/>
              <a:t>the NPV </a:t>
            </a:r>
            <a:r>
              <a:rPr lang="en-AU" dirty="0" smtClean="0"/>
              <a:t>function </a:t>
            </a:r>
            <a:r>
              <a:rPr lang="en-AU" dirty="0"/>
              <a:t>calculates the discounted value of future benefits</a:t>
            </a:r>
            <a:r>
              <a:rPr lang="en-AU" dirty="0" smtClean="0"/>
              <a:t>.</a:t>
            </a:r>
          </a:p>
          <a:p>
            <a:r>
              <a:rPr lang="en-AU" dirty="0" smtClean="0"/>
              <a:t>Variable benefit received for each of next 10 years</a:t>
            </a:r>
          </a:p>
          <a:p>
            <a:r>
              <a:rPr lang="en-AU" dirty="0" smtClean="0"/>
              <a:t>Each annual benefit is discounted back to a current value according to the discount rate</a:t>
            </a:r>
          </a:p>
          <a:p>
            <a:r>
              <a:rPr lang="en-AU" dirty="0" smtClean="0"/>
              <a:t>Sum of discounted values for all amounts = value from NPV function</a:t>
            </a:r>
          </a:p>
          <a:p>
            <a:r>
              <a:rPr lang="en-AU" dirty="0" smtClean="0"/>
              <a:t>The more years until the benefit is received the less it is worth today</a:t>
            </a:r>
          </a:p>
          <a:p>
            <a:r>
              <a:rPr lang="en-AU" dirty="0" smtClean="0"/>
              <a:t>Works the same for costs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97211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IRR example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AU" dirty="0"/>
              <a:t>Open spreadsheet </a:t>
            </a:r>
            <a:r>
              <a:rPr lang="en-AU" i="1" dirty="0"/>
              <a:t>Net present value </a:t>
            </a:r>
            <a:r>
              <a:rPr lang="en-AU" i="1" dirty="0" smtClean="0"/>
              <a:t>calculations.xlsx</a:t>
            </a:r>
            <a:r>
              <a:rPr lang="en-AU" dirty="0"/>
              <a:t> </a:t>
            </a:r>
            <a:r>
              <a:rPr lang="en-AU" dirty="0" smtClean="0"/>
              <a:t>worksheet </a:t>
            </a:r>
            <a:r>
              <a:rPr lang="en-AU" i="1" dirty="0" smtClean="0"/>
              <a:t>IRR calculations</a:t>
            </a:r>
          </a:p>
          <a:p>
            <a:r>
              <a:rPr lang="en-AU" dirty="0" smtClean="0"/>
              <a:t>Work </a:t>
            </a:r>
            <a:r>
              <a:rPr lang="en-AU" dirty="0"/>
              <a:t>through calculations to </a:t>
            </a:r>
            <a:r>
              <a:rPr lang="en-AU" dirty="0" smtClean="0"/>
              <a:t>see how </a:t>
            </a:r>
            <a:r>
              <a:rPr lang="en-AU" dirty="0"/>
              <a:t>the </a:t>
            </a:r>
            <a:r>
              <a:rPr lang="en-AU" dirty="0" smtClean="0"/>
              <a:t>IRR function </a:t>
            </a:r>
            <a:r>
              <a:rPr lang="en-AU" dirty="0"/>
              <a:t>calculates the </a:t>
            </a:r>
            <a:r>
              <a:rPr lang="en-AU" dirty="0" smtClean="0"/>
              <a:t>discount rate required to make NPV = 0.</a:t>
            </a:r>
          </a:p>
          <a:p>
            <a:r>
              <a:rPr lang="en-AU" dirty="0" smtClean="0"/>
              <a:t>Variable net return (benefits-costs) received for each of next 10 years</a:t>
            </a:r>
          </a:p>
          <a:p>
            <a:r>
              <a:rPr lang="en-AU" dirty="0" smtClean="0"/>
              <a:t>Some years return is negative (spend more than the benefit gained)</a:t>
            </a:r>
          </a:p>
          <a:p>
            <a:r>
              <a:rPr lang="en-AU" dirty="0" smtClean="0"/>
              <a:t>Each annual value is discounted back to a current value according to the discount rate and rate is calculated so that NPV = 0</a:t>
            </a:r>
          </a:p>
        </p:txBody>
      </p:sp>
    </p:spTree>
    <p:extLst>
      <p:ext uri="{BB962C8B-B14F-4D97-AF65-F5344CB8AC3E}">
        <p14:creationId xmlns:p14="http://schemas.microsoft.com/office/powerpoint/2010/main" val="961263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468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Exercise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Open and work </a:t>
            </a:r>
            <a:r>
              <a:rPr lang="en-AU" dirty="0"/>
              <a:t>through spreadsheet </a:t>
            </a:r>
            <a:endParaRPr lang="en-AU" dirty="0" smtClean="0"/>
          </a:p>
          <a:p>
            <a:pPr lvl="1"/>
            <a:r>
              <a:rPr lang="en-AU" i="1" dirty="0" smtClean="0"/>
              <a:t>cost-benefit </a:t>
            </a:r>
            <a:r>
              <a:rPr lang="en-AU" i="1" dirty="0" smtClean="0"/>
              <a:t>analysis.xlsx</a:t>
            </a:r>
            <a:endParaRPr lang="en-AU" dirty="0" smtClean="0"/>
          </a:p>
          <a:p>
            <a:r>
              <a:rPr lang="en-AU" dirty="0" smtClean="0"/>
              <a:t>This is:</a:t>
            </a:r>
          </a:p>
          <a:p>
            <a:pPr lvl="1"/>
            <a:r>
              <a:rPr lang="en-AU" dirty="0" smtClean="0"/>
              <a:t>Brucellosis in dairy cattle</a:t>
            </a:r>
            <a:endParaRPr lang="en-AU" dirty="0"/>
          </a:p>
          <a:p>
            <a:pPr lvl="1"/>
            <a:r>
              <a:rPr lang="en-AU" dirty="0"/>
              <a:t>Losing </a:t>
            </a:r>
            <a:r>
              <a:rPr lang="en-AU" dirty="0" smtClean="0"/>
              <a:t>calves every year due to abortions</a:t>
            </a:r>
          </a:p>
          <a:p>
            <a:pPr lvl="1"/>
            <a:r>
              <a:rPr lang="en-AU" dirty="0" smtClean="0"/>
              <a:t>Proposing a vaccination program to control the disease</a:t>
            </a:r>
          </a:p>
          <a:p>
            <a:pPr lvl="1"/>
            <a:r>
              <a:rPr lang="en-AU" dirty="0" smtClean="0"/>
              <a:t>Is </a:t>
            </a:r>
            <a:r>
              <a:rPr lang="en-AU" dirty="0" smtClean="0"/>
              <a:t>the program going to be economic (profitable)</a:t>
            </a:r>
          </a:p>
        </p:txBody>
      </p:sp>
    </p:spTree>
    <p:extLst>
      <p:ext uri="{BB962C8B-B14F-4D97-AF65-F5344CB8AC3E}">
        <p14:creationId xmlns:p14="http://schemas.microsoft.com/office/powerpoint/2010/main" val="1070720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Proposed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 smtClean="0"/>
              <a:t>Vaccinate </a:t>
            </a:r>
            <a:r>
              <a:rPr lang="en-AU" dirty="0"/>
              <a:t>all cows in first year then only replacement heifers</a:t>
            </a:r>
          </a:p>
          <a:p>
            <a:r>
              <a:rPr lang="en-AU" dirty="0"/>
              <a:t>Initial cost </a:t>
            </a:r>
            <a:r>
              <a:rPr lang="en-AU" dirty="0" smtClean="0"/>
              <a:t>(first year only) for </a:t>
            </a:r>
          </a:p>
          <a:p>
            <a:pPr lvl="1"/>
            <a:r>
              <a:rPr lang="en-AU" dirty="0" smtClean="0"/>
              <a:t>cold-chain</a:t>
            </a:r>
            <a:r>
              <a:rPr lang="en-AU" dirty="0"/>
              <a:t>, </a:t>
            </a:r>
            <a:endParaRPr lang="en-AU" dirty="0" smtClean="0"/>
          </a:p>
          <a:p>
            <a:pPr lvl="1"/>
            <a:r>
              <a:rPr lang="en-AU" dirty="0" smtClean="0"/>
              <a:t>whole </a:t>
            </a:r>
            <a:r>
              <a:rPr lang="en-AU" dirty="0"/>
              <a:t>herd vaccination </a:t>
            </a:r>
            <a:r>
              <a:rPr lang="en-AU" dirty="0" smtClean="0"/>
              <a:t>and</a:t>
            </a:r>
          </a:p>
          <a:p>
            <a:pPr lvl="1"/>
            <a:r>
              <a:rPr lang="en-AU" dirty="0" smtClean="0"/>
              <a:t>staff </a:t>
            </a:r>
            <a:r>
              <a:rPr lang="en-AU" dirty="0"/>
              <a:t>training</a:t>
            </a:r>
          </a:p>
          <a:p>
            <a:r>
              <a:rPr lang="en-AU" dirty="0"/>
              <a:t>Ongoing cost </a:t>
            </a:r>
            <a:r>
              <a:rPr lang="en-AU" dirty="0" smtClean="0"/>
              <a:t>(every year after first year) for </a:t>
            </a:r>
          </a:p>
          <a:p>
            <a:pPr lvl="1"/>
            <a:r>
              <a:rPr lang="en-AU" dirty="0" smtClean="0"/>
              <a:t>annual </a:t>
            </a:r>
            <a:r>
              <a:rPr lang="en-AU" dirty="0"/>
              <a:t>vaccination of </a:t>
            </a:r>
            <a:r>
              <a:rPr lang="en-AU" dirty="0" smtClean="0"/>
              <a:t>replacements</a:t>
            </a:r>
          </a:p>
          <a:p>
            <a:pPr lvl="1"/>
            <a:r>
              <a:rPr lang="en-AU" dirty="0" smtClean="0"/>
              <a:t>Extra </a:t>
            </a:r>
            <a:r>
              <a:rPr lang="en-AU" dirty="0" smtClean="0"/>
              <a:t>feed and treatments for additional calves</a:t>
            </a:r>
            <a:endParaRPr lang="en-AU" dirty="0" smtClean="0"/>
          </a:p>
          <a:p>
            <a:pPr lvl="1"/>
            <a:r>
              <a:rPr lang="en-AU" dirty="0" smtClean="0"/>
              <a:t>Other costs</a:t>
            </a:r>
          </a:p>
          <a:p>
            <a:pPr lvl="1"/>
            <a:r>
              <a:rPr lang="en-AU" dirty="0" smtClean="0"/>
              <a:t>Additional staff costs (salary and operational expenses)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8028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Benefits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Extra calves born and sold</a:t>
            </a:r>
          </a:p>
          <a:p>
            <a:r>
              <a:rPr lang="en-AU" dirty="0" smtClean="0"/>
              <a:t>Other benefits – extra milk sold</a:t>
            </a:r>
          </a:p>
          <a:p>
            <a:r>
              <a:rPr lang="en-AU" dirty="0" smtClean="0"/>
              <a:t>Benefits delayed because: </a:t>
            </a:r>
          </a:p>
          <a:p>
            <a:pPr lvl="1"/>
            <a:r>
              <a:rPr lang="en-AU" dirty="0" smtClean="0"/>
              <a:t>extra calves born in second year </a:t>
            </a:r>
          </a:p>
          <a:p>
            <a:pPr lvl="1"/>
            <a:r>
              <a:rPr lang="en-AU" dirty="0" smtClean="0"/>
              <a:t>sold in third and later years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906015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Calculation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Calculate</a:t>
            </a:r>
            <a:r>
              <a:rPr lang="en-AU" dirty="0" smtClean="0"/>
              <a:t>:</a:t>
            </a:r>
          </a:p>
          <a:p>
            <a:pPr lvl="1"/>
            <a:r>
              <a:rPr lang="en-AU" dirty="0" smtClean="0"/>
              <a:t>Costs and benefits calculated over 20 years</a:t>
            </a:r>
            <a:endParaRPr lang="en-AU" dirty="0" smtClean="0"/>
          </a:p>
          <a:p>
            <a:pPr lvl="1"/>
            <a:r>
              <a:rPr lang="en-AU" dirty="0" smtClean="0"/>
              <a:t>Discounted (present) value of all costs</a:t>
            </a:r>
          </a:p>
          <a:p>
            <a:pPr lvl="1"/>
            <a:r>
              <a:rPr lang="en-AU" dirty="0"/>
              <a:t>Discounted (present) value of all </a:t>
            </a:r>
            <a:r>
              <a:rPr lang="en-AU" dirty="0" smtClean="0"/>
              <a:t>benefits</a:t>
            </a:r>
          </a:p>
          <a:p>
            <a:pPr lvl="1"/>
            <a:r>
              <a:rPr lang="en-AU" dirty="0" smtClean="0"/>
              <a:t>Calculate</a:t>
            </a:r>
          </a:p>
          <a:p>
            <a:pPr lvl="2"/>
            <a:r>
              <a:rPr lang="en-AU" dirty="0" smtClean="0"/>
              <a:t>Net present value</a:t>
            </a:r>
          </a:p>
          <a:p>
            <a:pPr lvl="2"/>
            <a:r>
              <a:rPr lang="en-AU" dirty="0" smtClean="0"/>
              <a:t>Benefit-cost ratio</a:t>
            </a:r>
          </a:p>
          <a:p>
            <a:pPr lvl="2"/>
            <a:r>
              <a:rPr lang="en-AU" dirty="0" smtClean="0"/>
              <a:t>Internal rate of return</a:t>
            </a:r>
          </a:p>
          <a:p>
            <a:r>
              <a:rPr lang="en-AU" dirty="0" smtClean="0"/>
              <a:t>The spreadsheet will do this for you once you enter the values</a:t>
            </a:r>
            <a:endParaRPr lang="en-AU" dirty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76168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Exercise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Work through spreadsheet together (on screen) or individually</a:t>
            </a:r>
          </a:p>
          <a:p>
            <a:pPr lvl="1"/>
            <a:r>
              <a:rPr lang="en-AU" dirty="0" smtClean="0"/>
              <a:t>Enter values in the orange cells</a:t>
            </a:r>
          </a:p>
          <a:p>
            <a:pPr lvl="1"/>
            <a:r>
              <a:rPr lang="en-AU" dirty="0" smtClean="0"/>
              <a:t>Try alternative values and see what effect they have, for example:</a:t>
            </a:r>
          </a:p>
          <a:p>
            <a:pPr lvl="2"/>
            <a:r>
              <a:rPr lang="en-AU" dirty="0" smtClean="0"/>
              <a:t>Lower calf value?</a:t>
            </a:r>
          </a:p>
          <a:p>
            <a:pPr lvl="2"/>
            <a:r>
              <a:rPr lang="en-AU" dirty="0" smtClean="0"/>
              <a:t>Double the cost of vaccination?</a:t>
            </a:r>
          </a:p>
          <a:p>
            <a:pPr lvl="2"/>
            <a:r>
              <a:rPr lang="en-AU" dirty="0" smtClean="0"/>
              <a:t>Increased initial </a:t>
            </a:r>
            <a:r>
              <a:rPr lang="en-AU" dirty="0" smtClean="0"/>
              <a:t>costs</a:t>
            </a:r>
          </a:p>
          <a:p>
            <a:pPr lvl="1"/>
            <a:r>
              <a:rPr lang="en-AU" dirty="0" smtClean="0"/>
              <a:t>Look at formulae to see how the calculations work</a:t>
            </a:r>
            <a:endParaRPr lang="en-AU" dirty="0" smtClean="0"/>
          </a:p>
          <a:p>
            <a:pPr lvl="2"/>
            <a:endParaRPr lang="en-AU" dirty="0"/>
          </a:p>
          <a:p>
            <a:pPr lvl="2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97678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Objectives for this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At the end of this session you should be able to:</a:t>
            </a:r>
          </a:p>
          <a:p>
            <a:pPr lvl="1"/>
            <a:r>
              <a:rPr lang="en-AU" dirty="0" smtClean="0"/>
              <a:t>Describe the meaning of net present value, benefit-cost ratio and internal rate of return</a:t>
            </a:r>
          </a:p>
          <a:p>
            <a:pPr lvl="1"/>
            <a:r>
              <a:rPr lang="en-AU" dirty="0" smtClean="0"/>
              <a:t>Interpret the results of a cost-benefit analysis</a:t>
            </a:r>
          </a:p>
          <a:p>
            <a:pPr lvl="1"/>
            <a:r>
              <a:rPr lang="en-AU" dirty="0" smtClean="0"/>
              <a:t>Implement a simple cost-benefit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9032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Discussion and questions?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Show completed model on-screen</a:t>
            </a:r>
          </a:p>
          <a:p>
            <a:pPr lvl="1"/>
            <a:r>
              <a:rPr lang="en-AU" dirty="0" smtClean="0"/>
              <a:t>Do the results make sense?</a:t>
            </a:r>
          </a:p>
          <a:p>
            <a:pPr lvl="1"/>
            <a:r>
              <a:rPr lang="en-AU" dirty="0" smtClean="0"/>
              <a:t>How do you interpret the results?</a:t>
            </a:r>
          </a:p>
          <a:p>
            <a:pPr lvl="1"/>
            <a:r>
              <a:rPr lang="en-AU" dirty="0" smtClean="0"/>
              <a:t>Is the program profitable with the values used?</a:t>
            </a:r>
          </a:p>
          <a:p>
            <a:pPr lvl="1"/>
            <a:r>
              <a:rPr lang="en-AU" dirty="0" smtClean="0"/>
              <a:t>What impact do changes to input values make:</a:t>
            </a:r>
          </a:p>
          <a:p>
            <a:pPr lvl="2"/>
            <a:r>
              <a:rPr lang="en-AU" dirty="0" smtClean="0"/>
              <a:t>Calf value?</a:t>
            </a:r>
          </a:p>
          <a:p>
            <a:pPr lvl="2"/>
            <a:r>
              <a:rPr lang="en-AU" dirty="0" smtClean="0"/>
              <a:t>Cost of vaccination?</a:t>
            </a:r>
          </a:p>
          <a:p>
            <a:pPr lvl="2"/>
            <a:r>
              <a:rPr lang="en-AU" dirty="0" smtClean="0"/>
              <a:t>Staff costs?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195687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Example (if required)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worked example in </a:t>
            </a:r>
            <a:r>
              <a:rPr lang="en-AU" i="1" dirty="0"/>
              <a:t>3.5 cost-benefit analysis </a:t>
            </a:r>
            <a:r>
              <a:rPr lang="en-AU" i="1" dirty="0" smtClean="0"/>
              <a:t>example.xlsx</a:t>
            </a:r>
          </a:p>
          <a:p>
            <a:r>
              <a:rPr lang="en-AU" dirty="0" smtClean="0"/>
              <a:t>If required, open this and look at input values and results</a:t>
            </a:r>
          </a:p>
          <a:p>
            <a:r>
              <a:rPr lang="en-AU" dirty="0" smtClean="0"/>
              <a:t>Note: input values may not all be realistic</a:t>
            </a:r>
          </a:p>
          <a:p>
            <a:r>
              <a:rPr lang="en-AU" dirty="0" smtClean="0"/>
              <a:t>See results on next slide and discuss</a:t>
            </a:r>
          </a:p>
          <a:p>
            <a:endParaRPr lang="en-A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0497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2828165"/>
              </p:ext>
            </p:extLst>
          </p:nvPr>
        </p:nvGraphicFramePr>
        <p:xfrm>
          <a:off x="457200" y="1600200"/>
          <a:ext cx="8229597" cy="3544733"/>
        </p:xfrm>
        <a:graphic>
          <a:graphicData uri="http://schemas.openxmlformats.org/drawingml/2006/table">
            <a:tbl>
              <a:tblPr/>
              <a:tblGrid>
                <a:gridCol w="3609227"/>
                <a:gridCol w="1235844"/>
                <a:gridCol w="1320106"/>
                <a:gridCol w="688140"/>
                <a:gridCol w="688140"/>
                <a:gridCol w="688140"/>
              </a:tblGrid>
              <a:tr h="362291"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Project costs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discounted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(no discount)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 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78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Investments in cold chain and training (year 1 only)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58778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Initial vaccination (all cows) (year 1 only)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58778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Annual Vaccination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258778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Ongoing variable costs (salaries, operating)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258778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Feed for additional survival of calves?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258778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costs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27,784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29,307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</a:tr>
              <a:tr h="258778">
                <a:tc>
                  <a:txBody>
                    <a:bodyPr/>
                    <a:lstStyle/>
                    <a:p>
                      <a:pPr algn="l" fontAlgn="b"/>
                      <a:endParaRPr lang="en-A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291"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Project benefits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78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Cash from additional calves sold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61,326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65,934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10,989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8778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benefits such as cash from extra milk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19,546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8778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benefits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80,871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86,934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13,989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552" y="5589240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Year 1 expenses high and no return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Year 2 expenses only slightly higher than benefits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From year 3 on Benefits exceed costs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823169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Report back and discuss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8"/>
          </a:xfrm>
        </p:spPr>
        <p:txBody>
          <a:bodyPr>
            <a:normAutofit fontScale="77500" lnSpcReduction="20000"/>
          </a:bodyPr>
          <a:lstStyle/>
          <a:p>
            <a:r>
              <a:rPr lang="en-AU" dirty="0" smtClean="0"/>
              <a:t>Project is economically worthwhile</a:t>
            </a:r>
          </a:p>
          <a:p>
            <a:r>
              <a:rPr lang="en-AU" dirty="0" smtClean="0"/>
              <a:t>Results below for </a:t>
            </a:r>
            <a:r>
              <a:rPr lang="en-AU" dirty="0" smtClean="0"/>
              <a:t>example analysis</a:t>
            </a:r>
          </a:p>
          <a:p>
            <a:r>
              <a:rPr lang="en-AU" dirty="0" smtClean="0"/>
              <a:t>Net Present Value (benefit) = IDR 53 billion</a:t>
            </a:r>
          </a:p>
          <a:p>
            <a:r>
              <a:rPr lang="en-AU" dirty="0" smtClean="0"/>
              <a:t>Discounted benefits 2.9 times the discounted costs</a:t>
            </a:r>
          </a:p>
          <a:p>
            <a:r>
              <a:rPr lang="en-AU" dirty="0" smtClean="0"/>
              <a:t>IRR = 0.8 means need 80% return to be better off investing elsewhere</a:t>
            </a:r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016296"/>
              </p:ext>
            </p:extLst>
          </p:nvPr>
        </p:nvGraphicFramePr>
        <p:xfrm>
          <a:off x="971600" y="4509120"/>
          <a:ext cx="7128792" cy="2075668"/>
        </p:xfrm>
        <a:graphic>
          <a:graphicData uri="http://schemas.openxmlformats.org/drawingml/2006/table">
            <a:tbl>
              <a:tblPr/>
              <a:tblGrid>
                <a:gridCol w="5310433"/>
                <a:gridCol w="1818359"/>
              </a:tblGrid>
              <a:tr h="672074"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Net Present Value (Benefits </a:t>
                      </a:r>
                      <a:r>
                        <a:rPr lang="en-AU" sz="2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– Costs in millions)</a:t>
                      </a:r>
                      <a:endParaRPr lang="en-AU" sz="24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53,087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</a:tr>
              <a:tr h="672074"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Benefit Cost Ratio (Return on Investment)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2.911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</a:tr>
              <a:tr h="672074"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Internal Rate of Return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0.805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84723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Final discussion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Any final questions  or comments?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832997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Session summary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Cost-benefit analysis used for larger projects extending over multiple years</a:t>
            </a:r>
          </a:p>
          <a:p>
            <a:r>
              <a:rPr lang="en-AU" dirty="0" smtClean="0"/>
              <a:t>Costs and benefits estimated for each year of the project</a:t>
            </a:r>
          </a:p>
          <a:p>
            <a:r>
              <a:rPr lang="en-AU" dirty="0" smtClean="0"/>
              <a:t>Values then discounted back to calculate a present value for total costs and present value for total benefits</a:t>
            </a:r>
          </a:p>
          <a:p>
            <a:r>
              <a:rPr lang="en-AU" dirty="0" smtClean="0"/>
              <a:t>Result summarised as:</a:t>
            </a:r>
          </a:p>
          <a:p>
            <a:pPr lvl="1"/>
            <a:r>
              <a:rPr lang="en-AU" dirty="0" smtClean="0"/>
              <a:t>Net Present Value</a:t>
            </a:r>
          </a:p>
          <a:p>
            <a:pPr lvl="1"/>
            <a:r>
              <a:rPr lang="en-AU" dirty="0" smtClean="0"/>
              <a:t>Benefit-cost ratio</a:t>
            </a:r>
          </a:p>
          <a:p>
            <a:pPr lvl="1"/>
            <a:r>
              <a:rPr lang="en-AU" dirty="0" smtClean="0"/>
              <a:t>Internal rate of return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9768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Role of economic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Economic value (benefit) is only one factor in making decision about a proposed program</a:t>
            </a:r>
          </a:p>
          <a:p>
            <a:r>
              <a:rPr lang="en-AU" dirty="0" smtClean="0"/>
              <a:t>May be other reasons to go ahead with uneconomic program </a:t>
            </a:r>
          </a:p>
          <a:p>
            <a:pPr lvl="1"/>
            <a:r>
              <a:rPr lang="en-AU" dirty="0" smtClean="0"/>
              <a:t>For example public health concerns such as for Rabies</a:t>
            </a:r>
          </a:p>
          <a:p>
            <a:r>
              <a:rPr lang="en-AU" dirty="0" smtClean="0"/>
              <a:t>Or to not go ahead with program with a high NPV or benefit-cost ratio</a:t>
            </a:r>
          </a:p>
          <a:p>
            <a:pPr lvl="1"/>
            <a:r>
              <a:rPr lang="en-AU" dirty="0" smtClean="0"/>
              <a:t>For example political reasons, financial reasons (lack of funds), other priorities more important</a:t>
            </a:r>
          </a:p>
          <a:p>
            <a:r>
              <a:rPr lang="en-AU" dirty="0" smtClean="0"/>
              <a:t>Decision maker will consider all of these factors to make a decision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064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a cost</a:t>
            </a:r>
            <a:r>
              <a:rPr lang="en-AU" dirty="0"/>
              <a:t>-</a:t>
            </a:r>
            <a:r>
              <a:rPr lang="en-AU" dirty="0" smtClean="0"/>
              <a:t>benefit analysis?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Compares costs and benefits of a program over multiple years</a:t>
            </a:r>
          </a:p>
          <a:p>
            <a:r>
              <a:rPr lang="en-AU" dirty="0" smtClean="0"/>
              <a:t>Takes account of fact that money spent or received in the future is worth less than money spent/received today – why?</a:t>
            </a:r>
          </a:p>
          <a:p>
            <a:r>
              <a:rPr lang="en-AU" dirty="0" smtClean="0"/>
              <a:t>All costs and benefits </a:t>
            </a:r>
            <a:r>
              <a:rPr lang="en-AU" i="1" dirty="0" smtClean="0"/>
              <a:t>discounted</a:t>
            </a:r>
            <a:r>
              <a:rPr lang="en-AU" dirty="0" smtClean="0"/>
              <a:t> (depreciated) to current year value for comparison = </a:t>
            </a:r>
            <a:r>
              <a:rPr lang="en-AU" i="1" dirty="0" smtClean="0"/>
              <a:t>Present value</a:t>
            </a:r>
            <a:endParaRPr lang="en-AU" i="1" dirty="0"/>
          </a:p>
          <a:p>
            <a:r>
              <a:rPr lang="en-AU" dirty="0" smtClean="0"/>
              <a:t>Discount (depreciation) rate similar to interest that would be earned if money was invested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69522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Usually for:</a:t>
            </a:r>
          </a:p>
          <a:p>
            <a:pPr lvl="1"/>
            <a:r>
              <a:rPr lang="en-AU" dirty="0" smtClean="0"/>
              <a:t>larger and more complicated programs</a:t>
            </a:r>
          </a:p>
          <a:p>
            <a:pPr lvl="1"/>
            <a:r>
              <a:rPr lang="en-AU" dirty="0" smtClean="0"/>
              <a:t>Programs that run over multiple years (5 or 10, up to 20 years)</a:t>
            </a:r>
          </a:p>
          <a:p>
            <a:pPr lvl="1"/>
            <a:r>
              <a:rPr lang="en-AU" dirty="0" smtClean="0"/>
              <a:t>Programs where costs are higher at the start and benefits higher at the end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4719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Inputs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Costs of the program</a:t>
            </a:r>
          </a:p>
          <a:p>
            <a:pPr lvl="1"/>
            <a:r>
              <a:rPr lang="en-AU" dirty="0" smtClean="0"/>
              <a:t>Fixed costs </a:t>
            </a:r>
          </a:p>
          <a:p>
            <a:pPr lvl="2"/>
            <a:r>
              <a:rPr lang="en-AU" dirty="0" smtClean="0"/>
              <a:t>capital equipment, </a:t>
            </a:r>
          </a:p>
          <a:p>
            <a:pPr lvl="2"/>
            <a:r>
              <a:rPr lang="en-AU" dirty="0" smtClean="0"/>
              <a:t>staff, </a:t>
            </a:r>
          </a:p>
          <a:p>
            <a:pPr lvl="2"/>
            <a:r>
              <a:rPr lang="en-AU" dirty="0" smtClean="0"/>
              <a:t>Vehicles</a:t>
            </a:r>
          </a:p>
          <a:p>
            <a:pPr lvl="2"/>
            <a:r>
              <a:rPr lang="en-AU" dirty="0" smtClean="0"/>
              <a:t>Office rent. electricity</a:t>
            </a:r>
          </a:p>
          <a:p>
            <a:pPr lvl="1"/>
            <a:r>
              <a:rPr lang="en-AU" dirty="0" smtClean="0"/>
              <a:t>Variable costs </a:t>
            </a:r>
          </a:p>
          <a:p>
            <a:pPr lvl="2"/>
            <a:r>
              <a:rPr lang="en-AU" dirty="0" smtClean="0"/>
              <a:t>Surveillance costs, </a:t>
            </a:r>
          </a:p>
          <a:p>
            <a:pPr lvl="2"/>
            <a:r>
              <a:rPr lang="en-AU" dirty="0" smtClean="0"/>
              <a:t>control costs, </a:t>
            </a:r>
          </a:p>
          <a:p>
            <a:pPr lvl="2"/>
            <a:r>
              <a:rPr lang="en-AU" dirty="0" smtClean="0"/>
              <a:t>per diems, travel</a:t>
            </a:r>
          </a:p>
          <a:p>
            <a:r>
              <a:rPr lang="en-AU" dirty="0" smtClean="0"/>
              <a:t>Need to be calculated separately for each year of the program</a:t>
            </a:r>
          </a:p>
        </p:txBody>
      </p:sp>
    </p:spTree>
    <p:extLst>
      <p:ext uri="{BB962C8B-B14F-4D97-AF65-F5344CB8AC3E}">
        <p14:creationId xmlns:p14="http://schemas.microsoft.com/office/powerpoint/2010/main" val="2514797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Benefits</a:t>
            </a:r>
          </a:p>
          <a:p>
            <a:pPr lvl="1"/>
            <a:r>
              <a:rPr lang="en-AU" dirty="0"/>
              <a:t>Savings due to reduced level of disease</a:t>
            </a:r>
          </a:p>
          <a:p>
            <a:pPr lvl="2"/>
            <a:r>
              <a:rPr lang="en-AU" dirty="0"/>
              <a:t>Lower mortality</a:t>
            </a:r>
          </a:p>
          <a:p>
            <a:pPr lvl="2"/>
            <a:r>
              <a:rPr lang="en-AU" dirty="0"/>
              <a:t>Lower morbidity</a:t>
            </a:r>
          </a:p>
          <a:p>
            <a:pPr lvl="2"/>
            <a:r>
              <a:rPr lang="en-AU" dirty="0"/>
              <a:t>Reduced treatment costs</a:t>
            </a:r>
          </a:p>
          <a:p>
            <a:pPr lvl="1"/>
            <a:r>
              <a:rPr lang="en-AU" dirty="0" smtClean="0"/>
              <a:t>Losses from disease without program – losses with program</a:t>
            </a:r>
          </a:p>
          <a:p>
            <a:r>
              <a:rPr lang="en-AU" dirty="0" smtClean="0"/>
              <a:t>Need </a:t>
            </a:r>
            <a:r>
              <a:rPr lang="en-AU" dirty="0"/>
              <a:t>to be calculated </a:t>
            </a:r>
            <a:r>
              <a:rPr lang="en-AU" dirty="0" smtClean="0"/>
              <a:t>separately for </a:t>
            </a:r>
            <a:r>
              <a:rPr lang="en-AU" dirty="0"/>
              <a:t>each year of the program</a:t>
            </a:r>
          </a:p>
          <a:p>
            <a:pPr lvl="1"/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680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Outputs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Net Present Value (NPV): </a:t>
            </a:r>
          </a:p>
          <a:p>
            <a:pPr marL="457200" lvl="1" indent="0">
              <a:buNone/>
            </a:pPr>
            <a:r>
              <a:rPr lang="en-AU" dirty="0" smtClean="0"/>
              <a:t> = Overall value of all of the program in today’s $</a:t>
            </a:r>
          </a:p>
          <a:p>
            <a:pPr marL="514350" lvl="1" indent="0">
              <a:buNone/>
            </a:pPr>
            <a:r>
              <a:rPr lang="en-AU" dirty="0" smtClean="0"/>
              <a:t>= Present value of benefits – present value of costs</a:t>
            </a:r>
          </a:p>
          <a:p>
            <a:pPr lvl="1"/>
            <a:r>
              <a:rPr lang="en-AU" dirty="0"/>
              <a:t>Benefits and costs discounted by the “discount rate” to provide values in today’s $</a:t>
            </a:r>
          </a:p>
          <a:p>
            <a:pPr lvl="1"/>
            <a:r>
              <a:rPr lang="en-AU" dirty="0" smtClean="0"/>
              <a:t>NPV &gt;0 program has an overall benefit</a:t>
            </a:r>
          </a:p>
          <a:p>
            <a:pPr lvl="1"/>
            <a:r>
              <a:rPr lang="en-AU" dirty="0" smtClean="0"/>
              <a:t>NPV &lt;0 program not economic – Costs greater than benefits</a:t>
            </a:r>
          </a:p>
          <a:p>
            <a:pPr lvl="1"/>
            <a:r>
              <a:rPr lang="en-AU" dirty="0" smtClean="0"/>
              <a:t>The larger the difference the greater the value of the program</a:t>
            </a:r>
          </a:p>
        </p:txBody>
      </p:sp>
    </p:spTree>
    <p:extLst>
      <p:ext uri="{BB962C8B-B14F-4D97-AF65-F5344CB8AC3E}">
        <p14:creationId xmlns:p14="http://schemas.microsoft.com/office/powerpoint/2010/main" val="2565666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Benefit-cost ratio:</a:t>
            </a:r>
          </a:p>
          <a:p>
            <a:pPr marL="457200" lvl="1" indent="0">
              <a:buNone/>
            </a:pPr>
            <a:r>
              <a:rPr lang="en-AU" dirty="0"/>
              <a:t>= Present value of benefits / present value of costs</a:t>
            </a:r>
          </a:p>
          <a:p>
            <a:pPr lvl="1"/>
            <a:r>
              <a:rPr lang="en-AU" dirty="0" smtClean="0"/>
              <a:t>&gt; 1 means </a:t>
            </a:r>
            <a:r>
              <a:rPr lang="en-AU" dirty="0"/>
              <a:t>a program is worth doing (benefits greater than </a:t>
            </a:r>
            <a:r>
              <a:rPr lang="en-AU" dirty="0" smtClean="0"/>
              <a:t>costs)</a:t>
            </a:r>
            <a:endParaRPr lang="en-AU" dirty="0"/>
          </a:p>
          <a:p>
            <a:pPr lvl="1"/>
            <a:r>
              <a:rPr lang="en-AU" dirty="0" smtClean="0"/>
              <a:t>&lt; 1means </a:t>
            </a:r>
            <a:r>
              <a:rPr lang="en-AU" dirty="0"/>
              <a:t>not economically worthwhile (costs exceed benefits)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09483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</TotalTime>
  <Words>1274</Words>
  <Application>Microsoft Office PowerPoint</Application>
  <PresentationFormat>On-screen Show (4:3)</PresentationFormat>
  <Paragraphs>228</Paragraphs>
  <Slides>25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Using iSIKHNAS for Budget Advocacy</vt:lpstr>
      <vt:lpstr>Objectives for this session</vt:lpstr>
      <vt:lpstr>Role of economic analysis</vt:lpstr>
      <vt:lpstr>What is a cost-benefit analysis?</vt:lpstr>
      <vt:lpstr>PowerPoint Presentation</vt:lpstr>
      <vt:lpstr>Inputs</vt:lpstr>
      <vt:lpstr>PowerPoint Presentation</vt:lpstr>
      <vt:lpstr>Outputs</vt:lpstr>
      <vt:lpstr>PowerPoint Presentation</vt:lpstr>
      <vt:lpstr>PowerPoint Presentation</vt:lpstr>
      <vt:lpstr>Discussion and questions?</vt:lpstr>
      <vt:lpstr>NPV example</vt:lpstr>
      <vt:lpstr>IRR example</vt:lpstr>
      <vt:lpstr>PowerPoint Presentation</vt:lpstr>
      <vt:lpstr>Exercise</vt:lpstr>
      <vt:lpstr>Proposed program</vt:lpstr>
      <vt:lpstr>Benefits</vt:lpstr>
      <vt:lpstr>Calculation</vt:lpstr>
      <vt:lpstr>Exercise</vt:lpstr>
      <vt:lpstr>Discussion and questions?</vt:lpstr>
      <vt:lpstr>Example (if required)</vt:lpstr>
      <vt:lpstr>PowerPoint Presentation</vt:lpstr>
      <vt:lpstr>Report back and discuss</vt:lpstr>
      <vt:lpstr>Final discussion</vt:lpstr>
      <vt:lpstr>Session summary</vt:lpstr>
    </vt:vector>
  </TitlesOfParts>
  <Company>Ausvet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iSIKHNAS for Budget Advocacy</dc:title>
  <dc:creator>Evan Sergeant</dc:creator>
  <cp:lastModifiedBy>Evan Sergeant</cp:lastModifiedBy>
  <cp:revision>30</cp:revision>
  <dcterms:created xsi:type="dcterms:W3CDTF">2014-05-15T05:26:12Z</dcterms:created>
  <dcterms:modified xsi:type="dcterms:W3CDTF">2014-07-17T05:01:39Z</dcterms:modified>
</cp:coreProperties>
</file>