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356" r:id="rId2"/>
    <p:sldId id="357" r:id="rId3"/>
    <p:sldId id="358" r:id="rId4"/>
    <p:sldId id="359" r:id="rId5"/>
    <p:sldId id="360" r:id="rId6"/>
    <p:sldId id="361" r:id="rId7"/>
    <p:sldId id="362" r:id="rId8"/>
    <p:sldId id="363" r:id="rId9"/>
    <p:sldId id="364" r:id="rId10"/>
    <p:sldId id="365" r:id="rId11"/>
    <p:sldId id="367" r:id="rId12"/>
    <p:sldId id="368" r:id="rId13"/>
    <p:sldId id="369" r:id="rId14"/>
    <p:sldId id="370" r:id="rId15"/>
    <p:sldId id="371" r:id="rId16"/>
    <p:sldId id="372" r:id="rId17"/>
    <p:sldId id="378" r:id="rId18"/>
    <p:sldId id="376" r:id="rId19"/>
    <p:sldId id="379" r:id="rId20"/>
    <p:sldId id="373" r:id="rId21"/>
    <p:sldId id="377" r:id="rId22"/>
    <p:sldId id="366" r:id="rId23"/>
    <p:sldId id="277" r:id="rId24"/>
    <p:sldId id="269" r:id="rId25"/>
    <p:sldId id="270" r:id="rId26"/>
    <p:sldId id="271" r:id="rId27"/>
    <p:sldId id="272" r:id="rId28"/>
    <p:sldId id="273" r:id="rId29"/>
    <p:sldId id="274" r:id="rId30"/>
    <p:sldId id="275" r:id="rId31"/>
    <p:sldId id="279" r:id="rId32"/>
    <p:sldId id="288" r:id="rId33"/>
    <p:sldId id="290" r:id="rId34"/>
    <p:sldId id="291" r:id="rId35"/>
    <p:sldId id="292" r:id="rId36"/>
    <p:sldId id="293" r:id="rId37"/>
    <p:sldId id="289" r:id="rId38"/>
    <p:sldId id="294" r:id="rId39"/>
    <p:sldId id="297" r:id="rId40"/>
    <p:sldId id="332" r:id="rId41"/>
    <p:sldId id="348" r:id="rId42"/>
    <p:sldId id="330" r:id="rId43"/>
    <p:sldId id="316" r:id="rId44"/>
    <p:sldId id="347" r:id="rId45"/>
    <p:sldId id="324" r:id="rId46"/>
    <p:sldId id="317" r:id="rId47"/>
    <p:sldId id="346" r:id="rId48"/>
    <p:sldId id="326" r:id="rId49"/>
    <p:sldId id="327" r:id="rId50"/>
    <p:sldId id="318" r:id="rId51"/>
    <p:sldId id="345" r:id="rId52"/>
    <p:sldId id="325" r:id="rId53"/>
    <p:sldId id="319" r:id="rId54"/>
    <p:sldId id="344" r:id="rId55"/>
    <p:sldId id="329" r:id="rId56"/>
    <p:sldId id="320" r:id="rId57"/>
    <p:sldId id="343" r:id="rId58"/>
    <p:sldId id="328" r:id="rId59"/>
    <p:sldId id="321" r:id="rId60"/>
    <p:sldId id="349" r:id="rId61"/>
    <p:sldId id="322" r:id="rId62"/>
    <p:sldId id="298" r:id="rId63"/>
    <p:sldId id="283" r:id="rId64"/>
    <p:sldId id="300" r:id="rId65"/>
    <p:sldId id="304" r:id="rId66"/>
    <p:sldId id="305" r:id="rId67"/>
    <p:sldId id="354" r:id="rId68"/>
    <p:sldId id="284" r:id="rId69"/>
    <p:sldId id="308" r:id="rId70"/>
    <p:sldId id="309" r:id="rId71"/>
    <p:sldId id="310" r:id="rId72"/>
    <p:sldId id="282" r:id="rId73"/>
    <p:sldId id="257" r:id="rId74"/>
    <p:sldId id="259" r:id="rId75"/>
    <p:sldId id="280" r:id="rId76"/>
    <p:sldId id="311" r:id="rId77"/>
    <p:sldId id="258" r:id="rId78"/>
    <p:sldId id="287" r:id="rId79"/>
    <p:sldId id="260" r:id="rId80"/>
    <p:sldId id="334" r:id="rId81"/>
    <p:sldId id="335" r:id="rId82"/>
    <p:sldId id="351" r:id="rId83"/>
    <p:sldId id="336" r:id="rId84"/>
    <p:sldId id="352" r:id="rId85"/>
    <p:sldId id="337" r:id="rId86"/>
    <p:sldId id="353" r:id="rId87"/>
    <p:sldId id="281" r:id="rId88"/>
    <p:sldId id="265" r:id="rId89"/>
    <p:sldId id="339" r:id="rId90"/>
    <p:sldId id="340" r:id="rId91"/>
    <p:sldId id="341" r:id="rId92"/>
    <p:sldId id="342" r:id="rId93"/>
    <p:sldId id="338" r:id="rId94"/>
    <p:sldId id="303" r:id="rId95"/>
    <p:sldId id="262" r:id="rId96"/>
    <p:sldId id="299" r:id="rId97"/>
    <p:sldId id="285" r:id="rId98"/>
    <p:sldId id="30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696" y="21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BE53F-9132-40C8-B9C2-ACE39EF7C75D}" type="datetimeFigureOut">
              <a:rPr lang="en-AU" smtClean="0"/>
              <a:pPr/>
              <a:t>11/12/2013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8E5B01-D706-44FC-BAEF-5ACD55CAD22C}" type="slidenum">
              <a:rPr lang="en-AU" smtClean="0"/>
              <a:pPr/>
              <a:t>‹#›</a:t>
            </a:fld>
            <a:endParaRPr lang="en-AU"/>
          </a:p>
        </p:txBody>
      </p:sp>
    </p:spTree>
    <p:extLst>
      <p:ext uri="{BB962C8B-B14F-4D97-AF65-F5344CB8AC3E}">
        <p14:creationId xmlns="" xmlns:p14="http://schemas.microsoft.com/office/powerpoint/2010/main" val="4637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15</a:t>
            </a:fld>
            <a:endParaRPr lang="en-AU"/>
          </a:p>
        </p:txBody>
      </p:sp>
    </p:spTree>
    <p:extLst>
      <p:ext uri="{BB962C8B-B14F-4D97-AF65-F5344CB8AC3E}">
        <p14:creationId xmlns="" xmlns:p14="http://schemas.microsoft.com/office/powerpoint/2010/main" val="284409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village reporter’s work area is usually in one </a:t>
            </a:r>
            <a:r>
              <a:rPr lang="en-AU" dirty="0" err="1" smtClean="0"/>
              <a:t>desa</a:t>
            </a:r>
            <a:r>
              <a:rPr lang="en-AU" dirty="0" smtClean="0"/>
              <a:t>.  They are registered this area when you registered to use the system.</a:t>
            </a:r>
          </a:p>
          <a:p>
            <a:r>
              <a:rPr lang="en-AU" dirty="0" smtClean="0"/>
              <a:t>Some village reporters work in more than one </a:t>
            </a:r>
            <a:r>
              <a:rPr lang="en-AU" dirty="0" err="1" smtClean="0"/>
              <a:t>desa</a:t>
            </a:r>
            <a:r>
              <a:rPr lang="en-AU" dirty="0" smtClean="0"/>
              <a:t>. </a:t>
            </a:r>
          </a:p>
          <a:p>
            <a:r>
              <a:rPr lang="en-AU" dirty="0" smtClean="0"/>
              <a:t>If a village reporter reports from a different </a:t>
            </a:r>
            <a:r>
              <a:rPr lang="en-AU" dirty="0" err="1" smtClean="0"/>
              <a:t>desa</a:t>
            </a:r>
            <a:r>
              <a:rPr lang="en-AU" dirty="0" smtClean="0"/>
              <a:t> to the one they were registered in then they should include this </a:t>
            </a:r>
            <a:r>
              <a:rPr lang="en-AU" dirty="0" err="1" smtClean="0"/>
              <a:t>desa</a:t>
            </a:r>
            <a:r>
              <a:rPr lang="en-AU" dirty="0" smtClean="0"/>
              <a:t> code at the end of their U or P reports.</a:t>
            </a:r>
          </a:p>
        </p:txBody>
      </p:sp>
      <p:sp>
        <p:nvSpPr>
          <p:cNvPr id="4" name="Slide Number Placeholder 3"/>
          <p:cNvSpPr>
            <a:spLocks noGrp="1"/>
          </p:cNvSpPr>
          <p:nvPr>
            <p:ph type="sldNum" sz="quarter" idx="10"/>
          </p:nvPr>
        </p:nvSpPr>
        <p:spPr/>
        <p:txBody>
          <a:bodyPr/>
          <a:lstStyle/>
          <a:p>
            <a:fld id="{1A56BDC1-9231-4FDA-B226-10F245EDA951}" type="slidenum">
              <a:rPr lang="en-AU" smtClean="0"/>
              <a:pPr/>
              <a:t>67</a:t>
            </a:fld>
            <a:endParaRPr lang="en-AU"/>
          </a:p>
        </p:txBody>
      </p:sp>
    </p:spTree>
    <p:extLst>
      <p:ext uri="{BB962C8B-B14F-4D97-AF65-F5344CB8AC3E}">
        <p14:creationId xmlns="" xmlns:p14="http://schemas.microsoft.com/office/powerpoint/2010/main" val="797400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75</a:t>
            </a:fld>
            <a:endParaRPr lang="en-AU"/>
          </a:p>
        </p:txBody>
      </p:sp>
    </p:spTree>
    <p:extLst>
      <p:ext uri="{BB962C8B-B14F-4D97-AF65-F5344CB8AC3E}">
        <p14:creationId xmlns="" xmlns:p14="http://schemas.microsoft.com/office/powerpoint/2010/main" val="284409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80</a:t>
            </a:fld>
            <a:endParaRPr lang="en-AU"/>
          </a:p>
        </p:txBody>
      </p:sp>
    </p:spTree>
    <p:extLst>
      <p:ext uri="{BB962C8B-B14F-4D97-AF65-F5344CB8AC3E}">
        <p14:creationId xmlns="" xmlns:p14="http://schemas.microsoft.com/office/powerpoint/2010/main" val="2844097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87</a:t>
            </a:fld>
            <a:endParaRPr lang="en-AU"/>
          </a:p>
        </p:txBody>
      </p:sp>
    </p:spTree>
    <p:extLst>
      <p:ext uri="{BB962C8B-B14F-4D97-AF65-F5344CB8AC3E}">
        <p14:creationId xmlns="" xmlns:p14="http://schemas.microsoft.com/office/powerpoint/2010/main" val="284409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93</a:t>
            </a:fld>
            <a:endParaRPr lang="en-AU"/>
          </a:p>
        </p:txBody>
      </p:sp>
    </p:spTree>
    <p:extLst>
      <p:ext uri="{BB962C8B-B14F-4D97-AF65-F5344CB8AC3E}">
        <p14:creationId xmlns="" xmlns:p14="http://schemas.microsoft.com/office/powerpoint/2010/main" val="284409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village reporter’s work area is usually in one </a:t>
            </a:r>
            <a:r>
              <a:rPr lang="en-AU" dirty="0" err="1" smtClean="0"/>
              <a:t>desa</a:t>
            </a:r>
            <a:r>
              <a:rPr lang="en-AU" dirty="0" smtClean="0"/>
              <a:t>.  They are registered this area when you registered to use the system.</a:t>
            </a:r>
          </a:p>
          <a:p>
            <a:r>
              <a:rPr lang="en-AU" dirty="0" smtClean="0"/>
              <a:t>Some village reporters work in more than one </a:t>
            </a:r>
            <a:r>
              <a:rPr lang="en-AU" dirty="0" err="1" smtClean="0"/>
              <a:t>desa</a:t>
            </a:r>
            <a:r>
              <a:rPr lang="en-AU" dirty="0" smtClean="0"/>
              <a:t>. </a:t>
            </a:r>
          </a:p>
          <a:p>
            <a:r>
              <a:rPr lang="en-AU" dirty="0" smtClean="0"/>
              <a:t>If a village reporter reports from a different </a:t>
            </a:r>
            <a:r>
              <a:rPr lang="en-AU" dirty="0" err="1" smtClean="0"/>
              <a:t>desa</a:t>
            </a:r>
            <a:r>
              <a:rPr lang="en-AU" dirty="0" smtClean="0"/>
              <a:t> to the one they were registered in then they should include this </a:t>
            </a:r>
            <a:r>
              <a:rPr lang="en-AU" dirty="0" err="1" smtClean="0"/>
              <a:t>desa</a:t>
            </a:r>
            <a:r>
              <a:rPr lang="en-AU" dirty="0" smtClean="0"/>
              <a:t> code at the end of their U or P reports.</a:t>
            </a:r>
          </a:p>
        </p:txBody>
      </p:sp>
      <p:sp>
        <p:nvSpPr>
          <p:cNvPr id="4" name="Slide Number Placeholder 3"/>
          <p:cNvSpPr>
            <a:spLocks noGrp="1"/>
          </p:cNvSpPr>
          <p:nvPr>
            <p:ph type="sldNum" sz="quarter" idx="10"/>
          </p:nvPr>
        </p:nvSpPr>
        <p:spPr/>
        <p:txBody>
          <a:bodyPr/>
          <a:lstStyle/>
          <a:p>
            <a:fld id="{1A56BDC1-9231-4FDA-B226-10F245EDA951}" type="slidenum">
              <a:rPr lang="en-AU" smtClean="0"/>
              <a:pPr/>
              <a:t>96</a:t>
            </a:fld>
            <a:endParaRPr lang="en-AU"/>
          </a:p>
        </p:txBody>
      </p:sp>
    </p:spTree>
    <p:extLst>
      <p:ext uri="{BB962C8B-B14F-4D97-AF65-F5344CB8AC3E}">
        <p14:creationId xmlns="" xmlns:p14="http://schemas.microsoft.com/office/powerpoint/2010/main" val="79740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a:t>
            </a:r>
            <a:r>
              <a:rPr lang="en-AU" dirty="0" smtClean="0"/>
              <a:t>iSIKHNAS SMS field</a:t>
            </a:r>
            <a:r>
              <a:rPr lang="en-AU" baseline="0" dirty="0" smtClean="0"/>
              <a:t> reporting system has many functions or reporting tasks.  These tasks can be divided into Administrative functions, animal health reports and investigation functions, and a series of other operational functions.</a:t>
            </a:r>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16</a:t>
            </a:fld>
            <a:endParaRPr lang="en-AU"/>
          </a:p>
        </p:txBody>
      </p:sp>
    </p:spTree>
    <p:extLst>
      <p:ext uri="{BB962C8B-B14F-4D97-AF65-F5344CB8AC3E}">
        <p14:creationId xmlns="" xmlns:p14="http://schemas.microsoft.com/office/powerpoint/2010/main" val="21018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19</a:t>
            </a:fld>
            <a:endParaRPr lang="en-AU"/>
          </a:p>
        </p:txBody>
      </p:sp>
    </p:spTree>
    <p:extLst>
      <p:ext uri="{BB962C8B-B14F-4D97-AF65-F5344CB8AC3E}">
        <p14:creationId xmlns="" xmlns:p14="http://schemas.microsoft.com/office/powerpoint/2010/main" val="105863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23</a:t>
            </a:fld>
            <a:endParaRPr lang="en-AU"/>
          </a:p>
        </p:txBody>
      </p:sp>
    </p:spTree>
    <p:extLst>
      <p:ext uri="{BB962C8B-B14F-4D97-AF65-F5344CB8AC3E}">
        <p14:creationId xmlns="" xmlns:p14="http://schemas.microsoft.com/office/powerpoint/2010/main" val="284409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endParaRPr lang="en-AU"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56BDC1-9231-4FDA-B226-10F245EDA951}" type="slidenum">
              <a:rPr lang="en-AU" smtClean="0"/>
              <a:pPr/>
              <a:t>26</a:t>
            </a:fld>
            <a:endParaRPr lang="en-AU"/>
          </a:p>
        </p:txBody>
      </p:sp>
    </p:spTree>
    <p:extLst>
      <p:ext uri="{BB962C8B-B14F-4D97-AF65-F5344CB8AC3E}">
        <p14:creationId xmlns="" xmlns:p14="http://schemas.microsoft.com/office/powerpoint/2010/main" val="407043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endParaRPr lang="en-AU"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56BDC1-9231-4FDA-B226-10F245EDA951}" type="slidenum">
              <a:rPr lang="en-AU" smtClean="0"/>
              <a:pPr/>
              <a:t>27</a:t>
            </a:fld>
            <a:endParaRPr lang="en-AU"/>
          </a:p>
        </p:txBody>
      </p:sp>
    </p:spTree>
    <p:extLst>
      <p:ext uri="{BB962C8B-B14F-4D97-AF65-F5344CB8AC3E}">
        <p14:creationId xmlns="" xmlns:p14="http://schemas.microsoft.com/office/powerpoint/2010/main" val="407043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A56BDC1-9231-4FDA-B226-10F245EDA951}" type="slidenum">
              <a:rPr lang="en-AU" smtClean="0"/>
              <a:pPr/>
              <a:t>31</a:t>
            </a:fld>
            <a:endParaRPr lang="en-AU"/>
          </a:p>
        </p:txBody>
      </p:sp>
    </p:spTree>
    <p:extLst>
      <p:ext uri="{BB962C8B-B14F-4D97-AF65-F5344CB8AC3E}">
        <p14:creationId xmlns="" xmlns:p14="http://schemas.microsoft.com/office/powerpoint/2010/main" val="284409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village reporter’s work area is usually in one </a:t>
            </a:r>
            <a:r>
              <a:rPr lang="en-AU" dirty="0" err="1" smtClean="0"/>
              <a:t>desa</a:t>
            </a:r>
            <a:r>
              <a:rPr lang="en-AU" dirty="0" smtClean="0"/>
              <a:t>.  They are registered this area when you registered to use the system.</a:t>
            </a:r>
          </a:p>
          <a:p>
            <a:r>
              <a:rPr lang="en-AU" dirty="0" smtClean="0"/>
              <a:t>Some village reporters work in more than one </a:t>
            </a:r>
            <a:r>
              <a:rPr lang="en-AU" dirty="0" err="1" smtClean="0"/>
              <a:t>desa</a:t>
            </a:r>
            <a:r>
              <a:rPr lang="en-AU" dirty="0" smtClean="0"/>
              <a:t>. </a:t>
            </a:r>
          </a:p>
          <a:p>
            <a:r>
              <a:rPr lang="en-AU" dirty="0" smtClean="0"/>
              <a:t>If a village reporter reports from a different </a:t>
            </a:r>
            <a:r>
              <a:rPr lang="en-AU" dirty="0" err="1" smtClean="0"/>
              <a:t>desa</a:t>
            </a:r>
            <a:r>
              <a:rPr lang="en-AU" dirty="0" smtClean="0"/>
              <a:t> to the one they were registered in then they should include this </a:t>
            </a:r>
            <a:r>
              <a:rPr lang="en-AU" dirty="0" err="1" smtClean="0"/>
              <a:t>desa</a:t>
            </a:r>
            <a:r>
              <a:rPr lang="en-AU" dirty="0" smtClean="0"/>
              <a:t> code at the end of their U or P reports.</a:t>
            </a:r>
          </a:p>
        </p:txBody>
      </p:sp>
      <p:sp>
        <p:nvSpPr>
          <p:cNvPr id="4" name="Slide Number Placeholder 3"/>
          <p:cNvSpPr>
            <a:spLocks noGrp="1"/>
          </p:cNvSpPr>
          <p:nvPr>
            <p:ph type="sldNum" sz="quarter" idx="10"/>
          </p:nvPr>
        </p:nvSpPr>
        <p:spPr/>
        <p:txBody>
          <a:bodyPr/>
          <a:lstStyle/>
          <a:p>
            <a:fld id="{1A56BDC1-9231-4FDA-B226-10F245EDA951}" type="slidenum">
              <a:rPr lang="en-AU" smtClean="0"/>
              <a:pPr/>
              <a:t>40</a:t>
            </a:fld>
            <a:endParaRPr lang="en-AU"/>
          </a:p>
        </p:txBody>
      </p:sp>
    </p:spTree>
    <p:extLst>
      <p:ext uri="{BB962C8B-B14F-4D97-AF65-F5344CB8AC3E}">
        <p14:creationId xmlns="" xmlns:p14="http://schemas.microsoft.com/office/powerpoint/2010/main" val="79740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village reporter’s work area is usually in one </a:t>
            </a:r>
            <a:r>
              <a:rPr lang="en-AU" dirty="0" err="1" smtClean="0"/>
              <a:t>desa</a:t>
            </a:r>
            <a:r>
              <a:rPr lang="en-AU" dirty="0" smtClean="0"/>
              <a:t>.  They are registered this area when you registered to use the system.</a:t>
            </a:r>
          </a:p>
          <a:p>
            <a:r>
              <a:rPr lang="en-AU" dirty="0" smtClean="0"/>
              <a:t>Some village reporters work in more than one </a:t>
            </a:r>
            <a:r>
              <a:rPr lang="en-AU" dirty="0" err="1" smtClean="0"/>
              <a:t>desa</a:t>
            </a:r>
            <a:r>
              <a:rPr lang="en-AU" dirty="0" smtClean="0"/>
              <a:t>. </a:t>
            </a:r>
          </a:p>
          <a:p>
            <a:r>
              <a:rPr lang="en-AU" dirty="0" smtClean="0"/>
              <a:t>If a village reporter reports from a different </a:t>
            </a:r>
            <a:r>
              <a:rPr lang="en-AU" dirty="0" err="1" smtClean="0"/>
              <a:t>desa</a:t>
            </a:r>
            <a:r>
              <a:rPr lang="en-AU" dirty="0" smtClean="0"/>
              <a:t> to the one they were registered in then they should include this </a:t>
            </a:r>
            <a:r>
              <a:rPr lang="en-AU" dirty="0" err="1" smtClean="0"/>
              <a:t>desa</a:t>
            </a:r>
            <a:r>
              <a:rPr lang="en-AU" dirty="0" smtClean="0"/>
              <a:t> code at the end of their U or P reports.</a:t>
            </a:r>
          </a:p>
        </p:txBody>
      </p:sp>
      <p:sp>
        <p:nvSpPr>
          <p:cNvPr id="4" name="Slide Number Placeholder 3"/>
          <p:cNvSpPr>
            <a:spLocks noGrp="1"/>
          </p:cNvSpPr>
          <p:nvPr>
            <p:ph type="sldNum" sz="quarter" idx="10"/>
          </p:nvPr>
        </p:nvSpPr>
        <p:spPr/>
        <p:txBody>
          <a:bodyPr/>
          <a:lstStyle/>
          <a:p>
            <a:fld id="{1A56BDC1-9231-4FDA-B226-10F245EDA951}" type="slidenum">
              <a:rPr lang="en-AU" smtClean="0"/>
              <a:pPr/>
              <a:t>62</a:t>
            </a:fld>
            <a:endParaRPr lang="en-AU"/>
          </a:p>
        </p:txBody>
      </p:sp>
    </p:spTree>
    <p:extLst>
      <p:ext uri="{BB962C8B-B14F-4D97-AF65-F5344CB8AC3E}">
        <p14:creationId xmlns="" xmlns:p14="http://schemas.microsoft.com/office/powerpoint/2010/main" val="79740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27384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250492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411282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222759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21337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225472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153732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396523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94146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62752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34C68-F4D5-4203-B8D0-EF413A34A9E5}" type="datetimeFigureOut">
              <a:rPr lang="en-AU" smtClean="0"/>
              <a:pPr/>
              <a:t>11/12/2013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1937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34C68-F4D5-4203-B8D0-EF413A34A9E5}" type="datetimeFigureOut">
              <a:rPr lang="en-AU" smtClean="0"/>
              <a:pPr/>
              <a:t>11/12/2013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8965D-C8B0-4A84-A810-FF01AD666CA5}" type="slidenum">
              <a:rPr lang="en-AU" smtClean="0"/>
              <a:pPr/>
              <a:t>‹#›</a:t>
            </a:fld>
            <a:endParaRPr lang="en-AU"/>
          </a:p>
        </p:txBody>
      </p:sp>
    </p:spTree>
    <p:extLst>
      <p:ext uri="{BB962C8B-B14F-4D97-AF65-F5344CB8AC3E}">
        <p14:creationId xmlns="" xmlns:p14="http://schemas.microsoft.com/office/powerpoint/2010/main" val="364974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srcRect/>
          <a:stretch>
            <a:fillRect/>
          </a:stretch>
        </p:blipFill>
        <p:spPr bwMode="auto">
          <a:xfrm>
            <a:off x="2268538" y="3476625"/>
            <a:ext cx="1320800" cy="744538"/>
          </a:xfrm>
          <a:prstGeom prst="rect">
            <a:avLst/>
          </a:prstGeom>
          <a:noFill/>
          <a:ln w="9525">
            <a:noFill/>
            <a:miter lim="800000"/>
            <a:headEnd/>
            <a:tailEnd/>
          </a:ln>
          <a:effectLst/>
        </p:spPr>
      </p:pic>
      <p:pic>
        <p:nvPicPr>
          <p:cNvPr id="64518" name="Picture 6"/>
          <p:cNvPicPr>
            <a:picLocks noChangeAspect="1" noChangeArrowheads="1"/>
          </p:cNvPicPr>
          <p:nvPr/>
        </p:nvPicPr>
        <p:blipFill>
          <a:blip r:embed="rId3"/>
          <a:srcRect/>
          <a:stretch>
            <a:fillRect/>
          </a:stretch>
        </p:blipFill>
        <p:spPr bwMode="auto">
          <a:xfrm>
            <a:off x="3949700" y="2608263"/>
            <a:ext cx="863600" cy="450850"/>
          </a:xfrm>
          <a:prstGeom prst="rect">
            <a:avLst/>
          </a:prstGeom>
          <a:noFill/>
          <a:ln w="9525">
            <a:noFill/>
            <a:miter lim="800000"/>
            <a:headEnd/>
            <a:tailEnd/>
          </a:ln>
          <a:effectLst/>
        </p:spPr>
      </p:pic>
      <p:pic>
        <p:nvPicPr>
          <p:cNvPr id="64519" name="Picture 7"/>
          <p:cNvPicPr>
            <a:picLocks noChangeAspect="1" noChangeArrowheads="1"/>
          </p:cNvPicPr>
          <p:nvPr/>
        </p:nvPicPr>
        <p:blipFill>
          <a:blip r:embed="rId4"/>
          <a:srcRect/>
          <a:stretch>
            <a:fillRect/>
          </a:stretch>
        </p:blipFill>
        <p:spPr bwMode="auto">
          <a:xfrm>
            <a:off x="2581275" y="2608263"/>
            <a:ext cx="695325" cy="720725"/>
          </a:xfrm>
          <a:prstGeom prst="rect">
            <a:avLst/>
          </a:prstGeom>
          <a:noFill/>
          <a:ln w="9525">
            <a:noFill/>
            <a:miter lim="800000"/>
            <a:headEnd/>
            <a:tailEnd/>
          </a:ln>
          <a:effectLst/>
        </p:spPr>
      </p:pic>
      <p:pic>
        <p:nvPicPr>
          <p:cNvPr id="64520" name="Picture 8"/>
          <p:cNvPicPr>
            <a:picLocks noChangeAspect="1" noChangeArrowheads="1"/>
          </p:cNvPicPr>
          <p:nvPr/>
        </p:nvPicPr>
        <p:blipFill>
          <a:blip r:embed="rId5"/>
          <a:srcRect/>
          <a:stretch>
            <a:fillRect/>
          </a:stretch>
        </p:blipFill>
        <p:spPr bwMode="auto">
          <a:xfrm>
            <a:off x="3949700" y="3111500"/>
            <a:ext cx="1381125" cy="1003300"/>
          </a:xfrm>
          <a:prstGeom prst="rect">
            <a:avLst/>
          </a:prstGeom>
          <a:noFill/>
          <a:ln w="9525">
            <a:noFill/>
            <a:miter lim="800000"/>
            <a:headEnd/>
            <a:tailEnd/>
          </a:ln>
          <a:effectLst/>
        </p:spPr>
      </p:pic>
      <p:pic>
        <p:nvPicPr>
          <p:cNvPr id="64521" name="Picture 9"/>
          <p:cNvPicPr>
            <a:picLocks noChangeAspect="1" noChangeArrowheads="1"/>
          </p:cNvPicPr>
          <p:nvPr/>
        </p:nvPicPr>
        <p:blipFill>
          <a:blip r:embed="rId6"/>
          <a:srcRect/>
          <a:stretch>
            <a:fillRect/>
          </a:stretch>
        </p:blipFill>
        <p:spPr bwMode="auto">
          <a:xfrm>
            <a:off x="5605463" y="2824163"/>
            <a:ext cx="1439862" cy="1065212"/>
          </a:xfrm>
          <a:prstGeom prst="rect">
            <a:avLst/>
          </a:prstGeom>
          <a:noFill/>
          <a:ln w="9525">
            <a:noFill/>
            <a:miter lim="800000"/>
            <a:headEnd/>
            <a:tailEnd/>
          </a:ln>
          <a:effectLst/>
        </p:spPr>
      </p:pic>
      <p:sp>
        <p:nvSpPr>
          <p:cNvPr id="64522" name="TextBox 16"/>
          <p:cNvSpPr txBox="1">
            <a:spLocks noChangeArrowheads="1"/>
          </p:cNvSpPr>
          <p:nvPr/>
        </p:nvSpPr>
        <p:spPr bwMode="auto">
          <a:xfrm>
            <a:off x="0" y="908050"/>
            <a:ext cx="9036050" cy="884238"/>
          </a:xfrm>
          <a:prstGeom prst="rect">
            <a:avLst/>
          </a:prstGeom>
          <a:noFill/>
          <a:ln w="9525">
            <a:noFill/>
            <a:miter lim="800000"/>
            <a:headEnd/>
            <a:tailEnd/>
          </a:ln>
        </p:spPr>
        <p:txBody>
          <a:bodyPr>
            <a:spAutoFit/>
          </a:bodyPr>
          <a:lstStyle/>
          <a:p>
            <a:pPr algn="ctr"/>
            <a:r>
              <a:rPr lang="en-US" sz="2800" b="1">
                <a:latin typeface="Tahoma" pitchFamily="34" charset="0"/>
                <a:ea typeface="Arial Unicode MS" pitchFamily="34" charset="-128"/>
                <a:cs typeface="Tahoma" pitchFamily="34" charset="0"/>
              </a:rPr>
              <a:t>SIST</a:t>
            </a:r>
            <a:r>
              <a:rPr lang="id-ID" sz="2800" b="1">
                <a:latin typeface="Tahoma" pitchFamily="34" charset="0"/>
                <a:ea typeface="Arial Unicode MS" pitchFamily="34" charset="-128"/>
                <a:cs typeface="Tahoma" pitchFamily="34" charset="0"/>
              </a:rPr>
              <a:t>E</a:t>
            </a:r>
            <a:r>
              <a:rPr lang="en-US" sz="2800" b="1">
                <a:latin typeface="Tahoma" pitchFamily="34" charset="0"/>
                <a:ea typeface="Arial Unicode MS" pitchFamily="34" charset="-128"/>
                <a:cs typeface="Tahoma" pitchFamily="34" charset="0"/>
              </a:rPr>
              <a:t>M INFORMASI</a:t>
            </a:r>
          </a:p>
          <a:p>
            <a:pPr algn="ctr"/>
            <a:r>
              <a:rPr lang="en-US" sz="2400" b="1">
                <a:latin typeface="Tahoma" pitchFamily="34" charset="0"/>
                <a:ea typeface="Arial Unicode MS" pitchFamily="34" charset="-128"/>
                <a:cs typeface="Tahoma" pitchFamily="34" charset="0"/>
              </a:rPr>
              <a:t>KESEHATAN HEWAN NASIONAL</a:t>
            </a:r>
            <a:r>
              <a:rPr lang="id-ID" sz="2400" b="1">
                <a:latin typeface="Tahoma" pitchFamily="34" charset="0"/>
                <a:ea typeface="Arial Unicode MS" pitchFamily="34" charset="-128"/>
                <a:cs typeface="Tahoma" pitchFamily="34" charset="0"/>
              </a:rPr>
              <a:t> TERPADU</a:t>
            </a:r>
            <a:endParaRPr lang="en-US" sz="2400" b="1">
              <a:latin typeface="Tahoma" pitchFamily="34" charset="0"/>
              <a:ea typeface="Arial Unicode MS" pitchFamily="34" charset="-128"/>
              <a:cs typeface="Tahoma" pitchFamily="34" charset="0"/>
            </a:endParaRPr>
          </a:p>
        </p:txBody>
      </p:sp>
      <p:sp>
        <p:nvSpPr>
          <p:cNvPr id="64523" name="Rectangle 23"/>
          <p:cNvSpPr>
            <a:spLocks noChangeArrowheads="1"/>
          </p:cNvSpPr>
          <p:nvPr/>
        </p:nvSpPr>
        <p:spPr bwMode="auto">
          <a:xfrm>
            <a:off x="0" y="4797425"/>
            <a:ext cx="9144000" cy="1200150"/>
          </a:xfrm>
          <a:prstGeom prst="rect">
            <a:avLst/>
          </a:prstGeom>
          <a:noFill/>
          <a:ln w="9525">
            <a:noFill/>
            <a:miter lim="800000"/>
            <a:headEnd/>
            <a:tailEnd/>
          </a:ln>
        </p:spPr>
        <p:txBody>
          <a:bodyPr wrap="none" anchor="ctr"/>
          <a:lstStyle/>
          <a:p>
            <a:pPr algn="ctr" defTabSz="750888"/>
            <a:r>
              <a:rPr lang="en-US" sz="1600" b="1">
                <a:latin typeface="Arial Unicode MS" pitchFamily="34" charset="-128"/>
                <a:ea typeface="Arial Unicode MS" pitchFamily="34" charset="-128"/>
                <a:cs typeface="Arial Unicode MS" pitchFamily="34" charset="-128"/>
              </a:rPr>
              <a:t>K</a:t>
            </a:r>
            <a:r>
              <a:rPr lang="id-ID" sz="1600" b="1">
                <a:latin typeface="Arial Unicode MS" pitchFamily="34" charset="-128"/>
                <a:ea typeface="Arial Unicode MS" pitchFamily="34" charset="-128"/>
                <a:cs typeface="Arial Unicode MS" pitchFamily="34" charset="-128"/>
              </a:rPr>
              <a:t>EMENTERIAN PERTANIAN</a:t>
            </a:r>
          </a:p>
          <a:p>
            <a:pPr algn="ctr" defTabSz="750888"/>
            <a:r>
              <a:rPr lang="id-ID" sz="1600" b="1">
                <a:latin typeface="Arial Unicode MS" pitchFamily="34" charset="-128"/>
                <a:ea typeface="Arial Unicode MS" pitchFamily="34" charset="-128"/>
                <a:cs typeface="Arial Unicode MS" pitchFamily="34" charset="-128"/>
              </a:rPr>
              <a:t>DIREKTORAT JENDERAL PETERNAKAN DAN KESEHATAN HEWAN</a:t>
            </a:r>
            <a:endParaRPr lang="en-US" sz="1600" b="1">
              <a:latin typeface="Arial Unicode MS" pitchFamily="34" charset="-128"/>
              <a:ea typeface="Arial Unicode MS" pitchFamily="34" charset="-128"/>
              <a:cs typeface="Arial Unicode MS" pitchFamily="34" charset="-128"/>
            </a:endParaRPr>
          </a:p>
          <a:p>
            <a:pPr algn="ctr" defTabSz="750888"/>
            <a:r>
              <a:rPr lang="en-US" sz="1600" b="1">
                <a:latin typeface="Arial Unicode MS" pitchFamily="34" charset="-128"/>
                <a:ea typeface="Arial Unicode MS" pitchFamily="34" charset="-128"/>
                <a:cs typeface="Arial Unicode MS" pitchFamily="34" charset="-128"/>
              </a:rPr>
              <a:t>DIREKTORAT KESEHATAN HEWAN</a:t>
            </a:r>
          </a:p>
        </p:txBody>
      </p:sp>
      <p:sp>
        <p:nvSpPr>
          <p:cNvPr id="64524" name="Text Box 12"/>
          <p:cNvSpPr txBox="1">
            <a:spLocks noChangeArrowheads="1"/>
          </p:cNvSpPr>
          <p:nvPr/>
        </p:nvSpPr>
        <p:spPr bwMode="auto">
          <a:xfrm>
            <a:off x="0" y="-26988"/>
            <a:ext cx="9144000" cy="762001"/>
          </a:xfrm>
          <a:prstGeom prst="rect">
            <a:avLst/>
          </a:prstGeom>
          <a:solidFill>
            <a:srgbClr val="FF6600"/>
          </a:solidFill>
          <a:ln w="9525">
            <a:noFill/>
            <a:miter lim="800000"/>
            <a:headEnd/>
            <a:tailEnd/>
          </a:ln>
          <a:effectLst/>
        </p:spPr>
        <p:txBody>
          <a:bodyPr>
            <a:spAutoFit/>
          </a:bodyPr>
          <a:lstStyle/>
          <a:p>
            <a:pPr algn="ctr">
              <a:spcBef>
                <a:spcPct val="50000"/>
              </a:spcBef>
            </a:pPr>
            <a:r>
              <a:rPr lang="id-ID" sz="4400" b="1">
                <a:solidFill>
                  <a:schemeClr val="bg1"/>
                </a:solidFill>
                <a:effectLst>
                  <a:outerShdw blurRad="38100" dist="38100" dir="2700000" algn="tl">
                    <a:srgbClr val="000000"/>
                  </a:outerShdw>
                </a:effectLst>
                <a:latin typeface="Tahoma" pitchFamily="34" charset="0"/>
                <a:cs typeface="Tahoma" pitchFamily="34" charset="0"/>
              </a:rPr>
              <a:t>iSIKHNAS</a:t>
            </a:r>
            <a:endParaRPr lang="en-GB" sz="4400" b="1">
              <a:solidFill>
                <a:schemeClr val="bg1"/>
              </a:solidFill>
              <a:effectLst>
                <a:outerShdw blurRad="38100" dist="38100" dir="2700000" algn="tl">
                  <a:srgbClr val="000000"/>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01168"/>
          <a:ext cx="9144001" cy="6656832"/>
        </p:xfrm>
        <a:graphic>
          <a:graphicData uri="http://schemas.openxmlformats.org/drawingml/2006/table">
            <a:tbl>
              <a:tblPr/>
              <a:tblGrid>
                <a:gridCol w="4576754"/>
                <a:gridCol w="4567247"/>
              </a:tblGrid>
              <a:tr h="0">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id-ID" sz="2800" b="1" dirty="0">
                          <a:latin typeface="Calibri"/>
                          <a:ea typeface="Calibri"/>
                          <a:cs typeface="Times New Roman"/>
                        </a:rPr>
                        <a:t>SISTEM </a:t>
                      </a:r>
                      <a:r>
                        <a:rPr lang="id-ID" sz="2800" b="1" dirty="0" smtClean="0">
                          <a:latin typeface="Calibri"/>
                          <a:ea typeface="Calibri"/>
                          <a:cs typeface="Times New Roman"/>
                        </a:rPr>
                        <a:t>BARU</a:t>
                      </a:r>
                      <a:r>
                        <a:rPr lang="en-US" sz="2800" b="1" dirty="0" smtClean="0">
                          <a:latin typeface="Calibri"/>
                          <a:ea typeface="Calibri"/>
                          <a:cs typeface="Times New Roman"/>
                        </a:rPr>
                        <a:t> </a:t>
                      </a:r>
                      <a:r>
                        <a:rPr lang="en-AU" sz="2800" b="1" dirty="0" err="1" smtClean="0">
                          <a:latin typeface="Calibri"/>
                          <a:ea typeface="Calibri"/>
                          <a:cs typeface="Times New Roman"/>
                        </a:rPr>
                        <a:t>iSIKHNAS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30000"/>
                        </a:lnSpc>
                        <a:spcBef>
                          <a:spcPts val="0"/>
                        </a:spcBef>
                        <a:spcAft>
                          <a:spcPts val="0"/>
                        </a:spcAft>
                      </a:pPr>
                      <a:r>
                        <a:rPr lang="id-ID" sz="2800" dirty="0">
                          <a:latin typeface="Calibri"/>
                          <a:ea typeface="Calibri"/>
                          <a:cs typeface="Times New Roman"/>
                        </a:rPr>
                        <a:t>Tidak dapat digunakan staf sebagai alat </a:t>
                      </a:r>
                      <a:r>
                        <a:rPr lang="id-ID" sz="2400" dirty="0">
                          <a:latin typeface="Calibri"/>
                          <a:ea typeface="Calibri"/>
                          <a:cs typeface="Times New Roman"/>
                        </a:rPr>
                        <a:t>pendukung</a:t>
                      </a:r>
                      <a:r>
                        <a:rPr lang="id-ID" sz="2800" dirty="0">
                          <a:latin typeface="Calibri"/>
                          <a:ea typeface="Calibri"/>
                          <a:cs typeface="Times New Roman"/>
                        </a:rPr>
                        <a:t> </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a:latin typeface="Calibri"/>
                          <a:ea typeface="Calibri"/>
                          <a:cs typeface="Times New Roman"/>
                        </a:rPr>
                        <a:t>Berguna untuk </a:t>
                      </a:r>
                      <a:r>
                        <a:rPr lang="en-AU" sz="2800">
                          <a:latin typeface="Calibri"/>
                          <a:ea typeface="Calibri"/>
                          <a:cs typeface="Times New Roman"/>
                        </a:rPr>
                        <a:t>monitoring </a:t>
                      </a:r>
                      <a:r>
                        <a:rPr lang="id-ID" sz="2800">
                          <a:latin typeface="Calibri"/>
                          <a:ea typeface="Calibri"/>
                          <a:cs typeface="Times New Roman"/>
                        </a:rPr>
                        <a:t>dan membantu staf dalam banyak asek penting dalam pekerjaan mereka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30000"/>
                        </a:lnSpc>
                        <a:spcBef>
                          <a:spcPts val="0"/>
                        </a:spcBef>
                        <a:spcAft>
                          <a:spcPts val="0"/>
                        </a:spcAft>
                      </a:pPr>
                      <a:r>
                        <a:rPr lang="id-ID" sz="2800" dirty="0">
                          <a:latin typeface="Calibri"/>
                          <a:ea typeface="Calibri"/>
                          <a:cs typeface="Times New Roman"/>
                        </a:rPr>
                        <a:t>Tidak mudah dan membebani </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a:latin typeface="Calibri"/>
                          <a:ea typeface="Calibri"/>
                          <a:cs typeface="Times New Roman"/>
                        </a:rPr>
                        <a:t>Sesuai dengan kebutuhan dan mudah digunakan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30000"/>
                        </a:lnSpc>
                        <a:spcBef>
                          <a:spcPts val="0"/>
                        </a:spcBef>
                        <a:spcAft>
                          <a:spcPts val="0"/>
                        </a:spcAft>
                      </a:pPr>
                      <a:r>
                        <a:rPr lang="id-ID" sz="2800">
                          <a:latin typeface="Calibri"/>
                          <a:ea typeface="Calibri"/>
                          <a:cs typeface="Times New Roman"/>
                        </a:rPr>
                        <a:t>Banyak bidang kerja yang tidak didukung atau terintegrasi</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dirty="0">
                          <a:latin typeface="Calibri"/>
                          <a:ea typeface="Calibri"/>
                          <a:cs typeface="Times New Roman"/>
                        </a:rPr>
                        <a:t>Sistem terintegrasi yang mencakup obat, inseminasi, pemotongan, surveillance, populasi dan pengendalian lalu lintas. </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 </a:t>
            </a:r>
            <a:r>
              <a:rPr lang="en-US" dirty="0" err="1" smtClean="0"/>
              <a:t>Kabupaten</a:t>
            </a:r>
            <a:r>
              <a:rPr lang="id-ID" dirty="0" smtClean="0"/>
              <a:t> Tasikmalaya</a:t>
            </a:r>
            <a:endParaRPr lang="en-US" dirty="0"/>
          </a:p>
        </p:txBody>
      </p:sp>
      <p:sp>
        <p:nvSpPr>
          <p:cNvPr id="3" name="Content Placeholder 2"/>
          <p:cNvSpPr>
            <a:spLocks noGrp="1"/>
          </p:cNvSpPr>
          <p:nvPr>
            <p:ph idx="1"/>
          </p:nvPr>
        </p:nvSpPr>
        <p:spPr/>
        <p:txBody>
          <a:bodyPr>
            <a:normAutofit lnSpcReduction="10000"/>
          </a:bodyPr>
          <a:lstStyle/>
          <a:p>
            <a:r>
              <a:rPr lang="id-ID" dirty="0" smtClean="0"/>
              <a:t>Mem</a:t>
            </a:r>
            <a:r>
              <a:rPr lang="en-US" dirty="0" err="1" smtClean="0"/>
              <a:t>fasilitasi</a:t>
            </a:r>
            <a:r>
              <a:rPr lang="en-US" dirty="0" smtClean="0"/>
              <a:t> </a:t>
            </a:r>
            <a:r>
              <a:rPr lang="en-US" dirty="0" smtClean="0">
                <a:sym typeface="Wingdings" pitchFamily="2" charset="2"/>
              </a:rPr>
              <a:t> </a:t>
            </a:r>
            <a:r>
              <a:rPr lang="id-ID" dirty="0" smtClean="0"/>
              <a:t>bagaimana pengaruh sistem baru ini bagi </a:t>
            </a:r>
            <a:r>
              <a:rPr lang="en-US" dirty="0" err="1" smtClean="0"/>
              <a:t>Petugas</a:t>
            </a:r>
            <a:r>
              <a:rPr lang="en-US" dirty="0" smtClean="0"/>
              <a:t> </a:t>
            </a:r>
            <a:r>
              <a:rPr lang="en-US" dirty="0" err="1" smtClean="0"/>
              <a:t>Dinas</a:t>
            </a:r>
            <a:r>
              <a:rPr lang="en-US" dirty="0" smtClean="0"/>
              <a:t> </a:t>
            </a:r>
            <a:r>
              <a:rPr lang="id-ID" dirty="0" smtClean="0"/>
              <a:t> dan membantu </a:t>
            </a:r>
            <a:r>
              <a:rPr lang="en-US" dirty="0" err="1" smtClean="0"/>
              <a:t>Petugas</a:t>
            </a:r>
            <a:r>
              <a:rPr lang="en-US" dirty="0" smtClean="0"/>
              <a:t> </a:t>
            </a:r>
            <a:r>
              <a:rPr lang="en-US" dirty="0" err="1" smtClean="0"/>
              <a:t>Dinas</a:t>
            </a:r>
            <a:r>
              <a:rPr lang="id-ID" dirty="0" smtClean="0"/>
              <a:t> mempelajari beberapa perubahan dan beradaptasi dengan sistem baru ini. </a:t>
            </a:r>
            <a:endParaRPr lang="en-US" dirty="0" smtClean="0"/>
          </a:p>
          <a:p>
            <a:r>
              <a:rPr lang="id-ID" dirty="0" smtClean="0"/>
              <a:t>Kami juga perlu belajar dari </a:t>
            </a:r>
            <a:r>
              <a:rPr lang="en-US" dirty="0" err="1" smtClean="0"/>
              <a:t>Petugas</a:t>
            </a:r>
            <a:r>
              <a:rPr lang="en-US" dirty="0" smtClean="0"/>
              <a:t> </a:t>
            </a:r>
            <a:r>
              <a:rPr lang="en-US" dirty="0" err="1" smtClean="0"/>
              <a:t>Dinas</a:t>
            </a:r>
            <a:r>
              <a:rPr lang="id-ID" dirty="0" smtClean="0"/>
              <a:t> sehingga kami dapat mengakomodasi kebutuhan dan ketertarikan khusus kabupaten </a:t>
            </a:r>
            <a:r>
              <a:rPr lang="en-US" dirty="0" err="1" smtClean="0"/>
              <a:t>Tasikmalaya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Sistem</a:t>
            </a:r>
            <a:r>
              <a:rPr lang="en-US" dirty="0" smtClean="0"/>
              <a:t> </a:t>
            </a:r>
            <a:r>
              <a:rPr lang="en-US" dirty="0" err="1" smtClean="0"/>
              <a:t>Baru</a:t>
            </a:r>
            <a:r>
              <a:rPr lang="en-US" dirty="0" smtClean="0"/>
              <a:t> ……Cara </a:t>
            </a:r>
            <a:r>
              <a:rPr lang="en-US" dirty="0" err="1" smtClean="0"/>
              <a:t>Biasa</a:t>
            </a:r>
            <a:endParaRPr lang="en-US" dirty="0"/>
          </a:p>
        </p:txBody>
      </p:sp>
      <p:sp>
        <p:nvSpPr>
          <p:cNvPr id="3" name="Content Placeholder 2"/>
          <p:cNvSpPr>
            <a:spLocks noGrp="1"/>
          </p:cNvSpPr>
          <p:nvPr>
            <p:ph idx="1"/>
          </p:nvPr>
        </p:nvSpPr>
        <p:spPr/>
        <p:txBody>
          <a:bodyPr/>
          <a:lstStyle/>
          <a:p>
            <a:r>
              <a:rPr lang="id-ID" dirty="0" smtClean="0"/>
              <a:t>Kami tidak benar-benar mengubah pekerjaan Anda – hanya waktu dan alat yang digunakan untuk pelaporan. Daripada satu kali sebulan, kami ingin Anda melaporkan pekerjaan Anda SAAT ITU JUGA dan daripada menggunakan kertas dan pulpen, kami meminta Anda menggunaka</a:t>
            </a:r>
            <a:r>
              <a:rPr lang="en-US" dirty="0" smtClean="0"/>
              <a:t>n</a:t>
            </a:r>
            <a:r>
              <a:rPr lang="id-ID" dirty="0" smtClean="0"/>
              <a:t> HP</a:t>
            </a:r>
            <a:r>
              <a:rPr lang="en-US" dirty="0" smtClean="0"/>
              <a:t> (SMS)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39762"/>
          </a:xfrm>
        </p:spPr>
        <p:txBody>
          <a:bodyPr>
            <a:noAutofit/>
          </a:bodyPr>
          <a:lstStyle/>
          <a:p>
            <a:pPr lvl="0"/>
            <a:r>
              <a:rPr lang="id-ID" sz="3200" dirty="0" smtClean="0"/>
              <a:t>Daftar semua tugas Anda di lapangan di hari kerja</a:t>
            </a:r>
            <a:r>
              <a:rPr lang="en-US" sz="3200" dirty="0" smtClean="0"/>
              <a:t/>
            </a:r>
            <a:br>
              <a:rPr lang="en-US" sz="3200" dirty="0" smtClean="0"/>
            </a:br>
            <a:endParaRPr lang="en-US" sz="3200" dirty="0"/>
          </a:p>
        </p:txBody>
      </p:sp>
      <p:graphicFrame>
        <p:nvGraphicFramePr>
          <p:cNvPr id="4" name="Table 3"/>
          <p:cNvGraphicFramePr>
            <a:graphicFrameLocks noGrp="1"/>
          </p:cNvGraphicFramePr>
          <p:nvPr/>
        </p:nvGraphicFramePr>
        <p:xfrm>
          <a:off x="0" y="914400"/>
          <a:ext cx="9144000" cy="5943600"/>
        </p:xfrm>
        <a:graphic>
          <a:graphicData uri="http://schemas.openxmlformats.org/drawingml/2006/table">
            <a:tbl>
              <a:tblPr/>
              <a:tblGrid>
                <a:gridCol w="4584150"/>
                <a:gridCol w="4559850"/>
              </a:tblGrid>
              <a:tr h="0">
                <a:tc>
                  <a:txBody>
                    <a:bodyPr/>
                    <a:lstStyle/>
                    <a:p>
                      <a:pPr marL="0" marR="0" algn="just">
                        <a:lnSpc>
                          <a:spcPct val="130000"/>
                        </a:lnSpc>
                        <a:spcBef>
                          <a:spcPts val="0"/>
                        </a:spcBef>
                        <a:spcAft>
                          <a:spcPts val="0"/>
                        </a:spcAft>
                      </a:pPr>
                      <a:r>
                        <a:rPr lang="en-AU" sz="2000" b="1">
                          <a:latin typeface="Calibri"/>
                          <a:ea typeface="Calibri"/>
                          <a:cs typeface="Times New Roman"/>
                        </a:rPr>
                        <a:t>T</a:t>
                      </a:r>
                      <a:r>
                        <a:rPr lang="id-ID" sz="2000" b="1">
                          <a:latin typeface="Calibri"/>
                          <a:ea typeface="Calibri"/>
                          <a:cs typeface="Times New Roman"/>
                        </a:rPr>
                        <a:t>UGAS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id-ID" sz="2000" b="1">
                          <a:latin typeface="Calibri"/>
                          <a:ea typeface="Calibri"/>
                          <a:cs typeface="Times New Roman"/>
                        </a:rPr>
                        <a:t>Dapatkah </a:t>
                      </a:r>
                      <a:r>
                        <a:rPr lang="en-AU" sz="2000" b="1">
                          <a:latin typeface="Calibri"/>
                          <a:ea typeface="Calibri"/>
                          <a:cs typeface="Times New Roman"/>
                        </a:rPr>
                        <a:t>iSIKHNAS </a:t>
                      </a:r>
                      <a:r>
                        <a:rPr lang="id-ID" sz="2000" b="1">
                          <a:latin typeface="Calibri"/>
                          <a:ea typeface="Calibri"/>
                          <a:cs typeface="Times New Roman"/>
                        </a:rPr>
                        <a:t>membant</a:t>
                      </a:r>
                      <a:r>
                        <a:rPr lang="en-US" sz="2000" b="1">
                          <a:latin typeface="Calibri"/>
                          <a:ea typeface="Calibri"/>
                          <a:cs typeface="Times New Roman"/>
                        </a:rPr>
                        <a:t>u</a:t>
                      </a:r>
                      <a:r>
                        <a:rPr lang="en-AU" sz="2000" b="1">
                          <a:latin typeface="Calibri"/>
                          <a:ea typeface="Calibri"/>
                          <a:cs typeface="Times New Roman"/>
                        </a:rPr>
                        <a:t>?</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Pelaporan penyakit</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Calibri"/>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Investigasi penyakit/wabah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a:latin typeface="Calibri"/>
                          <a:ea typeface="Calibri"/>
                          <a:cs typeface="Times New Roman"/>
                        </a:rPr>
                        <a:t>S</a:t>
                      </a:r>
                      <a:r>
                        <a:rPr lang="id-ID" sz="2000">
                          <a:latin typeface="Calibri"/>
                          <a:ea typeface="Calibri"/>
                          <a:cs typeface="Times New Roman"/>
                        </a:rPr>
                        <a:t>EGERA</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en-AU" sz="2000">
                          <a:latin typeface="Calibri"/>
                          <a:ea typeface="Calibri"/>
                          <a:cs typeface="Times New Roman"/>
                        </a:rPr>
                        <a:t>Va</a:t>
                      </a:r>
                      <a:r>
                        <a:rPr lang="id-ID" sz="2000">
                          <a:latin typeface="Calibri"/>
                          <a:ea typeface="Calibri"/>
                          <a:cs typeface="Times New Roman"/>
                        </a:rPr>
                        <a:t>ksinasi</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Pengambilan sampel untuk </a:t>
                      </a:r>
                      <a:r>
                        <a:rPr lang="en-AU" sz="2000">
                          <a:latin typeface="Calibri"/>
                          <a:ea typeface="Calibri"/>
                          <a:cs typeface="Times New Roman"/>
                        </a:rPr>
                        <a:t>survei</a:t>
                      </a:r>
                      <a:r>
                        <a:rPr lang="id-ID" sz="2000">
                          <a:latin typeface="Calibri"/>
                          <a:ea typeface="Calibri"/>
                          <a:cs typeface="Times New Roman"/>
                        </a:rPr>
                        <a:t>lans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en-AU" sz="2000">
                          <a:latin typeface="Calibri"/>
                          <a:ea typeface="Calibri"/>
                          <a:cs typeface="Times New Roman"/>
                        </a:rPr>
                        <a:t>Populasi</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en-AU" sz="2000">
                          <a:latin typeface="Calibri"/>
                          <a:ea typeface="Calibri"/>
                          <a:cs typeface="Times New Roman"/>
                        </a:rPr>
                        <a:t>Produ</a:t>
                      </a:r>
                      <a:r>
                        <a:rPr lang="id-ID" sz="2000">
                          <a:latin typeface="Calibri"/>
                          <a:ea typeface="Calibri"/>
                          <a:cs typeface="Times New Roman"/>
                        </a:rPr>
                        <a:t>ksi</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a:latin typeface="Calibri"/>
                          <a:ea typeface="Calibri"/>
                          <a:cs typeface="Times New Roman"/>
                        </a:rPr>
                        <a:t>S</a:t>
                      </a:r>
                      <a:r>
                        <a:rPr lang="id-ID" sz="2000" dirty="0">
                          <a:latin typeface="Calibri"/>
                          <a:ea typeface="Calibri"/>
                          <a:cs typeface="Times New Roman"/>
                        </a:rPr>
                        <a:t>EGERA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Laporan pemotongan</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en-AU" sz="2000">
                          <a:latin typeface="Calibri"/>
                          <a:ea typeface="Calibri"/>
                          <a:cs typeface="Times New Roman"/>
                        </a:rPr>
                        <a:t>IB</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id-ID" sz="2000" dirty="0">
                          <a:latin typeface="Calibri"/>
                          <a:ea typeface="Calibri"/>
                          <a:cs typeface="Times New Roman"/>
                        </a:rPr>
                        <a:t>SEGERA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Pengobatan</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Manajemen obat</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Pengiriman ke laboratorium</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Hasil laboratorium</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a:latin typeface="Calibri"/>
                          <a:ea typeface="Calibri"/>
                          <a:cs typeface="Times New Roman"/>
                        </a:rPr>
                        <a:t>S</a:t>
                      </a:r>
                      <a:r>
                        <a:rPr lang="id-ID" sz="2000" dirty="0">
                          <a:latin typeface="Calibri"/>
                          <a:ea typeface="Calibri"/>
                          <a:cs typeface="Times New Roman"/>
                        </a:rPr>
                        <a:t>EGERA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id-ID" sz="2000">
                          <a:latin typeface="Calibri"/>
                          <a:ea typeface="Calibri"/>
                          <a:cs typeface="Times New Roman"/>
                        </a:rPr>
                        <a:t>Lalu lintas ternak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30000"/>
                        </a:lnSpc>
                        <a:spcBef>
                          <a:spcPts val="0"/>
                        </a:spcBef>
                        <a:spcAft>
                          <a:spcPts val="0"/>
                        </a:spcAft>
                      </a:pPr>
                      <a:r>
                        <a:rPr lang="en-AU" sz="2000">
                          <a:latin typeface="Calibri"/>
                          <a:ea typeface="Calibri"/>
                          <a:cs typeface="Times New Roman"/>
                        </a:rPr>
                        <a:t>Budget </a:t>
                      </a:r>
                      <a:r>
                        <a:rPr lang="id-ID" sz="2000">
                          <a:latin typeface="Calibri"/>
                          <a:ea typeface="Calibri"/>
                          <a:cs typeface="Times New Roman"/>
                        </a:rPr>
                        <a:t>dan manajemen sumber daya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600" dirty="0" smtClean="0"/>
              <a:t>Dibangun untuk memberikan pelayanan yang lebih baik bagi SEMUA pengguna</a:t>
            </a:r>
            <a:r>
              <a:rPr lang="en-AU" sz="3600" dirty="0" smtClean="0"/>
              <a:t>.</a:t>
            </a:r>
            <a:endParaRPr lang="en-US" sz="3600" dirty="0"/>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pPr lvl="0"/>
            <a:r>
              <a:rPr lang="id-ID" dirty="0" smtClean="0"/>
              <a:t>Peternak mendapat pelayanan yang lebih cepat </a:t>
            </a:r>
            <a:endParaRPr lang="en-US" dirty="0" smtClean="0"/>
          </a:p>
          <a:p>
            <a:pPr lvl="0"/>
            <a:r>
              <a:rPr lang="id-ID" dirty="0" smtClean="0"/>
              <a:t>Pembuat kebijakan di SEMUA level mendapatkan akses ke data yang lebih baik dengan segera </a:t>
            </a:r>
            <a:endParaRPr lang="en-US" dirty="0" smtClean="0"/>
          </a:p>
          <a:p>
            <a:pPr lvl="0"/>
            <a:r>
              <a:rPr lang="id-ID" dirty="0" smtClean="0"/>
              <a:t>Penyakit hewan dapat ditangani dengan lebih baik</a:t>
            </a:r>
            <a:endParaRPr lang="en-US" dirty="0" smtClean="0"/>
          </a:p>
          <a:p>
            <a:pPr lvl="0"/>
            <a:r>
              <a:rPr lang="id-ID" dirty="0" smtClean="0"/>
              <a:t>Staf akan mendapat dukungan lebih baik lagi </a:t>
            </a:r>
            <a:endParaRPr lang="en-US" dirty="0" smtClean="0"/>
          </a:p>
          <a:p>
            <a:pPr lvl="0"/>
            <a:r>
              <a:rPr lang="id-ID" dirty="0" smtClean="0"/>
              <a:t>Semua orang akan dimasukan di dalam alur data </a:t>
            </a:r>
            <a:endParaRPr lang="en-US" dirty="0" smtClean="0"/>
          </a:p>
          <a:p>
            <a:pPr lvl="0"/>
            <a:r>
              <a:rPr lang="id-ID" b="1" dirty="0" smtClean="0"/>
              <a:t>TAPI YANG TERPENTING </a:t>
            </a:r>
            <a:r>
              <a:rPr lang="id-ID" dirty="0" smtClean="0"/>
              <a:t>peran dinas kabupaten akan diakui sebagai fondasi bagi sistem ini</a:t>
            </a:r>
            <a:r>
              <a:rPr lang="id-ID" b="1" dirty="0" smtClean="0"/>
              <a:t>. Tanpa Dinas Kabupaten dan Pelsa, sistem ini tidak akan ada.</a:t>
            </a:r>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2210923" y="476672"/>
            <a:ext cx="5081158" cy="1867325"/>
          </a:xfrm>
        </p:spPr>
      </p:pic>
      <p:sp>
        <p:nvSpPr>
          <p:cNvPr id="5" name="TextBox 4"/>
          <p:cNvSpPr txBox="1"/>
          <p:nvPr/>
        </p:nvSpPr>
        <p:spPr>
          <a:xfrm>
            <a:off x="683050" y="3947838"/>
            <a:ext cx="8136904" cy="2123658"/>
          </a:xfrm>
          <a:prstGeom prst="rect">
            <a:avLst/>
          </a:prstGeom>
          <a:noFill/>
        </p:spPr>
        <p:txBody>
          <a:bodyPr wrap="square" rtlCol="0">
            <a:spAutoFit/>
          </a:bodyPr>
          <a:lstStyle/>
          <a:p>
            <a:pPr algn="ctr"/>
            <a:r>
              <a:rPr lang="id-ID" sz="6600" b="1" dirty="0" smtClean="0"/>
              <a:t>FUNGSI-FUNGSI SISTEM</a:t>
            </a:r>
            <a:endParaRPr lang="en-AU" sz="6600" b="1" dirty="0" smtClean="0"/>
          </a:p>
        </p:txBody>
      </p:sp>
      <p:pic>
        <p:nvPicPr>
          <p:cNvPr id="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57714" y="2060848"/>
            <a:ext cx="4387576" cy="144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582529718"/>
      </p:ext>
    </p:extLst>
  </p:cSld>
  <p:clrMapOvr>
    <a:masterClrMapping/>
  </p:clrMapOvr>
  <p:transition spd="slow" advTm="2655">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System messages</a:t>
            </a:r>
            <a:endParaRPr lang="en-AU" b="1" dirty="0"/>
          </a:p>
        </p:txBody>
      </p:sp>
      <p:sp>
        <p:nvSpPr>
          <p:cNvPr id="9" name="Rectangular Callout 8"/>
          <p:cNvSpPr/>
          <p:nvPr/>
        </p:nvSpPr>
        <p:spPr>
          <a:xfrm rot="20465150">
            <a:off x="880577" y="1687685"/>
            <a:ext cx="2992004" cy="2602496"/>
          </a:xfrm>
          <a:prstGeom prst="wedgeRectCallout">
            <a:avLst>
              <a:gd name="adj1" fmla="val 46755"/>
              <a:gd name="adj2" fmla="val -24879"/>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id-ID" sz="2800" b="1" kern="0" dirty="0" smtClean="0">
                <a:solidFill>
                  <a:sysClr val="windowText" lastClr="000000"/>
                </a:solidFill>
                <a:latin typeface="Calibri"/>
                <a:ea typeface="Calibri"/>
                <a:cs typeface="Times New Roman"/>
              </a:rPr>
              <a:t>FUNGSI ADMINISTRASI</a:t>
            </a:r>
            <a:endParaRPr kumimoji="0" lang="en-AU" sz="28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8" name="Rectangular Callout 7"/>
          <p:cNvSpPr/>
          <p:nvPr/>
        </p:nvSpPr>
        <p:spPr>
          <a:xfrm rot="20465150">
            <a:off x="4985033" y="3831672"/>
            <a:ext cx="2992004" cy="2602496"/>
          </a:xfrm>
          <a:prstGeom prst="wedgeRectCallout">
            <a:avLst>
              <a:gd name="adj1" fmla="val 48157"/>
              <a:gd name="adj2" fmla="val -21447"/>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id-ID" sz="2800" b="1" i="0" u="none" strike="noStrike" kern="0" cap="none" spc="0" normalizeH="0" baseline="0" noProof="0" dirty="0" smtClean="0">
                <a:ln>
                  <a:noFill/>
                </a:ln>
                <a:solidFill>
                  <a:sysClr val="windowText" lastClr="000000"/>
                </a:solidFill>
                <a:effectLst/>
                <a:uLnTx/>
                <a:uFillTx/>
                <a:latin typeface="Calibri"/>
                <a:ea typeface="Calibri"/>
                <a:cs typeface="Times New Roman"/>
              </a:rPr>
              <a:t>KEGIATAN KHUSUS</a:t>
            </a:r>
            <a:endParaRPr kumimoji="0" lang="en-AU" sz="28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6" name="Rectangular Callout 5"/>
          <p:cNvSpPr/>
          <p:nvPr/>
        </p:nvSpPr>
        <p:spPr>
          <a:xfrm rot="712247">
            <a:off x="4591656" y="1522144"/>
            <a:ext cx="2992004" cy="2602496"/>
          </a:xfrm>
          <a:prstGeom prst="wedgeRectCallout">
            <a:avLst>
              <a:gd name="adj1" fmla="val 46755"/>
              <a:gd name="adj2" fmla="val -24879"/>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id-ID" sz="2800" b="1" kern="0" dirty="0" smtClean="0">
                <a:solidFill>
                  <a:sysClr val="windowText" lastClr="000000"/>
                </a:solidFill>
                <a:latin typeface="Calibri"/>
                <a:ea typeface="Calibri"/>
                <a:cs typeface="Times New Roman"/>
              </a:rPr>
              <a:t>PERTANYAAN</a:t>
            </a:r>
            <a:endParaRPr kumimoji="0" lang="en-AU" sz="28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7" name="Rectangular Callout 6"/>
          <p:cNvSpPr/>
          <p:nvPr/>
        </p:nvSpPr>
        <p:spPr>
          <a:xfrm rot="21405684">
            <a:off x="2248729" y="3699655"/>
            <a:ext cx="2992004" cy="2602496"/>
          </a:xfrm>
          <a:prstGeom prst="wedgeRectCallout">
            <a:avLst>
              <a:gd name="adj1" fmla="val 48157"/>
              <a:gd name="adj2" fmla="val -24879"/>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id-ID" sz="2800" b="1" i="0" u="none" strike="noStrike" kern="0" cap="none" spc="0" normalizeH="0" baseline="0" noProof="0" dirty="0" smtClean="0">
                <a:ln>
                  <a:noFill/>
                </a:ln>
                <a:solidFill>
                  <a:sysClr val="windowText" lastClr="000000"/>
                </a:solidFill>
                <a:effectLst/>
                <a:uLnTx/>
                <a:uFillTx/>
                <a:latin typeface="Calibri"/>
                <a:ea typeface="Calibri"/>
                <a:cs typeface="Times New Roman"/>
              </a:rPr>
              <a:t>LAPORAN PENYAKIT HEWAN </a:t>
            </a:r>
            <a:endParaRPr kumimoji="0" lang="en-AU" sz="28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 xmlns:p14="http://schemas.microsoft.com/office/powerpoint/2010/main" val="2127877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75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75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75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id-ID" b="1" dirty="0" smtClean="0"/>
              <a:t>Pertanyaan</a:t>
            </a:r>
            <a:r>
              <a:rPr lang="en-AU" b="1" dirty="0"/>
              <a:t/>
            </a:r>
            <a:br>
              <a:rPr lang="en-AU" b="1" dirty="0"/>
            </a:br>
            <a:endParaRPr lang="en-AU" b="1" dirty="0"/>
          </a:p>
        </p:txBody>
      </p:sp>
      <p:sp>
        <p:nvSpPr>
          <p:cNvPr id="3" name="Content Placeholder 2"/>
          <p:cNvSpPr>
            <a:spLocks noGrp="1"/>
          </p:cNvSpPr>
          <p:nvPr>
            <p:ph idx="1"/>
          </p:nvPr>
        </p:nvSpPr>
        <p:spPr>
          <a:xfrm>
            <a:off x="2325010" y="1268760"/>
            <a:ext cx="6121344" cy="4303966"/>
          </a:xfrm>
        </p:spPr>
        <p:txBody>
          <a:bodyPr>
            <a:noAutofit/>
          </a:bodyPr>
          <a:lstStyle/>
          <a:p>
            <a:r>
              <a:rPr lang="en-AU" sz="3600" dirty="0" smtClean="0">
                <a:solidFill>
                  <a:srgbClr val="FF0000"/>
                </a:solidFill>
              </a:rPr>
              <a:t>Q</a:t>
            </a:r>
            <a:r>
              <a:rPr lang="id-ID" sz="3600" dirty="0" smtClean="0">
                <a:solidFill>
                  <a:srgbClr val="FF0000"/>
                </a:solidFill>
              </a:rPr>
              <a:t>:</a:t>
            </a:r>
            <a:r>
              <a:rPr lang="en-AU" sz="3600" dirty="0" smtClean="0">
                <a:solidFill>
                  <a:srgbClr val="FF0000"/>
                </a:solidFill>
              </a:rPr>
              <a:t>  </a:t>
            </a:r>
            <a:r>
              <a:rPr lang="id-ID" sz="3600" dirty="0" smtClean="0">
                <a:solidFill>
                  <a:srgbClr val="FF0000"/>
                </a:solidFill>
              </a:rPr>
              <a:t>Pertanyaan dengan teks bebas</a:t>
            </a:r>
            <a:endParaRPr lang="en-AU" sz="3600" dirty="0" smtClean="0">
              <a:solidFill>
                <a:srgbClr val="FF0000"/>
              </a:solidFill>
            </a:endParaRPr>
          </a:p>
          <a:p>
            <a:r>
              <a:rPr lang="en-AU" sz="3600" dirty="0" smtClean="0">
                <a:solidFill>
                  <a:srgbClr val="FF0000"/>
                </a:solidFill>
              </a:rPr>
              <a:t>KODE: </a:t>
            </a:r>
            <a:r>
              <a:rPr lang="id-ID" sz="3600" dirty="0" smtClean="0">
                <a:solidFill>
                  <a:srgbClr val="FF0000"/>
                </a:solidFill>
              </a:rPr>
              <a:t>Bantuan kode</a:t>
            </a:r>
            <a:endParaRPr lang="en-AU" sz="3600" dirty="0">
              <a:solidFill>
                <a:srgbClr val="FF0000"/>
              </a:solidFill>
            </a:endParaRPr>
          </a:p>
          <a:p>
            <a:r>
              <a:rPr lang="en-AU" sz="3600" dirty="0" smtClean="0">
                <a:solidFill>
                  <a:srgbClr val="FF0000"/>
                </a:solidFill>
              </a:rPr>
              <a:t>LAPD: </a:t>
            </a:r>
            <a:r>
              <a:rPr lang="id-ID" sz="3600" dirty="0" smtClean="0">
                <a:solidFill>
                  <a:srgbClr val="FF0000"/>
                </a:solidFill>
              </a:rPr>
              <a:t>Laporan kasus desa</a:t>
            </a:r>
            <a:endParaRPr lang="en-AU" sz="3600" dirty="0" smtClean="0">
              <a:solidFill>
                <a:srgbClr val="FF0000"/>
              </a:solidFill>
            </a:endParaRPr>
          </a:p>
          <a:p>
            <a:r>
              <a:rPr lang="en-AU" sz="3600" dirty="0" smtClean="0">
                <a:solidFill>
                  <a:srgbClr val="FF0000"/>
                </a:solidFill>
              </a:rPr>
              <a:t>LAPK: </a:t>
            </a:r>
            <a:r>
              <a:rPr lang="id-ID" sz="3600" dirty="0" smtClean="0">
                <a:solidFill>
                  <a:srgbClr val="FF0000"/>
                </a:solidFill>
              </a:rPr>
              <a:t>Laporan kasus terperinci</a:t>
            </a:r>
            <a:endParaRPr lang="en-AU" sz="3600" dirty="0" smtClean="0">
              <a:solidFill>
                <a:srgbClr val="FF0000"/>
              </a:solidFill>
            </a:endParaRPr>
          </a:p>
          <a:p>
            <a:r>
              <a:rPr lang="en-AU" sz="3600" dirty="0" smtClean="0">
                <a:solidFill>
                  <a:srgbClr val="FF0000"/>
                </a:solidFill>
              </a:rPr>
              <a:t>CKL: </a:t>
            </a:r>
            <a:r>
              <a:rPr lang="id-ID" sz="3600" dirty="0" smtClean="0">
                <a:solidFill>
                  <a:srgbClr val="FF0000"/>
                </a:solidFill>
              </a:rPr>
              <a:t>Cari kode lokasi</a:t>
            </a:r>
            <a:endParaRPr lang="en-AU" sz="3600" dirty="0" smtClean="0">
              <a:solidFill>
                <a:srgbClr val="FF0000"/>
              </a:solidFill>
            </a:endParaRPr>
          </a:p>
          <a:p>
            <a:r>
              <a:rPr lang="en-AU" sz="3600" dirty="0" smtClean="0">
                <a:solidFill>
                  <a:srgbClr val="FF0000"/>
                </a:solidFill>
              </a:rPr>
              <a:t>DKL: </a:t>
            </a:r>
            <a:r>
              <a:rPr lang="id-ID" sz="3600" dirty="0" smtClean="0">
                <a:solidFill>
                  <a:srgbClr val="FF0000"/>
                </a:solidFill>
              </a:rPr>
              <a:t>Cari kode desa</a:t>
            </a:r>
            <a:endParaRPr lang="en-AU" sz="3600" dirty="0" smtClean="0">
              <a:solidFill>
                <a:srgbClr val="FF0000"/>
              </a:solidFill>
            </a:endParaRPr>
          </a:p>
        </p:txBody>
      </p:sp>
      <p:sp>
        <p:nvSpPr>
          <p:cNvPr id="5" name="Rectangular Callout 4"/>
          <p:cNvSpPr/>
          <p:nvPr/>
        </p:nvSpPr>
        <p:spPr>
          <a:xfrm rot="20768694">
            <a:off x="324205" y="2851126"/>
            <a:ext cx="1855201" cy="1433860"/>
          </a:xfrm>
          <a:prstGeom prst="wedgeRectCallout">
            <a:avLst>
              <a:gd name="adj1" fmla="val 48825"/>
              <a:gd name="adj2" fmla="val -20893"/>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innerShdw blurRad="63500" dist="50800" dir="2700000">
              <a:prstClr val="black">
                <a:alpha val="50000"/>
              </a:prstClr>
            </a:inn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id-ID" sz="1600" b="1" kern="0" dirty="0" smtClean="0">
                <a:solidFill>
                  <a:sysClr val="windowText" lastClr="000000"/>
                </a:solidFill>
                <a:latin typeface="Calibri"/>
                <a:ea typeface="Calibri"/>
                <a:cs typeface="Times New Roman"/>
              </a:rPr>
              <a:t>PERTANYAAN</a:t>
            </a:r>
            <a:endParaRPr kumimoji="0" lang="en-AU" sz="16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 xmlns:p14="http://schemas.microsoft.com/office/powerpoint/2010/main" val="4015614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id-ID" b="1" dirty="0" smtClean="0"/>
              <a:t>Laporan Kesehatan Hewan</a:t>
            </a:r>
            <a:r>
              <a:rPr lang="en-AU" b="1" dirty="0"/>
              <a:t/>
            </a:r>
            <a:br>
              <a:rPr lang="en-AU" b="1" dirty="0"/>
            </a:br>
            <a:endParaRPr lang="en-AU" b="1" dirty="0"/>
          </a:p>
        </p:txBody>
      </p:sp>
      <p:sp>
        <p:nvSpPr>
          <p:cNvPr id="3" name="Content Placeholder 2"/>
          <p:cNvSpPr>
            <a:spLocks noGrp="1"/>
          </p:cNvSpPr>
          <p:nvPr>
            <p:ph idx="1"/>
          </p:nvPr>
        </p:nvSpPr>
        <p:spPr>
          <a:xfrm>
            <a:off x="2483768" y="1233683"/>
            <a:ext cx="6369380" cy="4680520"/>
          </a:xfrm>
        </p:spPr>
        <p:txBody>
          <a:bodyPr>
            <a:noAutofit/>
          </a:bodyPr>
          <a:lstStyle/>
          <a:p>
            <a:r>
              <a:rPr lang="en-AU" sz="3600" dirty="0" smtClean="0"/>
              <a:t>U: </a:t>
            </a:r>
            <a:r>
              <a:rPr lang="id-ID" sz="3600" dirty="0" smtClean="0"/>
              <a:t>Laporan tanda umum</a:t>
            </a:r>
            <a:endParaRPr lang="en-AU" sz="3600" dirty="0"/>
          </a:p>
          <a:p>
            <a:r>
              <a:rPr lang="en-AU" sz="3600" dirty="0" smtClean="0"/>
              <a:t>P: </a:t>
            </a:r>
            <a:r>
              <a:rPr lang="id-ID" sz="3600" dirty="0" smtClean="0"/>
              <a:t>Laporan sindrom prioritas</a:t>
            </a:r>
            <a:endParaRPr lang="en-AU" sz="3600" dirty="0" smtClean="0"/>
          </a:p>
          <a:p>
            <a:r>
              <a:rPr lang="en-AU" sz="3600" dirty="0" smtClean="0"/>
              <a:t>R: </a:t>
            </a:r>
            <a:r>
              <a:rPr lang="id-ID" sz="3600" dirty="0" smtClean="0"/>
              <a:t>Laporan respons</a:t>
            </a:r>
            <a:endParaRPr lang="en-AU" sz="3600" dirty="0"/>
          </a:p>
          <a:p>
            <a:r>
              <a:rPr lang="en-AU" sz="3600" dirty="0" smtClean="0">
                <a:solidFill>
                  <a:srgbClr val="FF0000"/>
                </a:solidFill>
              </a:rPr>
              <a:t>PNEG</a:t>
            </a:r>
          </a:p>
          <a:p>
            <a:r>
              <a:rPr lang="en-AU" sz="3600" dirty="0" smtClean="0">
                <a:solidFill>
                  <a:srgbClr val="FF0000"/>
                </a:solidFill>
              </a:rPr>
              <a:t>PK: </a:t>
            </a:r>
            <a:r>
              <a:rPr lang="id-ID" sz="3600" dirty="0" smtClean="0">
                <a:solidFill>
                  <a:srgbClr val="FF0000"/>
                </a:solidFill>
              </a:rPr>
              <a:t>Laporan tindak lanjut</a:t>
            </a:r>
            <a:endParaRPr lang="en-AU" sz="3600" dirty="0" smtClean="0">
              <a:solidFill>
                <a:srgbClr val="FF0000"/>
              </a:solidFill>
            </a:endParaRPr>
          </a:p>
          <a:p>
            <a:r>
              <a:rPr lang="en-AU" sz="3600" dirty="0" smtClean="0">
                <a:solidFill>
                  <a:srgbClr val="FF0000"/>
                </a:solidFill>
              </a:rPr>
              <a:t>LAB: </a:t>
            </a:r>
            <a:r>
              <a:rPr lang="id-ID" sz="3600" dirty="0" smtClean="0">
                <a:solidFill>
                  <a:srgbClr val="FF0000"/>
                </a:solidFill>
              </a:rPr>
              <a:t>Pengiriman spesimen ke laboratorium</a:t>
            </a:r>
            <a:endParaRPr lang="en-AU" sz="3600" dirty="0" smtClean="0">
              <a:solidFill>
                <a:srgbClr val="FF0000"/>
              </a:solidFill>
            </a:endParaRPr>
          </a:p>
          <a:p>
            <a:r>
              <a:rPr lang="en-AU" sz="3600" dirty="0" smtClean="0">
                <a:solidFill>
                  <a:srgbClr val="FF0000"/>
                </a:solidFill>
              </a:rPr>
              <a:t>OB: </a:t>
            </a:r>
            <a:r>
              <a:rPr lang="id-ID" sz="3600" dirty="0" smtClean="0">
                <a:solidFill>
                  <a:srgbClr val="FF0000"/>
                </a:solidFill>
              </a:rPr>
              <a:t>Laporan pengobatan</a:t>
            </a:r>
            <a:endParaRPr lang="en-AU" sz="3600" dirty="0" smtClean="0">
              <a:solidFill>
                <a:srgbClr val="FF0000"/>
              </a:solidFill>
            </a:endParaRPr>
          </a:p>
          <a:p>
            <a:pPr lvl="1"/>
            <a:endParaRPr lang="en-AU" dirty="0"/>
          </a:p>
        </p:txBody>
      </p:sp>
      <p:sp>
        <p:nvSpPr>
          <p:cNvPr id="5" name="Rectangular Callout 4"/>
          <p:cNvSpPr/>
          <p:nvPr/>
        </p:nvSpPr>
        <p:spPr>
          <a:xfrm rot="20768694">
            <a:off x="252195" y="2857013"/>
            <a:ext cx="1855201" cy="1433860"/>
          </a:xfrm>
          <a:prstGeom prst="wedgeRectCallout">
            <a:avLst>
              <a:gd name="adj1" fmla="val 48825"/>
              <a:gd name="adj2" fmla="val -20893"/>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innerShdw blurRad="63500" dist="50800" dir="2700000">
              <a:prstClr val="black">
                <a:alpha val="50000"/>
              </a:prstClr>
            </a:inn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id-ID" sz="1600" b="1" i="0" u="none" strike="noStrike" kern="0" cap="none" spc="0" normalizeH="0" baseline="0" noProof="0" dirty="0" smtClean="0">
                <a:ln>
                  <a:noFill/>
                </a:ln>
                <a:solidFill>
                  <a:sysClr val="windowText" lastClr="000000"/>
                </a:solidFill>
                <a:effectLst/>
                <a:uLnTx/>
                <a:uFillTx/>
                <a:latin typeface="Calibri"/>
                <a:ea typeface="Calibri"/>
                <a:cs typeface="Times New Roman"/>
              </a:rPr>
              <a:t>LAPORAN PENYAKIT HEWAN</a:t>
            </a:r>
            <a:endParaRPr kumimoji="0" lang="en-AU" sz="16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 xmlns:p14="http://schemas.microsoft.com/office/powerpoint/2010/main" val="4153766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69164" y="274638"/>
            <a:ext cx="7267332" cy="6322714"/>
          </a:xfrm>
        </p:spPr>
        <p:txBody>
          <a:bodyPr>
            <a:normAutofit fontScale="90000"/>
          </a:bodyPr>
          <a:lstStyle/>
          <a:p>
            <a:pPr algn="l"/>
            <a:r>
              <a:rPr lang="id-ID" b="1" dirty="0" smtClean="0"/>
              <a:t>Semua laporan desa, penting</a:t>
            </a:r>
            <a:r>
              <a:rPr lang="en-AU" sz="3600" b="1" dirty="0" smtClean="0"/>
              <a:t/>
            </a:r>
            <a:br>
              <a:rPr lang="en-AU" sz="3600" b="1" dirty="0" smtClean="0"/>
            </a:br>
            <a:r>
              <a:rPr lang="en-AU" b="1" dirty="0" smtClean="0"/>
              <a:t/>
            </a:r>
            <a:br>
              <a:rPr lang="en-AU" b="1" dirty="0" smtClean="0"/>
            </a:br>
            <a:r>
              <a:rPr lang="id-ID" sz="4000" b="1" dirty="0" smtClean="0"/>
              <a:t>Semua laporan harus direspons, dengan telepon dan/atau kunjungan</a:t>
            </a:r>
            <a:r>
              <a:rPr lang="en-AU" b="1" dirty="0" smtClean="0"/>
              <a:t>.</a:t>
            </a:r>
            <a:br>
              <a:rPr lang="en-AU" b="1" dirty="0" smtClean="0"/>
            </a:br>
            <a:r>
              <a:rPr lang="en-AU" b="1" dirty="0" smtClean="0"/>
              <a:t/>
            </a:r>
            <a:br>
              <a:rPr lang="en-AU" b="1" dirty="0" smtClean="0"/>
            </a:br>
            <a:r>
              <a:rPr lang="id-ID" b="1" dirty="0" smtClean="0"/>
              <a:t>Semua laporan prioritas harus direspons dengan kunjungan</a:t>
            </a:r>
            <a:r>
              <a:rPr lang="en-AU" b="1" dirty="0" smtClean="0"/>
              <a:t>.</a:t>
            </a:r>
            <a:br>
              <a:rPr lang="en-AU" b="1" dirty="0" smtClean="0"/>
            </a:br>
            <a:r>
              <a:rPr lang="en-AU" b="1" dirty="0"/>
              <a:t/>
            </a:r>
            <a:br>
              <a:rPr lang="en-AU" b="1" dirty="0"/>
            </a:br>
            <a:r>
              <a:rPr lang="id-ID" b="1" dirty="0" smtClean="0"/>
              <a:t>Semua respons harus dilaporkan</a:t>
            </a:r>
            <a:r>
              <a:rPr lang="en-AU" b="1" dirty="0" smtClean="0"/>
              <a:t>.</a:t>
            </a:r>
            <a:endParaRPr lang="en-AU" b="1" dirty="0"/>
          </a:p>
        </p:txBody>
      </p:sp>
      <p:pic>
        <p:nvPicPr>
          <p:cNvPr id="11" name="Picture 10"/>
          <p:cNvPicPr>
            <a:picLocks noChangeAspect="1"/>
          </p:cNvPicPr>
          <p:nvPr/>
        </p:nvPicPr>
        <p:blipFill rotWithShape="1">
          <a:blip r:embed="rId4" cstate="print">
            <a:extLst>
              <a:ext uri="{28A0092B-C50C-407E-A947-70E740481C1C}">
                <a14:useLocalDpi xmlns="" xmlns:a14="http://schemas.microsoft.com/office/drawing/2010/main" val="0"/>
              </a:ext>
            </a:extLst>
          </a:blip>
          <a:srcRect l="17673" t="9077" r="18222" b="8175"/>
          <a:stretch/>
        </p:blipFill>
        <p:spPr>
          <a:xfrm>
            <a:off x="356776" y="708323"/>
            <a:ext cx="867045" cy="895350"/>
          </a:xfrm>
          <a:prstGeom prst="rect">
            <a:avLst/>
          </a:prstGeom>
        </p:spPr>
      </p:pic>
      <p:pic>
        <p:nvPicPr>
          <p:cNvPr id="14" name="Picture 13"/>
          <p:cNvPicPr>
            <a:picLocks noChangeAspect="1"/>
          </p:cNvPicPr>
          <p:nvPr/>
        </p:nvPicPr>
        <p:blipFill rotWithShape="1">
          <a:blip r:embed="rId4" cstate="print">
            <a:extLst>
              <a:ext uri="{28A0092B-C50C-407E-A947-70E740481C1C}">
                <a14:useLocalDpi xmlns="" xmlns:a14="http://schemas.microsoft.com/office/drawing/2010/main" val="0"/>
              </a:ext>
            </a:extLst>
          </a:blip>
          <a:srcRect l="17673" t="9077" r="18222" b="8175"/>
          <a:stretch/>
        </p:blipFill>
        <p:spPr>
          <a:xfrm>
            <a:off x="356776" y="2220491"/>
            <a:ext cx="867045" cy="895350"/>
          </a:xfrm>
          <a:prstGeom prst="rect">
            <a:avLst/>
          </a:prstGeom>
        </p:spPr>
      </p:pic>
      <p:pic>
        <p:nvPicPr>
          <p:cNvPr id="15" name="Picture 14"/>
          <p:cNvPicPr>
            <a:picLocks noChangeAspect="1"/>
          </p:cNvPicPr>
          <p:nvPr/>
        </p:nvPicPr>
        <p:blipFill rotWithShape="1">
          <a:blip r:embed="rId4" cstate="print">
            <a:extLst>
              <a:ext uri="{28A0092B-C50C-407E-A947-70E740481C1C}">
                <a14:useLocalDpi xmlns="" xmlns:a14="http://schemas.microsoft.com/office/drawing/2010/main" val="0"/>
              </a:ext>
            </a:extLst>
          </a:blip>
          <a:srcRect l="17673" t="9077" r="18222" b="8175"/>
          <a:stretch/>
        </p:blipFill>
        <p:spPr>
          <a:xfrm>
            <a:off x="356776" y="3876675"/>
            <a:ext cx="867045" cy="895350"/>
          </a:xfrm>
          <a:prstGeom prst="rect">
            <a:avLst/>
          </a:prstGeom>
        </p:spPr>
      </p:pic>
      <p:pic>
        <p:nvPicPr>
          <p:cNvPr id="16" name="Picture 15"/>
          <p:cNvPicPr>
            <a:picLocks noChangeAspect="1"/>
          </p:cNvPicPr>
          <p:nvPr/>
        </p:nvPicPr>
        <p:blipFill rotWithShape="1">
          <a:blip r:embed="rId4" cstate="print">
            <a:extLst>
              <a:ext uri="{28A0092B-C50C-407E-A947-70E740481C1C}">
                <a14:useLocalDpi xmlns="" xmlns:a14="http://schemas.microsoft.com/office/drawing/2010/main" val="0"/>
              </a:ext>
            </a:extLst>
          </a:blip>
          <a:srcRect l="17673" t="9077" r="18222" b="8175"/>
          <a:stretch/>
        </p:blipFill>
        <p:spPr>
          <a:xfrm>
            <a:off x="356776" y="5604867"/>
            <a:ext cx="867045" cy="895350"/>
          </a:xfrm>
          <a:prstGeom prst="rect">
            <a:avLst/>
          </a:prstGeom>
        </p:spPr>
      </p:pic>
    </p:spTree>
    <p:custDataLst>
      <p:tags r:id="rId1"/>
    </p:custDataLst>
    <p:extLst>
      <p:ext uri="{BB962C8B-B14F-4D97-AF65-F5344CB8AC3E}">
        <p14:creationId xmlns="" xmlns:p14="http://schemas.microsoft.com/office/powerpoint/2010/main" val="2943749027"/>
      </p:ext>
    </p:extLst>
  </p:cSld>
  <p:clrMapOvr>
    <a:masterClrMapping/>
  </p:clrMapOvr>
  <p:transition spd="slow" advTm="5228">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25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75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150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33400" y="381000"/>
            <a:ext cx="7772400" cy="1143000"/>
          </a:xfrm>
        </p:spPr>
        <p:txBody>
          <a:bodyPr>
            <a:normAutofit/>
          </a:bodyPr>
          <a:lstStyle/>
          <a:p>
            <a:r>
              <a:rPr lang="id-ID" sz="4000" dirty="0" smtClean="0"/>
              <a:t>Apakah itu </a:t>
            </a:r>
            <a:r>
              <a:rPr lang="id-ID" sz="4000" b="1" dirty="0" smtClean="0">
                <a:latin typeface="Tahoma" pitchFamily="34" charset="0"/>
                <a:cs typeface="Tahoma" pitchFamily="34" charset="0"/>
              </a:rPr>
              <a:t>iSIKHNAS</a:t>
            </a:r>
            <a:r>
              <a:rPr lang="id-ID" sz="4000" dirty="0" smtClean="0">
                <a:latin typeface="Tahoma" pitchFamily="34" charset="0"/>
                <a:cs typeface="Tahoma" pitchFamily="34" charset="0"/>
              </a:rPr>
              <a:t> ?</a:t>
            </a:r>
          </a:p>
        </p:txBody>
      </p:sp>
      <p:sp>
        <p:nvSpPr>
          <p:cNvPr id="3" name="Subtitle 2"/>
          <p:cNvSpPr>
            <a:spLocks noGrp="1"/>
          </p:cNvSpPr>
          <p:nvPr>
            <p:ph type="subTitle" idx="1"/>
          </p:nvPr>
        </p:nvSpPr>
        <p:spPr>
          <a:xfrm>
            <a:off x="381000" y="1600200"/>
            <a:ext cx="8382000" cy="4419600"/>
          </a:xfrm>
        </p:spPr>
        <p:txBody>
          <a:bodyPr rtlCol="0">
            <a:noAutofit/>
          </a:bodyPr>
          <a:lstStyle/>
          <a:p>
            <a:pPr algn="just" fontAlgn="auto">
              <a:spcAft>
                <a:spcPts val="0"/>
              </a:spcAft>
              <a:buFont typeface="Arial" pitchFamily="34" charset="0"/>
              <a:buNone/>
              <a:defRPr/>
            </a:pPr>
            <a:r>
              <a:rPr lang="id-ID" dirty="0" smtClean="0">
                <a:solidFill>
                  <a:schemeClr val="tx1"/>
                </a:solidFill>
              </a:rPr>
              <a:t>iSIKHNAS adalah sistem informasi kesehatan hewan Indonesia yang mutakhir. Sistem ini menggunakan teknologi sehari-hari dalam cara yang sederhana namun cerdas untuk mengumpulkan data dari lapangan dan dengan segera menyediakannya bagi para pemangku kepentingan dalam bentuk yang bermakna dan dapat segera dimanfaatkan 	</a:t>
            </a:r>
          </a:p>
          <a:p>
            <a:pPr fontAlgn="auto">
              <a:spcAft>
                <a:spcPts val="0"/>
              </a:spcAft>
              <a:buFont typeface="Arial" pitchFamily="34" charset="0"/>
              <a:buNone/>
              <a:defRPr/>
            </a:pP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Fungsi Administratif</a:t>
            </a:r>
            <a:endParaRPr lang="en-AU" b="1" dirty="0"/>
          </a:p>
        </p:txBody>
      </p:sp>
      <p:sp>
        <p:nvSpPr>
          <p:cNvPr id="3" name="Content Placeholder 2"/>
          <p:cNvSpPr>
            <a:spLocks noGrp="1"/>
          </p:cNvSpPr>
          <p:nvPr>
            <p:ph idx="1"/>
          </p:nvPr>
        </p:nvSpPr>
        <p:spPr>
          <a:xfrm>
            <a:off x="2339752" y="1484784"/>
            <a:ext cx="6347048" cy="3168352"/>
          </a:xfrm>
        </p:spPr>
        <p:txBody>
          <a:bodyPr>
            <a:noAutofit/>
          </a:bodyPr>
          <a:lstStyle/>
          <a:p>
            <a:r>
              <a:rPr lang="en-AU" sz="3600" dirty="0" smtClean="0"/>
              <a:t>D: </a:t>
            </a:r>
            <a:r>
              <a:rPr lang="id-ID" sz="3600" dirty="0" smtClean="0"/>
              <a:t>Pendaftaran pengguna baru</a:t>
            </a:r>
            <a:endParaRPr lang="en-AU" sz="3600" dirty="0" smtClean="0"/>
          </a:p>
          <a:p>
            <a:r>
              <a:rPr lang="en-AU" sz="3600" dirty="0" smtClean="0"/>
              <a:t>H: </a:t>
            </a:r>
            <a:r>
              <a:rPr lang="id-ID" sz="3600" dirty="0" smtClean="0"/>
              <a:t>Hapus pesan terakhir</a:t>
            </a:r>
            <a:endParaRPr lang="en-AU" sz="3600" dirty="0" smtClean="0"/>
          </a:p>
          <a:p>
            <a:r>
              <a:rPr lang="en-AU" sz="3600" dirty="0" smtClean="0"/>
              <a:t>N: </a:t>
            </a:r>
            <a:r>
              <a:rPr lang="id-ID" sz="3600" dirty="0" smtClean="0"/>
              <a:t>Ganti nomor telepon </a:t>
            </a:r>
          </a:p>
          <a:p>
            <a:r>
              <a:rPr lang="en-AU" sz="3600" dirty="0" smtClean="0"/>
              <a:t>LOK: </a:t>
            </a:r>
            <a:r>
              <a:rPr lang="id-ID" sz="3600" dirty="0" smtClean="0"/>
              <a:t>Tambah kode lokasi baru</a:t>
            </a:r>
            <a:endParaRPr lang="en-AU" sz="3600" dirty="0"/>
          </a:p>
          <a:p>
            <a:endParaRPr lang="en-AU" sz="3600" dirty="0" smtClean="0"/>
          </a:p>
        </p:txBody>
      </p:sp>
      <p:sp>
        <p:nvSpPr>
          <p:cNvPr id="5" name="Rectangular Callout 4"/>
          <p:cNvSpPr/>
          <p:nvPr/>
        </p:nvSpPr>
        <p:spPr>
          <a:xfrm rot="20715872">
            <a:off x="433379" y="2885132"/>
            <a:ext cx="1855201" cy="1433860"/>
          </a:xfrm>
          <a:prstGeom prst="wedgeRectCallout">
            <a:avLst>
              <a:gd name="adj1" fmla="val 48825"/>
              <a:gd name="adj2" fmla="val -20893"/>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innerShdw blurRad="63500" dist="50800" dir="2700000">
              <a:prstClr val="black">
                <a:alpha val="50000"/>
              </a:prstClr>
            </a:inn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id-ID" sz="1600" b="1" kern="0" dirty="0" smtClean="0">
                <a:solidFill>
                  <a:sysClr val="windowText" lastClr="000000"/>
                </a:solidFill>
                <a:latin typeface="Calibri"/>
                <a:ea typeface="Calibri"/>
                <a:cs typeface="Times New Roman"/>
              </a:rPr>
              <a:t>FUNGSI ADMINISTRASI</a:t>
            </a:r>
            <a:endParaRPr kumimoji="0" lang="en-AU" sz="16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 xmlns:p14="http://schemas.microsoft.com/office/powerpoint/2010/main" val="1091504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id-ID" b="1" dirty="0" smtClean="0"/>
              <a:t>Kegiatan Khusus</a:t>
            </a:r>
            <a:r>
              <a:rPr lang="en-AU" b="1" dirty="0"/>
              <a:t/>
            </a:r>
            <a:br>
              <a:rPr lang="en-AU" b="1" dirty="0"/>
            </a:br>
            <a:endParaRPr lang="en-AU" b="1" dirty="0"/>
          </a:p>
        </p:txBody>
      </p:sp>
      <p:sp>
        <p:nvSpPr>
          <p:cNvPr id="3" name="Content Placeholder 2"/>
          <p:cNvSpPr>
            <a:spLocks noGrp="1"/>
          </p:cNvSpPr>
          <p:nvPr>
            <p:ph idx="1"/>
          </p:nvPr>
        </p:nvSpPr>
        <p:spPr>
          <a:xfrm>
            <a:off x="2453759" y="1628800"/>
            <a:ext cx="6480720" cy="4345540"/>
          </a:xfrm>
        </p:spPr>
        <p:txBody>
          <a:bodyPr>
            <a:noAutofit/>
          </a:bodyPr>
          <a:lstStyle/>
          <a:p>
            <a:r>
              <a:rPr lang="en-AU" sz="3600" dirty="0" smtClean="0">
                <a:solidFill>
                  <a:srgbClr val="FF0000"/>
                </a:solidFill>
              </a:rPr>
              <a:t>SK: </a:t>
            </a:r>
            <a:r>
              <a:rPr lang="id-ID" sz="3600" dirty="0" smtClean="0">
                <a:solidFill>
                  <a:srgbClr val="FF0000"/>
                </a:solidFill>
              </a:rPr>
              <a:t>Izin lalu-lintas</a:t>
            </a:r>
            <a:endParaRPr lang="en-AU" sz="3600" dirty="0">
              <a:solidFill>
                <a:srgbClr val="FF0000"/>
              </a:solidFill>
            </a:endParaRPr>
          </a:p>
          <a:p>
            <a:r>
              <a:rPr lang="en-AU" sz="3600" dirty="0" smtClean="0">
                <a:solidFill>
                  <a:srgbClr val="FF0000"/>
                </a:solidFill>
              </a:rPr>
              <a:t>VSK: </a:t>
            </a:r>
            <a:r>
              <a:rPr lang="id-ID" sz="3600" dirty="0" smtClean="0">
                <a:solidFill>
                  <a:srgbClr val="FF0000"/>
                </a:solidFill>
              </a:rPr>
              <a:t>Validasi lalu-lintas</a:t>
            </a:r>
            <a:endParaRPr lang="en-AU" sz="3600" dirty="0">
              <a:solidFill>
                <a:srgbClr val="FF0000"/>
              </a:solidFill>
            </a:endParaRPr>
          </a:p>
          <a:p>
            <a:r>
              <a:rPr lang="en-AU" sz="3600" dirty="0" smtClean="0">
                <a:solidFill>
                  <a:srgbClr val="FF0000"/>
                </a:solidFill>
              </a:rPr>
              <a:t>POP: </a:t>
            </a:r>
            <a:r>
              <a:rPr lang="id-ID" sz="3600" dirty="0" smtClean="0">
                <a:solidFill>
                  <a:srgbClr val="FF0000"/>
                </a:solidFill>
              </a:rPr>
              <a:t>Laporan populasi</a:t>
            </a:r>
            <a:endParaRPr lang="en-AU" sz="3600" dirty="0" smtClean="0">
              <a:solidFill>
                <a:srgbClr val="FF0000"/>
              </a:solidFill>
            </a:endParaRPr>
          </a:p>
          <a:p>
            <a:r>
              <a:rPr lang="en-AU" sz="3600" dirty="0" smtClean="0">
                <a:solidFill>
                  <a:srgbClr val="FF0000"/>
                </a:solidFill>
              </a:rPr>
              <a:t>VAK</a:t>
            </a:r>
            <a:r>
              <a:rPr lang="id-ID" sz="3600" dirty="0" smtClean="0">
                <a:solidFill>
                  <a:srgbClr val="FF0000"/>
                </a:solidFill>
              </a:rPr>
              <a:t>:</a:t>
            </a:r>
            <a:r>
              <a:rPr lang="en-AU" sz="3600" dirty="0" smtClean="0">
                <a:solidFill>
                  <a:srgbClr val="FF0000"/>
                </a:solidFill>
              </a:rPr>
              <a:t> </a:t>
            </a:r>
            <a:r>
              <a:rPr lang="id-ID" sz="3600" dirty="0" smtClean="0">
                <a:solidFill>
                  <a:srgbClr val="FF0000"/>
                </a:solidFill>
              </a:rPr>
              <a:t>Laporan vaksinasi</a:t>
            </a:r>
            <a:endParaRPr lang="en-AU" sz="3600" dirty="0" smtClean="0">
              <a:solidFill>
                <a:srgbClr val="FF0000"/>
              </a:solidFill>
            </a:endParaRPr>
          </a:p>
          <a:p>
            <a:r>
              <a:rPr lang="en-AU" sz="3600" dirty="0" smtClean="0">
                <a:solidFill>
                  <a:srgbClr val="FF0000"/>
                </a:solidFill>
              </a:rPr>
              <a:t>SUR: </a:t>
            </a:r>
            <a:r>
              <a:rPr lang="id-ID" sz="3600" dirty="0" smtClean="0">
                <a:solidFill>
                  <a:srgbClr val="FF0000"/>
                </a:solidFill>
              </a:rPr>
              <a:t>Surveilans aktif</a:t>
            </a:r>
            <a:endParaRPr lang="en-AU" sz="3600" dirty="0" smtClean="0">
              <a:solidFill>
                <a:srgbClr val="FF0000"/>
              </a:solidFill>
            </a:endParaRPr>
          </a:p>
          <a:p>
            <a:r>
              <a:rPr lang="en-AU" sz="3600" dirty="0" smtClean="0">
                <a:solidFill>
                  <a:srgbClr val="FF0000"/>
                </a:solidFill>
              </a:rPr>
              <a:t>RP: </a:t>
            </a:r>
            <a:r>
              <a:rPr lang="id-ID" sz="3600" dirty="0" smtClean="0">
                <a:solidFill>
                  <a:srgbClr val="FF0000"/>
                </a:solidFill>
              </a:rPr>
              <a:t>Laporan rumah potong</a:t>
            </a:r>
            <a:endParaRPr lang="en-AU" sz="3600" dirty="0">
              <a:solidFill>
                <a:srgbClr val="FF0000"/>
              </a:solidFill>
            </a:endParaRPr>
          </a:p>
        </p:txBody>
      </p:sp>
      <p:sp>
        <p:nvSpPr>
          <p:cNvPr id="5" name="Rectangular Callout 4"/>
          <p:cNvSpPr/>
          <p:nvPr/>
        </p:nvSpPr>
        <p:spPr>
          <a:xfrm rot="20768694">
            <a:off x="451198" y="2885132"/>
            <a:ext cx="1855201" cy="1433860"/>
          </a:xfrm>
          <a:prstGeom prst="wedgeRectCallout">
            <a:avLst>
              <a:gd name="adj1" fmla="val 48825"/>
              <a:gd name="adj2" fmla="val -20893"/>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innerShdw blurRad="63500" dist="50800" dir="2700000">
              <a:prstClr val="black">
                <a:alpha val="50000"/>
              </a:prstClr>
            </a:inn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id-ID" sz="1600" b="1" kern="0" noProof="0" dirty="0" smtClean="0">
                <a:solidFill>
                  <a:sysClr val="windowText" lastClr="000000"/>
                </a:solidFill>
                <a:latin typeface="Calibri"/>
                <a:ea typeface="Calibri"/>
                <a:cs typeface="Times New Roman"/>
              </a:rPr>
              <a:t>KEGIATAN KHUSUS</a:t>
            </a:r>
            <a:endParaRPr kumimoji="0" lang="en-AU" sz="1600" b="1"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 xmlns:p14="http://schemas.microsoft.com/office/powerpoint/2010/main" val="384010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6" name="Picture 10"/>
          <p:cNvPicPr>
            <a:picLocks noChangeAspect="1" noChangeArrowheads="1"/>
          </p:cNvPicPr>
          <p:nvPr/>
        </p:nvPicPr>
        <p:blipFill>
          <a:blip r:embed="rId2"/>
          <a:srcRect/>
          <a:stretch>
            <a:fillRect/>
          </a:stretch>
        </p:blipFill>
        <p:spPr bwMode="auto">
          <a:xfrm>
            <a:off x="0" y="1476375"/>
            <a:ext cx="9144000" cy="4870450"/>
          </a:xfrm>
          <a:prstGeom prst="rect">
            <a:avLst/>
          </a:prstGeom>
          <a:noFill/>
          <a:ln w="9525">
            <a:noFill/>
            <a:miter lim="800000"/>
            <a:headEnd/>
            <a:tailEnd/>
          </a:ln>
          <a:effectLst/>
        </p:spPr>
      </p:pic>
      <p:pic>
        <p:nvPicPr>
          <p:cNvPr id="65541" name="Picture 3"/>
          <p:cNvPicPr>
            <a:picLocks noChangeAspect="1" noChangeArrowheads="1"/>
          </p:cNvPicPr>
          <p:nvPr/>
        </p:nvPicPr>
        <p:blipFill>
          <a:blip r:embed="rId3"/>
          <a:srcRect/>
          <a:stretch>
            <a:fillRect/>
          </a:stretch>
        </p:blipFill>
        <p:spPr bwMode="auto">
          <a:xfrm>
            <a:off x="0" y="787400"/>
            <a:ext cx="3348038" cy="1201738"/>
          </a:xfrm>
          <a:prstGeom prst="rect">
            <a:avLst/>
          </a:prstGeom>
          <a:noFill/>
          <a:ln w="9525">
            <a:noFill/>
            <a:miter lim="800000"/>
            <a:headEnd/>
            <a:tailEnd/>
          </a:ln>
        </p:spPr>
      </p:pic>
      <p:sp>
        <p:nvSpPr>
          <p:cNvPr id="8" name="Rectangle 7"/>
          <p:cNvSpPr/>
          <p:nvPr/>
        </p:nvSpPr>
        <p:spPr>
          <a:xfrm>
            <a:off x="0" y="0"/>
            <a:ext cx="9144000" cy="836613"/>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anchor="ctr"/>
          <a:lstStyle/>
          <a:p>
            <a:pPr algn="ctr"/>
            <a:r>
              <a:rPr lang="id-ID" sz="4000">
                <a:solidFill>
                  <a:schemeClr val="bg1"/>
                </a:solidFill>
                <a:effectLst>
                  <a:outerShdw blurRad="38100" dist="38100" dir="2700000" algn="tl">
                    <a:srgbClr val="000000"/>
                  </a:outerShdw>
                </a:effectLst>
                <a:latin typeface="Arial" charset="0"/>
                <a:cs typeface="Arial" charset="0"/>
              </a:rPr>
              <a:t>Alur P</a:t>
            </a:r>
            <a:r>
              <a:rPr lang="en-US" sz="4000">
                <a:solidFill>
                  <a:schemeClr val="bg1"/>
                </a:solidFill>
                <a:effectLst>
                  <a:outerShdw blurRad="38100" dist="38100" dir="2700000" algn="tl">
                    <a:srgbClr val="000000"/>
                  </a:outerShdw>
                </a:effectLst>
                <a:latin typeface="Arial" charset="0"/>
                <a:cs typeface="Arial" charset="0"/>
              </a:rPr>
              <a:t>elaporan </a:t>
            </a:r>
            <a:r>
              <a:rPr lang="id-ID" sz="4000">
                <a:solidFill>
                  <a:schemeClr val="bg1"/>
                </a:solidFill>
                <a:effectLst>
                  <a:outerShdw blurRad="38100" dist="38100" dir="2700000" algn="tl">
                    <a:srgbClr val="000000"/>
                  </a:outerShdw>
                </a:effectLst>
                <a:latin typeface="Arial" charset="0"/>
                <a:cs typeface="Arial" charset="0"/>
              </a:rPr>
              <a:t>SMS - </a:t>
            </a:r>
            <a:r>
              <a:rPr lang="id-ID" sz="4000" b="1">
                <a:solidFill>
                  <a:schemeClr val="bg1"/>
                </a:solidFill>
                <a:effectLst>
                  <a:outerShdw blurRad="38100" dist="38100" dir="2700000" algn="tl">
                    <a:srgbClr val="000000"/>
                  </a:outerShdw>
                </a:effectLst>
                <a:latin typeface="Tahoma" pitchFamily="34" charset="0"/>
                <a:cs typeface="Tahoma" pitchFamily="34" charset="0"/>
              </a:rPr>
              <a:t>iSIKHNAS</a:t>
            </a:r>
            <a:endParaRPr lang="en-US" sz="4000" b="1">
              <a:solidFill>
                <a:schemeClr val="bg1"/>
              </a:solidFill>
              <a:effectLst>
                <a:outerShdw blurRad="38100" dist="38100" dir="2700000" algn="tl">
                  <a:srgbClr val="000000"/>
                </a:outerShdw>
              </a:effectLst>
              <a:latin typeface="Tahoma" pitchFamily="34" charset="0"/>
              <a:cs typeface="Tahoma" pitchFamily="34" charset="0"/>
            </a:endParaRPr>
          </a:p>
        </p:txBody>
      </p:sp>
      <p:pic>
        <p:nvPicPr>
          <p:cNvPr id="65545" name="Picture 9"/>
          <p:cNvPicPr>
            <a:picLocks noChangeAspect="1" noChangeArrowheads="1"/>
          </p:cNvPicPr>
          <p:nvPr/>
        </p:nvPicPr>
        <p:blipFill>
          <a:blip r:embed="rId4"/>
          <a:srcRect/>
          <a:stretch>
            <a:fillRect/>
          </a:stretch>
        </p:blipFill>
        <p:spPr bwMode="auto">
          <a:xfrm>
            <a:off x="34925" y="3917950"/>
            <a:ext cx="3286125"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2031421" y="476672"/>
            <a:ext cx="5081158" cy="1867325"/>
          </a:xfrm>
        </p:spPr>
      </p:pic>
      <p:sp>
        <p:nvSpPr>
          <p:cNvPr id="5" name="TextBox 4"/>
          <p:cNvSpPr txBox="1"/>
          <p:nvPr/>
        </p:nvSpPr>
        <p:spPr>
          <a:xfrm>
            <a:off x="0" y="3947838"/>
            <a:ext cx="9144000" cy="1107996"/>
          </a:xfrm>
          <a:prstGeom prst="rect">
            <a:avLst/>
          </a:prstGeom>
          <a:noFill/>
        </p:spPr>
        <p:txBody>
          <a:bodyPr wrap="square" rtlCol="0">
            <a:spAutoFit/>
          </a:bodyPr>
          <a:lstStyle/>
          <a:p>
            <a:pPr algn="ctr"/>
            <a:r>
              <a:rPr lang="en-AU" sz="6600" b="1" dirty="0" smtClean="0"/>
              <a:t>FORMAT PESAN SMS</a:t>
            </a:r>
          </a:p>
        </p:txBody>
      </p:sp>
      <p:pic>
        <p:nvPicPr>
          <p:cNvPr id="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78212" y="2060848"/>
            <a:ext cx="4387576" cy="144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65701923"/>
      </p:ext>
    </p:extLst>
  </p:cSld>
  <p:clrMapOvr>
    <a:masterClrMapping/>
  </p:clrMapOvr>
  <mc:AlternateContent xmlns:mc="http://schemas.openxmlformats.org/markup-compatibility/2006">
    <mc:Choice xmlns="" xmlns:p14="http://schemas.microsoft.com/office/powerpoint/2010/main" Requires="p14">
      <p:transition spd="slow" p14:dur="1200" advTm="2655">
        <p14:flip dir="r"/>
      </p:transition>
    </mc:Choice>
    <mc:Fallback>
      <p:transition spd="slow" advTm="26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7859216" cy="5073427"/>
          </a:xfrm>
        </p:spPr>
        <p:txBody>
          <a:bodyPr>
            <a:normAutofit lnSpcReduction="10000"/>
          </a:bodyPr>
          <a:lstStyle/>
          <a:p>
            <a:pPr marL="0" indent="0" algn="ctr">
              <a:buNone/>
            </a:pPr>
            <a:r>
              <a:rPr lang="id-ID" sz="7200" b="1" dirty="0" smtClean="0"/>
              <a:t>Setiap</a:t>
            </a:r>
            <a:r>
              <a:rPr lang="en-US" sz="7200" b="1" dirty="0" smtClean="0"/>
              <a:t> SMS</a:t>
            </a:r>
            <a:r>
              <a:rPr lang="id-ID" sz="7200" b="1" dirty="0" smtClean="0"/>
              <a:t> di</a:t>
            </a:r>
            <a:r>
              <a:rPr lang="en-US" sz="7200" b="1" dirty="0" err="1" smtClean="0"/>
              <a:t>awali</a:t>
            </a:r>
            <a:r>
              <a:rPr lang="id-ID" sz="7200" b="1" dirty="0" smtClean="0"/>
              <a:t> dengan  </a:t>
            </a:r>
            <a:r>
              <a:rPr lang="en-US" sz="7200" b="1" dirty="0" err="1" smtClean="0"/>
              <a:t>kode</a:t>
            </a:r>
            <a:r>
              <a:rPr lang="en-US" sz="7200" b="1" dirty="0" smtClean="0"/>
              <a:t> </a:t>
            </a:r>
            <a:r>
              <a:rPr lang="id-ID" sz="7200" b="1" dirty="0" smtClean="0"/>
              <a:t>yang berbeda</a:t>
            </a:r>
            <a:r>
              <a:rPr lang="en-AU" sz="7200" b="1" dirty="0"/>
              <a:t> </a:t>
            </a:r>
            <a:r>
              <a:rPr lang="en-AU" sz="7200" b="1" dirty="0" err="1" smtClean="0"/>
              <a:t>sesuai</a:t>
            </a:r>
            <a:r>
              <a:rPr lang="en-AU" sz="7200" b="1" dirty="0" smtClean="0"/>
              <a:t> </a:t>
            </a:r>
            <a:r>
              <a:rPr lang="en-AU" sz="7200" b="1" dirty="0" err="1" smtClean="0"/>
              <a:t>dengan</a:t>
            </a:r>
            <a:r>
              <a:rPr lang="en-AU" sz="7200" b="1" dirty="0" smtClean="0"/>
              <a:t> </a:t>
            </a:r>
            <a:r>
              <a:rPr lang="en-AU" sz="7200" b="1" dirty="0" err="1" smtClean="0"/>
              <a:t>jenis</a:t>
            </a:r>
            <a:r>
              <a:rPr lang="en-AU" sz="7200" b="1" dirty="0" smtClean="0"/>
              <a:t> </a:t>
            </a:r>
            <a:r>
              <a:rPr lang="en-AU" sz="7200" b="1" dirty="0" err="1" smtClean="0"/>
              <a:t>laporan</a:t>
            </a:r>
            <a:endParaRPr lang="en-AU" sz="7200" b="1" dirty="0"/>
          </a:p>
        </p:txBody>
      </p:sp>
    </p:spTree>
    <p:extLst>
      <p:ext uri="{BB962C8B-B14F-4D97-AF65-F5344CB8AC3E}">
        <p14:creationId xmlns="" xmlns:p14="http://schemas.microsoft.com/office/powerpoint/2010/main" val="3116718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a:bodyPr>
          <a:lstStyle/>
          <a:p>
            <a:pPr marL="0" indent="0" algn="ctr">
              <a:buNone/>
            </a:pPr>
            <a:r>
              <a:rPr lang="en-AU" sz="6600" b="1" dirty="0" smtClean="0"/>
              <a:t>“</a:t>
            </a:r>
            <a:r>
              <a:rPr lang="id-ID" sz="6600" b="1" dirty="0" smtClean="0"/>
              <a:t>Kode awalan</a:t>
            </a:r>
            <a:r>
              <a:rPr lang="en-AU" sz="6600" b="1" dirty="0" smtClean="0"/>
              <a:t>”</a:t>
            </a:r>
            <a:r>
              <a:rPr lang="id-ID" sz="6600" b="1" dirty="0" smtClean="0"/>
              <a:t> ini memberitahu komputer mengenai informasi apa yang akan di</a:t>
            </a:r>
            <a:r>
              <a:rPr lang="en-US" sz="6600" b="1" dirty="0" err="1" smtClean="0"/>
              <a:t>laporkan</a:t>
            </a:r>
            <a:r>
              <a:rPr lang="id-ID" sz="6600" b="1" dirty="0" smtClean="0"/>
              <a:t> dalam pesan tersebut</a:t>
            </a:r>
            <a:r>
              <a:rPr lang="en-AU" sz="6600" b="1" dirty="0" smtClean="0"/>
              <a:t>.</a:t>
            </a:r>
          </a:p>
          <a:p>
            <a:endParaRPr lang="en-AU" dirty="0"/>
          </a:p>
        </p:txBody>
      </p:sp>
    </p:spTree>
    <p:extLst>
      <p:ext uri="{BB962C8B-B14F-4D97-AF65-F5344CB8AC3E}">
        <p14:creationId xmlns="" xmlns:p14="http://schemas.microsoft.com/office/powerpoint/2010/main" val="3281132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id-ID" b="1" dirty="0" smtClean="0"/>
              <a:t>Beberapa </a:t>
            </a:r>
            <a:r>
              <a:rPr lang="en-US" b="1" dirty="0" smtClean="0"/>
              <a:t>SMS</a:t>
            </a:r>
            <a:r>
              <a:rPr lang="id-ID" b="1" dirty="0" smtClean="0"/>
              <a:t> diawali dengan satu huruf</a:t>
            </a:r>
            <a:r>
              <a:rPr lang="en-AU" b="1" dirty="0"/>
              <a:t/>
            </a:r>
            <a:br>
              <a:rPr lang="en-AU" b="1" dirty="0"/>
            </a:br>
            <a:endParaRPr lang="en-AU" b="1" dirty="0"/>
          </a:p>
        </p:txBody>
      </p:sp>
      <p:graphicFrame>
        <p:nvGraphicFramePr>
          <p:cNvPr id="4" name="Content Placeholder 3"/>
          <p:cNvGraphicFramePr>
            <a:graphicFrameLocks/>
          </p:cNvGraphicFramePr>
          <p:nvPr>
            <p:extLst>
              <p:ext uri="{D42A27DB-BD31-4B8C-83A1-F6EECF244321}">
                <p14:modId xmlns="" xmlns:p14="http://schemas.microsoft.com/office/powerpoint/2010/main" val="3850092730"/>
              </p:ext>
            </p:extLst>
          </p:nvPr>
        </p:nvGraphicFramePr>
        <p:xfrm>
          <a:off x="1043608" y="1700808"/>
          <a:ext cx="7560840" cy="4176464"/>
        </p:xfrm>
        <a:graphic>
          <a:graphicData uri="http://schemas.openxmlformats.org/drawingml/2006/table">
            <a:tbl>
              <a:tblPr firstRow="1" firstCol="1" bandRow="1"/>
              <a:tblGrid>
                <a:gridCol w="1069210"/>
                <a:gridCol w="6491630"/>
              </a:tblGrid>
              <a:tr h="698046">
                <a:tc>
                  <a:txBody>
                    <a:bodyPr/>
                    <a:lstStyle/>
                    <a:p>
                      <a:pPr>
                        <a:lnSpc>
                          <a:spcPct val="100000"/>
                        </a:lnSpc>
                        <a:spcAft>
                          <a:spcPts val="0"/>
                        </a:spcAft>
                      </a:pPr>
                      <a:r>
                        <a:rPr lang="en-AU" sz="3200" b="1" dirty="0" smtClean="0">
                          <a:solidFill>
                            <a:srgbClr val="C00000"/>
                          </a:solidFill>
                          <a:effectLst/>
                          <a:latin typeface="+mn-lt"/>
                          <a:ea typeface="Calibri"/>
                          <a:cs typeface="Times New Roman"/>
                        </a:rPr>
                        <a:t>U</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Laporan tanda umum</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698046">
                <a:tc>
                  <a:txBody>
                    <a:bodyPr/>
                    <a:lstStyle/>
                    <a:p>
                      <a:pPr>
                        <a:lnSpc>
                          <a:spcPct val="100000"/>
                        </a:lnSpc>
                        <a:spcAft>
                          <a:spcPts val="0"/>
                        </a:spcAft>
                      </a:pPr>
                      <a:r>
                        <a:rPr lang="en-AU" sz="3200" b="1" dirty="0" smtClean="0">
                          <a:solidFill>
                            <a:srgbClr val="C00000"/>
                          </a:solidFill>
                          <a:effectLst/>
                          <a:latin typeface="+mn-lt"/>
                          <a:ea typeface="Calibri"/>
                          <a:cs typeface="Times New Roman"/>
                        </a:rPr>
                        <a:t>D</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Daftar pengguna baru</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698046">
                <a:tc>
                  <a:txBody>
                    <a:bodyPr/>
                    <a:lstStyle/>
                    <a:p>
                      <a:pPr>
                        <a:lnSpc>
                          <a:spcPct val="100000"/>
                        </a:lnSpc>
                        <a:spcAft>
                          <a:spcPts val="0"/>
                        </a:spcAft>
                      </a:pPr>
                      <a:r>
                        <a:rPr lang="en-AU" sz="3200" b="1" dirty="0">
                          <a:solidFill>
                            <a:srgbClr val="C00000"/>
                          </a:solidFill>
                          <a:effectLst/>
                          <a:latin typeface="+mn-lt"/>
                          <a:ea typeface="Calibri"/>
                          <a:cs typeface="Times New Roman"/>
                        </a:rPr>
                        <a:t>P</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Laporan sindrom prioritas</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714174">
                <a:tc>
                  <a:txBody>
                    <a:bodyPr/>
                    <a:lstStyle/>
                    <a:p>
                      <a:pPr>
                        <a:lnSpc>
                          <a:spcPct val="100000"/>
                        </a:lnSpc>
                        <a:spcAft>
                          <a:spcPts val="0"/>
                        </a:spcAft>
                      </a:pPr>
                      <a:r>
                        <a:rPr lang="en-AU" sz="3200" b="1" dirty="0" smtClean="0">
                          <a:solidFill>
                            <a:srgbClr val="C00000"/>
                          </a:solidFill>
                          <a:effectLst/>
                          <a:latin typeface="+mn-lt"/>
                          <a:ea typeface="Calibri"/>
                          <a:cs typeface="Times New Roman"/>
                        </a:rPr>
                        <a:t>N</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id-ID" sz="3200" b="1" dirty="0" smtClean="0">
                          <a:effectLst/>
                          <a:latin typeface="+mn-lt"/>
                          <a:ea typeface="Calibri"/>
                          <a:cs typeface="Times New Roman"/>
                        </a:rPr>
                        <a:t>Ganti nomor</a:t>
                      </a:r>
                      <a:r>
                        <a:rPr lang="id-ID" sz="3200" b="1" baseline="0" dirty="0" smtClean="0">
                          <a:effectLst/>
                          <a:latin typeface="+mn-lt"/>
                          <a:ea typeface="Calibri"/>
                          <a:cs typeface="Times New Roman"/>
                        </a:rPr>
                        <a:t> telepon</a:t>
                      </a:r>
                      <a:endParaRPr lang="en-AU" sz="3200" b="1" dirty="0" smtClean="0">
                        <a:effectLst/>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98046">
                <a:tc>
                  <a:txBody>
                    <a:bodyPr/>
                    <a:lstStyle/>
                    <a:p>
                      <a:pPr>
                        <a:lnSpc>
                          <a:spcPct val="100000"/>
                        </a:lnSpc>
                        <a:spcAft>
                          <a:spcPts val="0"/>
                        </a:spcAft>
                      </a:pPr>
                      <a:r>
                        <a:rPr lang="en-AU" sz="3200" b="1" dirty="0">
                          <a:solidFill>
                            <a:srgbClr val="C00000"/>
                          </a:solidFill>
                          <a:effectLst/>
                          <a:latin typeface="+mn-lt"/>
                          <a:ea typeface="Calibri"/>
                          <a:cs typeface="Times New Roman"/>
                        </a:rPr>
                        <a:t>R</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Laporan</a:t>
                      </a:r>
                      <a:r>
                        <a:rPr lang="id-ID" sz="3200" b="1" baseline="0" dirty="0" smtClean="0">
                          <a:effectLst/>
                          <a:latin typeface="+mn-lt"/>
                          <a:ea typeface="Calibri"/>
                          <a:cs typeface="Times New Roman"/>
                        </a:rPr>
                        <a:t> respons penyakit</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670106">
                <a:tc>
                  <a:txBody>
                    <a:bodyPr/>
                    <a:lstStyle/>
                    <a:p>
                      <a:pPr>
                        <a:lnSpc>
                          <a:spcPct val="100000"/>
                        </a:lnSpc>
                        <a:spcAft>
                          <a:spcPts val="0"/>
                        </a:spcAft>
                      </a:pPr>
                      <a:r>
                        <a:rPr lang="en-AU" sz="3200" b="1">
                          <a:solidFill>
                            <a:srgbClr val="C00000"/>
                          </a:solidFill>
                          <a:effectLst/>
                          <a:latin typeface="+mn-lt"/>
                          <a:ea typeface="Calibri"/>
                          <a:cs typeface="Times New Roman"/>
                        </a:rPr>
                        <a:t>H</a:t>
                      </a:r>
                      <a:endParaRPr lang="en-AU" sz="320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Hapus pesan terakhir</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bl>
          </a:graphicData>
        </a:graphic>
      </p:graphicFrame>
    </p:spTree>
    <p:extLst>
      <p:ext uri="{BB962C8B-B14F-4D97-AF65-F5344CB8AC3E}">
        <p14:creationId xmlns="" xmlns:p14="http://schemas.microsoft.com/office/powerpoint/2010/main" val="3926049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fontScale="90000"/>
          </a:bodyPr>
          <a:lstStyle/>
          <a:p>
            <a:r>
              <a:rPr lang="id-ID" b="1" dirty="0" smtClean="0"/>
              <a:t>Beberapa </a:t>
            </a:r>
            <a:r>
              <a:rPr lang="en-US" b="1" dirty="0" smtClean="0"/>
              <a:t>SMS</a:t>
            </a:r>
            <a:r>
              <a:rPr lang="id-ID" b="1" dirty="0" smtClean="0"/>
              <a:t> diawali dengan beberapa huruf</a:t>
            </a:r>
            <a:r>
              <a:rPr lang="en-AU" b="1" dirty="0"/>
              <a:t/>
            </a:r>
            <a:br>
              <a:rPr lang="en-AU" b="1" dirty="0"/>
            </a:br>
            <a:endParaRPr lang="en-AU" b="1" dirty="0"/>
          </a:p>
        </p:txBody>
      </p:sp>
      <p:graphicFrame>
        <p:nvGraphicFramePr>
          <p:cNvPr id="4" name="Content Placeholder 3"/>
          <p:cNvGraphicFramePr>
            <a:graphicFrameLocks/>
          </p:cNvGraphicFramePr>
          <p:nvPr>
            <p:extLst>
              <p:ext uri="{D42A27DB-BD31-4B8C-83A1-F6EECF244321}">
                <p14:modId xmlns="" xmlns:p14="http://schemas.microsoft.com/office/powerpoint/2010/main" val="182422446"/>
              </p:ext>
            </p:extLst>
          </p:nvPr>
        </p:nvGraphicFramePr>
        <p:xfrm>
          <a:off x="1043608" y="1700808"/>
          <a:ext cx="7560840" cy="4846570"/>
        </p:xfrm>
        <a:graphic>
          <a:graphicData uri="http://schemas.openxmlformats.org/drawingml/2006/table">
            <a:tbl>
              <a:tblPr firstRow="1" firstCol="1" bandRow="1"/>
              <a:tblGrid>
                <a:gridCol w="1296144"/>
                <a:gridCol w="6264696"/>
              </a:tblGrid>
              <a:tr h="698046">
                <a:tc>
                  <a:txBody>
                    <a:bodyPr/>
                    <a:lstStyle/>
                    <a:p>
                      <a:pPr>
                        <a:lnSpc>
                          <a:spcPct val="100000"/>
                        </a:lnSpc>
                        <a:spcAft>
                          <a:spcPts val="0"/>
                        </a:spcAft>
                      </a:pPr>
                      <a:r>
                        <a:rPr lang="en-AU" sz="3200" b="1" dirty="0" smtClean="0">
                          <a:solidFill>
                            <a:srgbClr val="C00000"/>
                          </a:solidFill>
                          <a:effectLst/>
                          <a:latin typeface="+mn-lt"/>
                          <a:ea typeface="Calibri"/>
                          <a:cs typeface="Times New Roman"/>
                        </a:rPr>
                        <a:t>SK</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Laporan lalu-lintas</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698046">
                <a:tc>
                  <a:txBody>
                    <a:bodyPr/>
                    <a:lstStyle/>
                    <a:p>
                      <a:pPr>
                        <a:lnSpc>
                          <a:spcPct val="100000"/>
                        </a:lnSpc>
                        <a:spcAft>
                          <a:spcPts val="0"/>
                        </a:spcAft>
                      </a:pPr>
                      <a:r>
                        <a:rPr lang="en-AU" sz="3200" b="1" dirty="0" smtClean="0">
                          <a:solidFill>
                            <a:srgbClr val="C00000"/>
                          </a:solidFill>
                          <a:effectLst/>
                          <a:latin typeface="+mn-lt"/>
                          <a:ea typeface="Calibri"/>
                          <a:cs typeface="Times New Roman"/>
                        </a:rPr>
                        <a:t>OB</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Laporan pengobatan</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698046">
                <a:tc>
                  <a:txBody>
                    <a:bodyPr/>
                    <a:lstStyle/>
                    <a:p>
                      <a:pPr>
                        <a:lnSpc>
                          <a:spcPct val="100000"/>
                        </a:lnSpc>
                        <a:spcAft>
                          <a:spcPts val="0"/>
                        </a:spcAft>
                      </a:pPr>
                      <a:r>
                        <a:rPr lang="en-AU" sz="3200" b="1" dirty="0" smtClean="0">
                          <a:solidFill>
                            <a:srgbClr val="C00000"/>
                          </a:solidFill>
                          <a:effectLst/>
                          <a:latin typeface="+mn-lt"/>
                          <a:ea typeface="Calibri"/>
                          <a:cs typeface="Times New Roman"/>
                        </a:rPr>
                        <a:t>VAK</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Laporan vaksinasi</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714174">
                <a:tc>
                  <a:txBody>
                    <a:bodyPr/>
                    <a:lstStyle/>
                    <a:p>
                      <a:pPr>
                        <a:lnSpc>
                          <a:spcPct val="100000"/>
                        </a:lnSpc>
                        <a:spcAft>
                          <a:spcPts val="0"/>
                        </a:spcAft>
                      </a:pPr>
                      <a:r>
                        <a:rPr lang="en-AU" sz="3200" b="1" dirty="0" smtClean="0">
                          <a:solidFill>
                            <a:srgbClr val="C00000"/>
                          </a:solidFill>
                          <a:effectLst/>
                          <a:latin typeface="+mn-lt"/>
                          <a:ea typeface="Calibri"/>
                          <a:cs typeface="Times New Roman"/>
                        </a:rPr>
                        <a:t>LAB</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id-ID" sz="3200" b="1" dirty="0" smtClean="0">
                          <a:effectLst/>
                          <a:latin typeface="+mn-lt"/>
                          <a:ea typeface="Calibri"/>
                          <a:cs typeface="Times New Roman"/>
                        </a:rPr>
                        <a:t>Laporan pengiriman laboratorium</a:t>
                      </a:r>
                      <a:endParaRPr lang="en-AU" sz="3200" b="1" dirty="0" smtClean="0">
                        <a:effectLst/>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98046">
                <a:tc>
                  <a:txBody>
                    <a:bodyPr/>
                    <a:lstStyle/>
                    <a:p>
                      <a:pPr>
                        <a:lnSpc>
                          <a:spcPct val="100000"/>
                        </a:lnSpc>
                        <a:spcAft>
                          <a:spcPts val="0"/>
                        </a:spcAft>
                      </a:pPr>
                      <a:r>
                        <a:rPr lang="en-AU" sz="3200" b="1" dirty="0" smtClean="0">
                          <a:solidFill>
                            <a:srgbClr val="C00000"/>
                          </a:solidFill>
                          <a:effectLst/>
                          <a:latin typeface="+mn-lt"/>
                          <a:ea typeface="Calibri"/>
                          <a:cs typeface="Times New Roman"/>
                        </a:rPr>
                        <a:t>SUR</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Laporan surveilans</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670106">
                <a:tc>
                  <a:txBody>
                    <a:bodyPr/>
                    <a:lstStyle/>
                    <a:p>
                      <a:pPr>
                        <a:lnSpc>
                          <a:spcPct val="100000"/>
                        </a:lnSpc>
                        <a:spcAft>
                          <a:spcPts val="0"/>
                        </a:spcAft>
                      </a:pPr>
                      <a:r>
                        <a:rPr lang="en-AU" sz="3200" b="1" dirty="0" smtClean="0">
                          <a:solidFill>
                            <a:srgbClr val="C00000"/>
                          </a:solidFill>
                          <a:effectLst/>
                          <a:latin typeface="+mn-lt"/>
                          <a:ea typeface="Calibri"/>
                          <a:cs typeface="Times New Roman"/>
                        </a:rPr>
                        <a:t>POP</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Laporan populasi</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r h="670106">
                <a:tc>
                  <a:txBody>
                    <a:bodyPr/>
                    <a:lstStyle/>
                    <a:p>
                      <a:pPr>
                        <a:lnSpc>
                          <a:spcPct val="100000"/>
                        </a:lnSpc>
                        <a:spcAft>
                          <a:spcPts val="0"/>
                        </a:spcAft>
                      </a:pPr>
                      <a:r>
                        <a:rPr lang="en-AU" sz="3200" b="1" dirty="0" smtClean="0">
                          <a:solidFill>
                            <a:srgbClr val="C00000"/>
                          </a:solidFill>
                          <a:effectLst/>
                          <a:latin typeface="+mn-lt"/>
                          <a:ea typeface="Calibri"/>
                          <a:cs typeface="Times New Roman"/>
                        </a:rPr>
                        <a:t>KODE</a:t>
                      </a:r>
                      <a:endParaRPr lang="en-AU" sz="3200" dirty="0">
                        <a:effectLst/>
                        <a:latin typeface="+mn-lt"/>
                        <a:ea typeface="Calibri"/>
                        <a:cs typeface="Times New Roman"/>
                      </a:endParaRPr>
                    </a:p>
                  </a:txBody>
                  <a:tcPr marL="68580" marR="68580" marT="0" marB="0" anchor="ctr">
                    <a:lnL>
                      <a:noFill/>
                    </a:lnL>
                    <a:lnR>
                      <a:noFill/>
                    </a:lnR>
                    <a:lnT>
                      <a:noFill/>
                    </a:lnT>
                    <a:lnB>
                      <a:noFill/>
                    </a:lnB>
                  </a:tcPr>
                </a:tc>
                <a:tc>
                  <a:txBody>
                    <a:bodyPr/>
                    <a:lstStyle/>
                    <a:p>
                      <a:pPr algn="l">
                        <a:lnSpc>
                          <a:spcPct val="100000"/>
                        </a:lnSpc>
                        <a:spcAft>
                          <a:spcPts val="0"/>
                        </a:spcAft>
                      </a:pPr>
                      <a:r>
                        <a:rPr lang="id-ID" sz="3200" b="1" dirty="0" smtClean="0">
                          <a:effectLst/>
                          <a:latin typeface="+mn-lt"/>
                          <a:ea typeface="Calibri"/>
                          <a:cs typeface="Times New Roman"/>
                        </a:rPr>
                        <a:t>Pertanyaan kode</a:t>
                      </a:r>
                      <a:endParaRPr lang="en-AU" sz="3200" b="1" dirty="0">
                        <a:effectLst/>
                        <a:latin typeface="+mn-lt"/>
                        <a:ea typeface="Calibri"/>
                        <a:cs typeface="Times New Roman"/>
                      </a:endParaRPr>
                    </a:p>
                  </a:txBody>
                  <a:tcPr marL="68580" marR="68580" marT="0" marB="0" anchor="ctr">
                    <a:lnL>
                      <a:noFill/>
                    </a:lnL>
                    <a:lnR>
                      <a:noFill/>
                    </a:lnR>
                    <a:lnT>
                      <a:noFill/>
                    </a:lnT>
                    <a:lnB>
                      <a:noFill/>
                    </a:lnB>
                  </a:tcPr>
                </a:tc>
              </a:tr>
            </a:tbl>
          </a:graphicData>
        </a:graphic>
      </p:graphicFrame>
    </p:spTree>
    <p:extLst>
      <p:ext uri="{BB962C8B-B14F-4D97-AF65-F5344CB8AC3E}">
        <p14:creationId xmlns="" xmlns:p14="http://schemas.microsoft.com/office/powerpoint/2010/main" val="1674776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marL="0" indent="0" algn="ctr">
              <a:buNone/>
            </a:pPr>
            <a:r>
              <a:rPr lang="id-ID" sz="7200" b="1" dirty="0" smtClean="0"/>
              <a:t>Setiap </a:t>
            </a:r>
            <a:r>
              <a:rPr lang="en-US" sz="7200" b="1" smtClean="0"/>
              <a:t>SMS</a:t>
            </a:r>
            <a:r>
              <a:rPr lang="id-ID" sz="7200" b="1" smtClean="0"/>
              <a:t> </a:t>
            </a:r>
            <a:r>
              <a:rPr lang="id-ID" sz="7200" b="1" dirty="0" smtClean="0"/>
              <a:t>memiliki kode awalan serta format pesan yang berbeda</a:t>
            </a:r>
            <a:r>
              <a:rPr lang="en-AU" sz="7200" b="1" dirty="0" smtClean="0"/>
              <a:t>.</a:t>
            </a:r>
            <a:endParaRPr lang="en-AU" sz="7200" b="1" dirty="0"/>
          </a:p>
        </p:txBody>
      </p:sp>
    </p:spTree>
    <p:extLst>
      <p:ext uri="{BB962C8B-B14F-4D97-AF65-F5344CB8AC3E}">
        <p14:creationId xmlns="" xmlns:p14="http://schemas.microsoft.com/office/powerpoint/2010/main" val="1286434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Format pesan sederhana</a:t>
            </a:r>
            <a:endParaRPr lang="en-AU" b="1" dirty="0"/>
          </a:p>
        </p:txBody>
      </p:sp>
      <p:sp>
        <p:nvSpPr>
          <p:cNvPr id="3" name="Content Placeholder 2"/>
          <p:cNvSpPr>
            <a:spLocks noGrp="1"/>
          </p:cNvSpPr>
          <p:nvPr>
            <p:ph idx="1"/>
          </p:nvPr>
        </p:nvSpPr>
        <p:spPr>
          <a:xfrm>
            <a:off x="251520" y="1340768"/>
            <a:ext cx="8568952" cy="5328592"/>
          </a:xfrm>
        </p:spPr>
        <p:txBody>
          <a:bodyPr>
            <a:normAutofit/>
          </a:bodyPr>
          <a:lstStyle/>
          <a:p>
            <a:pPr marL="0" indent="0">
              <a:buNone/>
            </a:pPr>
            <a:r>
              <a:rPr lang="id-ID" b="1" dirty="0" smtClean="0"/>
              <a:t>Laporan </a:t>
            </a:r>
            <a:r>
              <a:rPr lang="en-AU" b="1" dirty="0" err="1" smtClean="0"/>
              <a:t>tanda</a:t>
            </a:r>
            <a:r>
              <a:rPr lang="en-AU" b="1" dirty="0" smtClean="0"/>
              <a:t> </a:t>
            </a:r>
            <a:r>
              <a:rPr lang="id-ID" b="1" dirty="0" smtClean="0"/>
              <a:t>umum</a:t>
            </a:r>
            <a:endParaRPr lang="en-AU" b="1" dirty="0"/>
          </a:p>
          <a:p>
            <a:pPr marL="0" indent="0" algn="ctr">
              <a:buNone/>
            </a:pPr>
            <a:r>
              <a:rPr lang="en-AU" sz="3600" b="1" dirty="0">
                <a:solidFill>
                  <a:srgbClr val="FF0000"/>
                </a:solidFill>
              </a:rPr>
              <a:t>U [</a:t>
            </a:r>
            <a:r>
              <a:rPr lang="en-AU" sz="3600" b="1" dirty="0" err="1">
                <a:solidFill>
                  <a:srgbClr val="FF0000"/>
                </a:solidFill>
              </a:rPr>
              <a:t>tanda,tanda</a:t>
            </a:r>
            <a:r>
              <a:rPr lang="en-AU" sz="3600" b="1" dirty="0">
                <a:solidFill>
                  <a:srgbClr val="FF0000"/>
                </a:solidFill>
              </a:rPr>
              <a:t>...] [</a:t>
            </a:r>
            <a:r>
              <a:rPr lang="en-AU" sz="3600" b="1" dirty="0" err="1">
                <a:solidFill>
                  <a:srgbClr val="FF0000"/>
                </a:solidFill>
              </a:rPr>
              <a:t>spesies</a:t>
            </a:r>
            <a:r>
              <a:rPr lang="en-AU" sz="3600" b="1" dirty="0">
                <a:solidFill>
                  <a:srgbClr val="FF0000"/>
                </a:solidFill>
              </a:rPr>
              <a:t>] [</a:t>
            </a:r>
            <a:r>
              <a:rPr lang="en-AU" sz="3600" b="1" dirty="0" err="1">
                <a:solidFill>
                  <a:srgbClr val="FF0000"/>
                </a:solidFill>
              </a:rPr>
              <a:t>jumlah</a:t>
            </a:r>
            <a:r>
              <a:rPr lang="en-AU" sz="3600" b="1" dirty="0">
                <a:solidFill>
                  <a:srgbClr val="FF0000"/>
                </a:solidFill>
              </a:rPr>
              <a:t> </a:t>
            </a:r>
            <a:r>
              <a:rPr lang="en-AU" sz="3600" b="1" dirty="0" err="1">
                <a:solidFill>
                  <a:srgbClr val="FF0000"/>
                </a:solidFill>
              </a:rPr>
              <a:t>hewan</a:t>
            </a:r>
            <a:r>
              <a:rPr lang="en-AU" sz="3600" b="1" dirty="0">
                <a:solidFill>
                  <a:srgbClr val="FF0000"/>
                </a:solidFill>
              </a:rPr>
              <a:t>] {</a:t>
            </a:r>
            <a:r>
              <a:rPr lang="en-AU" sz="3600" b="1" dirty="0" err="1">
                <a:solidFill>
                  <a:srgbClr val="FF0000"/>
                </a:solidFill>
              </a:rPr>
              <a:t>lokasi</a:t>
            </a:r>
            <a:r>
              <a:rPr lang="en-AU" sz="3600" b="1" dirty="0">
                <a:solidFill>
                  <a:srgbClr val="FF0000"/>
                </a:solidFill>
              </a:rPr>
              <a:t>} {</a:t>
            </a:r>
            <a:r>
              <a:rPr lang="en-AU" sz="3600" b="1" dirty="0" err="1">
                <a:solidFill>
                  <a:srgbClr val="FF0000"/>
                </a:solidFill>
              </a:rPr>
              <a:t>diagnosa,diagnosa</a:t>
            </a:r>
            <a:r>
              <a:rPr lang="en-AU" sz="3600" b="1" dirty="0">
                <a:solidFill>
                  <a:srgbClr val="FF0000"/>
                </a:solidFill>
              </a:rPr>
              <a:t>...}</a:t>
            </a:r>
            <a:endParaRPr lang="en-AU" sz="3600" b="1" i="1" dirty="0">
              <a:solidFill>
                <a:srgbClr val="FF0000"/>
              </a:solidFill>
            </a:endParaRPr>
          </a:p>
          <a:p>
            <a:pPr marL="0" indent="0" algn="ctr">
              <a:buNone/>
            </a:pPr>
            <a:r>
              <a:rPr lang="en-AU" i="1" dirty="0" err="1" smtClean="0"/>
              <a:t>Pelsa</a:t>
            </a:r>
            <a:r>
              <a:rPr lang="en-AU" i="1" dirty="0" smtClean="0"/>
              <a:t> -</a:t>
            </a:r>
            <a:r>
              <a:rPr lang="en-AU" b="1" dirty="0" smtClean="0"/>
              <a:t>     U  </a:t>
            </a:r>
            <a:r>
              <a:rPr lang="en-AU" b="1" dirty="0" err="1"/>
              <a:t>mc,dm</a:t>
            </a:r>
            <a:r>
              <a:rPr lang="en-AU" b="1" dirty="0"/>
              <a:t>  </a:t>
            </a:r>
            <a:r>
              <a:rPr lang="en-AU" b="1" dirty="0" err="1"/>
              <a:t>sp</a:t>
            </a:r>
            <a:r>
              <a:rPr lang="en-AU" b="1" dirty="0"/>
              <a:t>   </a:t>
            </a:r>
            <a:r>
              <a:rPr lang="en-AU" b="1" dirty="0" smtClean="0"/>
              <a:t>4</a:t>
            </a:r>
          </a:p>
          <a:p>
            <a:pPr marL="0" indent="0" algn="ctr">
              <a:buNone/>
            </a:pPr>
            <a:r>
              <a:rPr lang="en-AU" i="1" dirty="0" err="1" smtClean="0"/>
              <a:t>Dinas</a:t>
            </a:r>
            <a:r>
              <a:rPr lang="en-AU" i="1" dirty="0" smtClean="0"/>
              <a:t> - </a:t>
            </a:r>
            <a:r>
              <a:rPr lang="en-AU" b="1" dirty="0" smtClean="0"/>
              <a:t>  U  </a:t>
            </a:r>
            <a:r>
              <a:rPr lang="en-AU" b="1" dirty="0" err="1" smtClean="0"/>
              <a:t>mc,dm</a:t>
            </a:r>
            <a:r>
              <a:rPr lang="en-AU" b="1" dirty="0" smtClean="0"/>
              <a:t>  </a:t>
            </a:r>
            <a:r>
              <a:rPr lang="en-AU" b="1" dirty="0" err="1" smtClean="0"/>
              <a:t>sp</a:t>
            </a:r>
            <a:r>
              <a:rPr lang="en-AU" b="1" dirty="0" smtClean="0"/>
              <a:t>   4   72060202 </a:t>
            </a:r>
            <a:r>
              <a:rPr lang="en-AU" b="1" i="1" dirty="0" smtClean="0"/>
              <a:t> </a:t>
            </a:r>
            <a:r>
              <a:rPr lang="en-AU" b="1" i="1" dirty="0" err="1" smtClean="0"/>
              <a:t>coc,sal</a:t>
            </a:r>
            <a:endParaRPr lang="en-AU" b="1" i="1" dirty="0"/>
          </a:p>
          <a:p>
            <a:pPr marL="0" indent="0">
              <a:buNone/>
            </a:pPr>
            <a:r>
              <a:rPr lang="en-AU" sz="4800" dirty="0" smtClean="0"/>
              <a:t>[…]</a:t>
            </a:r>
            <a:r>
              <a:rPr lang="en-AU" dirty="0" smtClean="0"/>
              <a:t> = </a:t>
            </a:r>
            <a:r>
              <a:rPr lang="id-ID" dirty="0" smtClean="0"/>
              <a:t>data itu diperlukan</a:t>
            </a:r>
            <a:endParaRPr lang="en-AU" dirty="0" smtClean="0"/>
          </a:p>
          <a:p>
            <a:pPr marL="0" indent="0">
              <a:buNone/>
            </a:pPr>
            <a:r>
              <a:rPr lang="en-AU" sz="4800" dirty="0" smtClean="0"/>
              <a:t>{…}</a:t>
            </a:r>
            <a:r>
              <a:rPr lang="en-AU" dirty="0" smtClean="0"/>
              <a:t> = </a:t>
            </a:r>
            <a:r>
              <a:rPr lang="id-ID" dirty="0" smtClean="0"/>
              <a:t>data tersebut opsional/tidak wajib</a:t>
            </a:r>
            <a:endParaRPr lang="en-AU" dirty="0" smtClean="0"/>
          </a:p>
        </p:txBody>
      </p:sp>
    </p:spTree>
    <p:extLst>
      <p:ext uri="{BB962C8B-B14F-4D97-AF65-F5344CB8AC3E}">
        <p14:creationId xmlns="" xmlns:p14="http://schemas.microsoft.com/office/powerpoint/2010/main" val="198561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Alasan</a:t>
            </a:r>
            <a:r>
              <a:rPr lang="en-US" dirty="0" smtClean="0"/>
              <a:t> </a:t>
            </a:r>
            <a:r>
              <a:rPr lang="en-US" dirty="0" err="1" smtClean="0"/>
              <a:t>mendasar</a:t>
            </a:r>
            <a:endParaRPr lang="en-US" dirty="0"/>
          </a:p>
        </p:txBody>
      </p:sp>
      <p:sp>
        <p:nvSpPr>
          <p:cNvPr id="3" name="Content Placeholder 2"/>
          <p:cNvSpPr>
            <a:spLocks noGrp="1"/>
          </p:cNvSpPr>
          <p:nvPr>
            <p:ph idx="1"/>
          </p:nvPr>
        </p:nvSpPr>
        <p:spPr/>
        <p:txBody>
          <a:bodyPr>
            <a:normAutofit fontScale="92500"/>
          </a:bodyPr>
          <a:lstStyle/>
          <a:p>
            <a:pPr lvl="0"/>
            <a:r>
              <a:rPr lang="en-US" dirty="0" err="1" smtClean="0"/>
              <a:t>Amanat</a:t>
            </a:r>
            <a:r>
              <a:rPr lang="en-US" dirty="0" smtClean="0"/>
              <a:t> </a:t>
            </a:r>
            <a:r>
              <a:rPr lang="en-US" dirty="0" err="1" smtClean="0"/>
              <a:t>Undang-undang</a:t>
            </a:r>
            <a:r>
              <a:rPr lang="en-US" dirty="0" smtClean="0"/>
              <a:t> </a:t>
            </a:r>
            <a:r>
              <a:rPr lang="en-US" dirty="0" err="1" smtClean="0"/>
              <a:t>Nomor</a:t>
            </a:r>
            <a:r>
              <a:rPr lang="en-US" dirty="0" smtClean="0"/>
              <a:t> 18 </a:t>
            </a:r>
            <a:r>
              <a:rPr lang="en-US" dirty="0" err="1" smtClean="0"/>
              <a:t>Tahun</a:t>
            </a:r>
            <a:r>
              <a:rPr lang="en-US" dirty="0" smtClean="0"/>
              <a:t> 2009 </a:t>
            </a:r>
            <a:r>
              <a:rPr lang="en-US" dirty="0" err="1" smtClean="0"/>
              <a:t>pasal</a:t>
            </a:r>
            <a:r>
              <a:rPr lang="en-US" dirty="0" smtClean="0"/>
              <a:t> 45 </a:t>
            </a:r>
            <a:r>
              <a:rPr lang="en-US" dirty="0" err="1" smtClean="0"/>
              <a:t>ayat</a:t>
            </a:r>
            <a:r>
              <a:rPr lang="en-US" dirty="0" smtClean="0"/>
              <a:t> 1 : </a:t>
            </a:r>
            <a:r>
              <a:rPr lang="en-US" dirty="0" err="1" smtClean="0"/>
              <a:t>wajib</a:t>
            </a:r>
            <a:r>
              <a:rPr lang="en-US" dirty="0" smtClean="0"/>
              <a:t> </a:t>
            </a:r>
            <a:r>
              <a:rPr lang="en-US" dirty="0" err="1" smtClean="0"/>
              <a:t>melaporkan</a:t>
            </a:r>
            <a:r>
              <a:rPr lang="en-US" dirty="0" smtClean="0"/>
              <a:t> </a:t>
            </a:r>
            <a:r>
              <a:rPr lang="en-US" dirty="0" err="1" smtClean="0"/>
              <a:t>kejadian</a:t>
            </a:r>
            <a:r>
              <a:rPr lang="en-US" dirty="0" smtClean="0"/>
              <a:t> </a:t>
            </a:r>
            <a:r>
              <a:rPr lang="en-US" dirty="0" err="1" smtClean="0"/>
              <a:t>penyakit</a:t>
            </a:r>
            <a:r>
              <a:rPr lang="en-US" dirty="0" smtClean="0"/>
              <a:t> </a:t>
            </a:r>
            <a:r>
              <a:rPr lang="en-US" dirty="0" err="1" smtClean="0"/>
              <a:t>hewan</a:t>
            </a:r>
            <a:endParaRPr lang="en-US" dirty="0" smtClean="0"/>
          </a:p>
          <a:p>
            <a:pPr lvl="0"/>
            <a:r>
              <a:rPr lang="id-ID" dirty="0" smtClean="0"/>
              <a:t>Mengapa kita memerlukan sistem informasi BARU</a:t>
            </a:r>
            <a:r>
              <a:rPr lang="en-US" dirty="0" smtClean="0"/>
              <a:t> </a:t>
            </a:r>
            <a:r>
              <a:rPr lang="en-US" dirty="0" smtClean="0">
                <a:sym typeface="Wingdings" pitchFamily="2" charset="2"/>
              </a:rPr>
              <a:t></a:t>
            </a:r>
            <a:r>
              <a:rPr lang="id-ID" dirty="0" smtClean="0"/>
              <a:t> Kita sudah mengumpulkan data dan memasukkannya di dalam</a:t>
            </a:r>
            <a:r>
              <a:rPr lang="en-AU" dirty="0" smtClean="0"/>
              <a:t> SIKHNAS.</a:t>
            </a:r>
          </a:p>
          <a:p>
            <a:pPr lvl="0" algn="ctr">
              <a:buNone/>
            </a:pPr>
            <a:endParaRPr lang="en-US" dirty="0" smtClean="0"/>
          </a:p>
          <a:p>
            <a:pPr>
              <a:buNone/>
            </a:pPr>
            <a:r>
              <a:rPr lang="en-US" dirty="0" smtClean="0"/>
              <a:t>	</a:t>
            </a:r>
            <a:r>
              <a:rPr lang="id-ID" dirty="0" smtClean="0"/>
              <a:t>mengubah sistem tersebut agar lebih baik dan membuat pekerjaan kita lebih mudah dan efisien. </a:t>
            </a:r>
            <a:endParaRPr lang="en-US" dirty="0" smtClean="0"/>
          </a:p>
          <a:p>
            <a:endParaRPr lang="en-US" dirty="0"/>
          </a:p>
        </p:txBody>
      </p:sp>
      <p:sp>
        <p:nvSpPr>
          <p:cNvPr id="4" name="Down Arrow 3"/>
          <p:cNvSpPr/>
          <p:nvPr/>
        </p:nvSpPr>
        <p:spPr>
          <a:xfrm>
            <a:off x="4191000" y="45720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Format pesan yang lebih rumit</a:t>
            </a:r>
            <a:endParaRPr lang="en-AU" b="1" dirty="0"/>
          </a:p>
        </p:txBody>
      </p:sp>
      <p:sp>
        <p:nvSpPr>
          <p:cNvPr id="3" name="Content Placeholder 2"/>
          <p:cNvSpPr>
            <a:spLocks noGrp="1"/>
          </p:cNvSpPr>
          <p:nvPr>
            <p:ph idx="1"/>
          </p:nvPr>
        </p:nvSpPr>
        <p:spPr>
          <a:xfrm>
            <a:off x="107504" y="1600200"/>
            <a:ext cx="8784976" cy="4525963"/>
          </a:xfrm>
        </p:spPr>
        <p:txBody>
          <a:bodyPr>
            <a:normAutofit fontScale="92500" lnSpcReduction="20000"/>
          </a:bodyPr>
          <a:lstStyle/>
          <a:p>
            <a:pPr marL="0" indent="0">
              <a:buNone/>
            </a:pPr>
            <a:r>
              <a:rPr lang="id-ID" b="1" dirty="0" smtClean="0"/>
              <a:t>Pengiriman laboratorium</a:t>
            </a:r>
            <a:endParaRPr lang="en-AU" b="1" dirty="0" smtClean="0"/>
          </a:p>
          <a:p>
            <a:pPr marL="0" indent="0" algn="ctr">
              <a:buNone/>
            </a:pPr>
            <a:r>
              <a:rPr lang="en-AU" sz="3600" b="1" dirty="0">
                <a:solidFill>
                  <a:srgbClr val="FF0000"/>
                </a:solidFill>
              </a:rPr>
              <a:t>LAB [ID </a:t>
            </a:r>
            <a:r>
              <a:rPr lang="en-AU" sz="3600" b="1" dirty="0" err="1">
                <a:solidFill>
                  <a:srgbClr val="FF0000"/>
                </a:solidFill>
              </a:rPr>
              <a:t>kasus</a:t>
            </a:r>
            <a:r>
              <a:rPr lang="en-AU" sz="3600" b="1" dirty="0">
                <a:solidFill>
                  <a:srgbClr val="FF0000"/>
                </a:solidFill>
              </a:rPr>
              <a:t>] ([</a:t>
            </a:r>
            <a:r>
              <a:rPr lang="en-AU" sz="3600" b="1" dirty="0" err="1">
                <a:solidFill>
                  <a:srgbClr val="FF0000"/>
                </a:solidFill>
              </a:rPr>
              <a:t>jenis</a:t>
            </a:r>
            <a:r>
              <a:rPr lang="en-AU" sz="3600" b="1" dirty="0">
                <a:solidFill>
                  <a:srgbClr val="FF0000"/>
                </a:solidFill>
              </a:rPr>
              <a:t> </a:t>
            </a:r>
            <a:r>
              <a:rPr lang="en-AU" sz="3600" b="1" dirty="0" err="1">
                <a:solidFill>
                  <a:srgbClr val="FF0000"/>
                </a:solidFill>
              </a:rPr>
              <a:t>spesimen</a:t>
            </a:r>
            <a:r>
              <a:rPr lang="en-AU" sz="3600" b="1" dirty="0">
                <a:solidFill>
                  <a:srgbClr val="FF0000"/>
                </a:solidFill>
              </a:rPr>
              <a:t>] [</a:t>
            </a:r>
            <a:r>
              <a:rPr lang="en-AU" sz="3600" b="1" dirty="0" err="1">
                <a:solidFill>
                  <a:srgbClr val="FF0000"/>
                </a:solidFill>
              </a:rPr>
              <a:t>bentuk</a:t>
            </a:r>
            <a:r>
              <a:rPr lang="en-AU" sz="3600" b="1" dirty="0">
                <a:solidFill>
                  <a:srgbClr val="FF0000"/>
                </a:solidFill>
              </a:rPr>
              <a:t> </a:t>
            </a:r>
            <a:r>
              <a:rPr lang="en-AU" sz="3600" b="1" dirty="0" err="1">
                <a:solidFill>
                  <a:srgbClr val="FF0000"/>
                </a:solidFill>
              </a:rPr>
              <a:t>spesimen</a:t>
            </a:r>
            <a:r>
              <a:rPr lang="en-AU" sz="3600" b="1" dirty="0">
                <a:solidFill>
                  <a:srgbClr val="FF0000"/>
                </a:solidFill>
              </a:rPr>
              <a:t>] {</a:t>
            </a:r>
            <a:r>
              <a:rPr lang="en-AU" sz="3600" b="1" dirty="0" err="1">
                <a:solidFill>
                  <a:srgbClr val="FF0000"/>
                </a:solidFill>
              </a:rPr>
              <a:t>seksi</a:t>
            </a:r>
            <a:r>
              <a:rPr lang="en-AU" sz="3600" b="1" dirty="0">
                <a:solidFill>
                  <a:srgbClr val="FF0000"/>
                </a:solidFill>
              </a:rPr>
              <a:t>} [</a:t>
            </a:r>
            <a:r>
              <a:rPr lang="en-AU" sz="3600" b="1" dirty="0" err="1">
                <a:solidFill>
                  <a:srgbClr val="FF0000"/>
                </a:solidFill>
              </a:rPr>
              <a:t>jumlah</a:t>
            </a:r>
            <a:r>
              <a:rPr lang="en-AU" sz="3600" b="1" dirty="0">
                <a:solidFill>
                  <a:srgbClr val="FF0000"/>
                </a:solidFill>
              </a:rPr>
              <a:t> </a:t>
            </a:r>
            <a:r>
              <a:rPr lang="en-AU" sz="3600" b="1" dirty="0" err="1">
                <a:solidFill>
                  <a:srgbClr val="FF0000"/>
                </a:solidFill>
              </a:rPr>
              <a:t>spesimen</a:t>
            </a:r>
            <a:r>
              <a:rPr lang="en-AU" sz="3600" b="1" dirty="0">
                <a:solidFill>
                  <a:srgbClr val="FF0000"/>
                </a:solidFill>
              </a:rPr>
              <a:t>]...) </a:t>
            </a:r>
            <a:r>
              <a:rPr lang="en-AU" sz="3600" b="1" dirty="0" smtClean="0">
                <a:solidFill>
                  <a:srgbClr val="FF0000"/>
                </a:solidFill>
              </a:rPr>
              <a:t/>
            </a:r>
            <a:br>
              <a:rPr lang="en-AU" sz="3600" b="1" dirty="0" smtClean="0">
                <a:solidFill>
                  <a:srgbClr val="FF0000"/>
                </a:solidFill>
              </a:rPr>
            </a:br>
            <a:r>
              <a:rPr lang="en-AU" sz="3600" b="1" dirty="0" smtClean="0">
                <a:solidFill>
                  <a:srgbClr val="FF0000"/>
                </a:solidFill>
              </a:rPr>
              <a:t>[</a:t>
            </a:r>
            <a:r>
              <a:rPr lang="en-AU" sz="3600" b="1" dirty="0">
                <a:solidFill>
                  <a:srgbClr val="FF0000"/>
                </a:solidFill>
              </a:rPr>
              <a:t>lab ID</a:t>
            </a:r>
            <a:r>
              <a:rPr lang="en-AU" sz="3600" b="1" dirty="0" smtClean="0">
                <a:solidFill>
                  <a:srgbClr val="FF0000"/>
                </a:solidFill>
              </a:rPr>
              <a:t>]</a:t>
            </a:r>
          </a:p>
          <a:p>
            <a:pPr marL="0" indent="0" algn="ctr">
              <a:buNone/>
            </a:pPr>
            <a:endParaRPr lang="en-AU" sz="3600" b="1" dirty="0" smtClean="0">
              <a:solidFill>
                <a:srgbClr val="FF0000"/>
              </a:solidFill>
            </a:endParaRPr>
          </a:p>
          <a:p>
            <a:pPr marL="0" indent="0" algn="ctr">
              <a:buNone/>
            </a:pPr>
            <a:r>
              <a:rPr lang="en-AU" dirty="0" smtClean="0"/>
              <a:t>LAB   1234   SP FES SG PAR 3    KR FES SG PAR 2   730801</a:t>
            </a:r>
          </a:p>
          <a:p>
            <a:pPr marL="0" indent="0" algn="ctr">
              <a:buNone/>
            </a:pPr>
            <a:endParaRPr lang="en-AU" dirty="0"/>
          </a:p>
          <a:p>
            <a:pPr marL="0" indent="0">
              <a:buNone/>
            </a:pPr>
            <a:r>
              <a:rPr lang="en-AU" sz="4800" dirty="0" smtClean="0"/>
              <a:t>(…)</a:t>
            </a:r>
            <a:r>
              <a:rPr lang="en-AU" dirty="0" smtClean="0"/>
              <a:t> = </a:t>
            </a:r>
            <a:r>
              <a:rPr lang="id-ID" dirty="0" smtClean="0"/>
              <a:t>data ini dikelompokkan dalam urutan yang dapat diulang. </a:t>
            </a:r>
            <a:endParaRPr lang="en-AU" dirty="0"/>
          </a:p>
          <a:p>
            <a:pPr marL="0" indent="0">
              <a:buNone/>
            </a:pPr>
            <a:endParaRPr lang="en-AU" dirty="0"/>
          </a:p>
        </p:txBody>
      </p:sp>
    </p:spTree>
    <p:extLst>
      <p:ext uri="{BB962C8B-B14F-4D97-AF65-F5344CB8AC3E}">
        <p14:creationId xmlns="" xmlns:p14="http://schemas.microsoft.com/office/powerpoint/2010/main" val="1152493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2031421" y="476672"/>
            <a:ext cx="5081158" cy="1867325"/>
          </a:xfrm>
        </p:spPr>
      </p:pic>
      <p:sp>
        <p:nvSpPr>
          <p:cNvPr id="5" name="TextBox 4"/>
          <p:cNvSpPr txBox="1"/>
          <p:nvPr/>
        </p:nvSpPr>
        <p:spPr>
          <a:xfrm>
            <a:off x="0" y="3507680"/>
            <a:ext cx="9144000" cy="3139321"/>
          </a:xfrm>
          <a:prstGeom prst="rect">
            <a:avLst/>
          </a:prstGeom>
          <a:noFill/>
        </p:spPr>
        <p:txBody>
          <a:bodyPr wrap="square" rtlCol="0">
            <a:spAutoFit/>
          </a:bodyPr>
          <a:lstStyle/>
          <a:p>
            <a:pPr algn="ctr"/>
            <a:r>
              <a:rPr lang="en-AU" sz="6600" b="1" dirty="0" smtClean="0"/>
              <a:t>1. </a:t>
            </a:r>
          </a:p>
          <a:p>
            <a:pPr algn="ctr"/>
            <a:r>
              <a:rPr lang="en-AU" sz="6600" b="1" dirty="0" err="1" smtClean="0"/>
              <a:t>Laporan</a:t>
            </a:r>
            <a:endParaRPr lang="en-AU" sz="6600" b="1" dirty="0" smtClean="0"/>
          </a:p>
          <a:p>
            <a:pPr algn="ctr"/>
            <a:r>
              <a:rPr lang="en-AU" sz="6600" b="1" dirty="0" err="1" smtClean="0"/>
              <a:t>Kesahaten</a:t>
            </a:r>
            <a:r>
              <a:rPr lang="en-AU" sz="6600" b="1" dirty="0" smtClean="0"/>
              <a:t> </a:t>
            </a:r>
            <a:r>
              <a:rPr lang="en-AU" sz="6600" b="1" dirty="0" err="1" smtClean="0"/>
              <a:t>Hewan</a:t>
            </a:r>
            <a:endParaRPr lang="en-AU" sz="6600" b="1" dirty="0" smtClean="0"/>
          </a:p>
        </p:txBody>
      </p:sp>
      <p:pic>
        <p:nvPicPr>
          <p:cNvPr id="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78212" y="2060848"/>
            <a:ext cx="4387576" cy="144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2930545855"/>
      </p:ext>
    </p:extLst>
  </p:cSld>
  <p:clrMapOvr>
    <a:masterClrMapping/>
  </p:clrMapOvr>
  <mc:AlternateContent xmlns:mc="http://schemas.openxmlformats.org/markup-compatibility/2006">
    <mc:Choice xmlns="" xmlns:p14="http://schemas.microsoft.com/office/powerpoint/2010/main" Requires="p14">
      <p:transition spd="slow" p14:dur="1200" advTm="2655">
        <p14:flip dir="r"/>
      </p:transition>
    </mc:Choice>
    <mc:Fallback>
      <p:transition spd="slow" advTm="2655">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AU" b="1" dirty="0" err="1" smtClean="0"/>
              <a:t>Rangkuman</a:t>
            </a:r>
            <a:endParaRPr lang="en-AU" b="1" dirty="0"/>
          </a:p>
        </p:txBody>
      </p:sp>
      <p:sp>
        <p:nvSpPr>
          <p:cNvPr id="3" name="Content Placeholder 2"/>
          <p:cNvSpPr>
            <a:spLocks noGrp="1"/>
          </p:cNvSpPr>
          <p:nvPr>
            <p:ph idx="1"/>
          </p:nvPr>
        </p:nvSpPr>
        <p:spPr>
          <a:xfrm>
            <a:off x="457200" y="1143000"/>
            <a:ext cx="8229600" cy="5334000"/>
          </a:xfrm>
        </p:spPr>
        <p:txBody>
          <a:bodyPr>
            <a:normAutofit fontScale="85000" lnSpcReduction="20000"/>
          </a:bodyPr>
          <a:lstStyle/>
          <a:p>
            <a:r>
              <a:rPr lang="en-AU" dirty="0" err="1" smtClean="0"/>
              <a:t>Laporan</a:t>
            </a:r>
            <a:r>
              <a:rPr lang="en-AU" dirty="0" smtClean="0"/>
              <a:t> </a:t>
            </a:r>
            <a:r>
              <a:rPr lang="en-AU" dirty="0" err="1" smtClean="0"/>
              <a:t>penyakit</a:t>
            </a:r>
            <a:r>
              <a:rPr lang="en-AU" dirty="0" smtClean="0"/>
              <a:t> </a:t>
            </a:r>
            <a:r>
              <a:rPr lang="en-AU" dirty="0" err="1" smtClean="0"/>
              <a:t>hewan</a:t>
            </a:r>
            <a:r>
              <a:rPr lang="en-AU" dirty="0" smtClean="0"/>
              <a:t> </a:t>
            </a:r>
            <a:r>
              <a:rPr lang="en-AU" dirty="0" err="1" smtClean="0"/>
              <a:t>merupakan</a:t>
            </a:r>
            <a:r>
              <a:rPr lang="en-AU" dirty="0" smtClean="0"/>
              <a:t> </a:t>
            </a:r>
            <a:r>
              <a:rPr lang="en-AU" dirty="0" err="1" smtClean="0"/>
              <a:t>laporan</a:t>
            </a:r>
            <a:r>
              <a:rPr lang="en-AU" dirty="0" smtClean="0"/>
              <a:t> </a:t>
            </a:r>
            <a:r>
              <a:rPr lang="en-AU" dirty="0" err="1" smtClean="0"/>
              <a:t>pertama</a:t>
            </a:r>
            <a:r>
              <a:rPr lang="en-AU" dirty="0" smtClean="0"/>
              <a:t> </a:t>
            </a:r>
            <a:r>
              <a:rPr lang="en-AU" dirty="0" err="1" smtClean="0"/>
              <a:t>dan</a:t>
            </a:r>
            <a:r>
              <a:rPr lang="en-AU" dirty="0" smtClean="0"/>
              <a:t> </a:t>
            </a:r>
            <a:r>
              <a:rPr lang="en-AU" dirty="0" err="1" smtClean="0"/>
              <a:t>langsung</a:t>
            </a:r>
            <a:r>
              <a:rPr lang="en-AU" dirty="0" smtClean="0"/>
              <a:t> </a:t>
            </a:r>
            <a:r>
              <a:rPr lang="en-AU" dirty="0" err="1" smtClean="0"/>
              <a:t>dari</a:t>
            </a:r>
            <a:r>
              <a:rPr lang="en-AU" dirty="0" smtClean="0"/>
              <a:t> </a:t>
            </a:r>
            <a:r>
              <a:rPr lang="en-AU" dirty="0" err="1" smtClean="0"/>
              <a:t>lapangan</a:t>
            </a:r>
            <a:r>
              <a:rPr lang="en-AU" dirty="0" smtClean="0"/>
              <a:t> </a:t>
            </a:r>
          </a:p>
          <a:p>
            <a:endParaRPr lang="en-AU" dirty="0" smtClean="0"/>
          </a:p>
          <a:p>
            <a:pPr>
              <a:buNone/>
            </a:pPr>
            <a:r>
              <a:rPr lang="en-AU" dirty="0" smtClean="0"/>
              <a:t>	</a:t>
            </a:r>
          </a:p>
          <a:p>
            <a:pPr>
              <a:buNone/>
            </a:pPr>
            <a:r>
              <a:rPr lang="en-AU" dirty="0" smtClean="0"/>
              <a:t>	</a:t>
            </a:r>
            <a:r>
              <a:rPr lang="en-AU" dirty="0" err="1" smtClean="0"/>
              <a:t>laporan</a:t>
            </a:r>
            <a:r>
              <a:rPr lang="en-AU" dirty="0" smtClean="0"/>
              <a:t> </a:t>
            </a:r>
            <a:r>
              <a:rPr lang="en-AU" dirty="0" err="1" smtClean="0"/>
              <a:t>ini</a:t>
            </a:r>
            <a:r>
              <a:rPr lang="en-AU" dirty="0" smtClean="0"/>
              <a:t> </a:t>
            </a:r>
            <a:r>
              <a:rPr lang="en-AU" dirty="0" err="1" smtClean="0"/>
              <a:t>bersifat</a:t>
            </a:r>
            <a:r>
              <a:rPr lang="en-AU" dirty="0" smtClean="0"/>
              <a:t> </a:t>
            </a:r>
            <a:r>
              <a:rPr lang="en-AU" dirty="0" err="1" smtClean="0"/>
              <a:t>penting</a:t>
            </a:r>
            <a:r>
              <a:rPr lang="en-AU" dirty="0" smtClean="0"/>
              <a:t>  </a:t>
            </a:r>
            <a:r>
              <a:rPr lang="en-AU" dirty="0" smtClean="0">
                <a:sym typeface="Wingdings" pitchFamily="2" charset="2"/>
              </a:rPr>
              <a:t> </a:t>
            </a:r>
            <a:r>
              <a:rPr lang="en-AU" dirty="0" err="1" smtClean="0">
                <a:sym typeface="Wingdings" pitchFamily="2" charset="2"/>
              </a:rPr>
              <a:t>merupakan</a:t>
            </a:r>
            <a:r>
              <a:rPr lang="en-AU" dirty="0" smtClean="0">
                <a:sym typeface="Wingdings" pitchFamily="2" charset="2"/>
              </a:rPr>
              <a:t> </a:t>
            </a:r>
            <a:r>
              <a:rPr lang="en-AU" dirty="0" err="1" smtClean="0">
                <a:sym typeface="Wingdings" pitchFamily="2" charset="2"/>
              </a:rPr>
              <a:t>bagian</a:t>
            </a:r>
            <a:r>
              <a:rPr lang="en-AU" dirty="0" smtClean="0">
                <a:sym typeface="Wingdings" pitchFamily="2" charset="2"/>
              </a:rPr>
              <a:t> </a:t>
            </a:r>
            <a:r>
              <a:rPr lang="en-AU" dirty="0" err="1" smtClean="0">
                <a:sym typeface="Wingdings" pitchFamily="2" charset="2"/>
              </a:rPr>
              <a:t>terpenting</a:t>
            </a:r>
            <a:r>
              <a:rPr lang="en-AU" dirty="0" smtClean="0">
                <a:sym typeface="Wingdings" pitchFamily="2" charset="2"/>
              </a:rPr>
              <a:t> </a:t>
            </a:r>
            <a:r>
              <a:rPr lang="en-AU" dirty="0" err="1" smtClean="0">
                <a:sym typeface="Wingdings" pitchFamily="2" charset="2"/>
              </a:rPr>
              <a:t>dalam</a:t>
            </a:r>
            <a:r>
              <a:rPr lang="en-AU" dirty="0" smtClean="0">
                <a:sym typeface="Wingdings" pitchFamily="2" charset="2"/>
              </a:rPr>
              <a:t> </a:t>
            </a:r>
            <a:r>
              <a:rPr lang="en-AU" dirty="0" err="1" smtClean="0">
                <a:sym typeface="Wingdings" pitchFamily="2" charset="2"/>
              </a:rPr>
              <a:t>membangun</a:t>
            </a:r>
            <a:r>
              <a:rPr lang="en-AU" dirty="0" smtClean="0">
                <a:sym typeface="Wingdings" pitchFamily="2" charset="2"/>
              </a:rPr>
              <a:t> </a:t>
            </a:r>
            <a:r>
              <a:rPr lang="en-AU" dirty="0" err="1" smtClean="0">
                <a:sym typeface="Wingdings" pitchFamily="2" charset="2"/>
              </a:rPr>
              <a:t>sistem</a:t>
            </a:r>
            <a:r>
              <a:rPr lang="en-AU" dirty="0" smtClean="0">
                <a:sym typeface="Wingdings" pitchFamily="2" charset="2"/>
              </a:rPr>
              <a:t> </a:t>
            </a:r>
            <a:r>
              <a:rPr lang="en-AU" dirty="0" err="1" smtClean="0">
                <a:sym typeface="Wingdings" pitchFamily="2" charset="2"/>
              </a:rPr>
              <a:t>iSIKHNAS</a:t>
            </a:r>
            <a:r>
              <a:rPr lang="en-AU" dirty="0" smtClean="0">
                <a:sym typeface="Wingdings" pitchFamily="2" charset="2"/>
              </a:rPr>
              <a:t> .</a:t>
            </a:r>
            <a:endParaRPr lang="en-AU" dirty="0" smtClean="0"/>
          </a:p>
          <a:p>
            <a:r>
              <a:rPr lang="en-AU" dirty="0" err="1" smtClean="0"/>
              <a:t>Pelsa</a:t>
            </a:r>
            <a:r>
              <a:rPr lang="en-AU" dirty="0" smtClean="0"/>
              <a:t> </a:t>
            </a:r>
            <a:r>
              <a:rPr lang="en-AU" dirty="0" err="1" smtClean="0"/>
              <a:t>dan</a:t>
            </a:r>
            <a:r>
              <a:rPr lang="en-AU" dirty="0" smtClean="0"/>
              <a:t> </a:t>
            </a:r>
            <a:r>
              <a:rPr lang="en-AU" dirty="0" err="1" smtClean="0"/>
              <a:t>Dinas</a:t>
            </a:r>
            <a:r>
              <a:rPr lang="en-AU" dirty="0" smtClean="0"/>
              <a:t> </a:t>
            </a:r>
            <a:r>
              <a:rPr lang="en-AU" dirty="0" err="1" smtClean="0"/>
              <a:t>dapat</a:t>
            </a:r>
            <a:r>
              <a:rPr lang="en-AU" dirty="0" smtClean="0"/>
              <a:t> </a:t>
            </a:r>
            <a:r>
              <a:rPr lang="en-AU" dirty="0" err="1" smtClean="0"/>
              <a:t>melaporkan</a:t>
            </a:r>
            <a:r>
              <a:rPr lang="en-AU" dirty="0" smtClean="0"/>
              <a:t> </a:t>
            </a:r>
            <a:r>
              <a:rPr lang="en-AU" dirty="0" err="1" smtClean="0"/>
              <a:t>juga</a:t>
            </a:r>
            <a:endParaRPr lang="en-AU" dirty="0" smtClean="0"/>
          </a:p>
          <a:p>
            <a:r>
              <a:rPr lang="en-AU" dirty="0" err="1" smtClean="0"/>
              <a:t>Harus</a:t>
            </a:r>
            <a:r>
              <a:rPr lang="en-AU" dirty="0" smtClean="0"/>
              <a:t> </a:t>
            </a:r>
            <a:r>
              <a:rPr lang="en-AU" dirty="0" err="1" smtClean="0"/>
              <a:t>dapat</a:t>
            </a:r>
            <a:r>
              <a:rPr lang="en-AU" dirty="0" smtClean="0"/>
              <a:t> </a:t>
            </a:r>
            <a:r>
              <a:rPr lang="en-AU" dirty="0" err="1" smtClean="0"/>
              <a:t>memilah</a:t>
            </a:r>
            <a:r>
              <a:rPr lang="en-AU" dirty="0" smtClean="0"/>
              <a:t> ...... </a:t>
            </a:r>
            <a:r>
              <a:rPr lang="en-AU" dirty="0" err="1" smtClean="0"/>
              <a:t>Kasus</a:t>
            </a:r>
            <a:r>
              <a:rPr lang="en-AU" dirty="0" smtClean="0"/>
              <a:t> </a:t>
            </a:r>
            <a:r>
              <a:rPr lang="en-AU" dirty="0" err="1" smtClean="0"/>
              <a:t>ini</a:t>
            </a:r>
            <a:r>
              <a:rPr lang="en-AU" dirty="0" smtClean="0"/>
              <a:t> </a:t>
            </a:r>
            <a:r>
              <a:rPr lang="en-AU" dirty="0" err="1" smtClean="0"/>
              <a:t>masuk</a:t>
            </a:r>
            <a:r>
              <a:rPr lang="en-AU" dirty="0" smtClean="0"/>
              <a:t> </a:t>
            </a:r>
            <a:r>
              <a:rPr lang="en-AU" dirty="0" err="1" smtClean="0"/>
              <a:t>tidak</a:t>
            </a:r>
            <a:r>
              <a:rPr lang="en-AU" dirty="0" smtClean="0"/>
              <a:t> </a:t>
            </a:r>
            <a:r>
              <a:rPr lang="en-AU" dirty="0" err="1" smtClean="0"/>
              <a:t>dalam</a:t>
            </a:r>
            <a:r>
              <a:rPr lang="en-AU" dirty="0" smtClean="0"/>
              <a:t> </a:t>
            </a:r>
            <a:r>
              <a:rPr lang="en-AU" dirty="0" err="1" smtClean="0"/>
              <a:t>sindrom</a:t>
            </a:r>
            <a:r>
              <a:rPr lang="en-AU" dirty="0" smtClean="0"/>
              <a:t> </a:t>
            </a:r>
            <a:r>
              <a:rPr lang="en-AU" dirty="0" err="1" smtClean="0"/>
              <a:t>prioritas</a:t>
            </a:r>
            <a:r>
              <a:rPr lang="en-AU" dirty="0" smtClean="0"/>
              <a:t>???? </a:t>
            </a:r>
            <a:r>
              <a:rPr lang="en-AU" dirty="0" err="1" smtClean="0"/>
              <a:t>Jika</a:t>
            </a:r>
            <a:r>
              <a:rPr lang="en-AU" dirty="0" smtClean="0"/>
              <a:t> </a:t>
            </a:r>
            <a:r>
              <a:rPr lang="en-AU" dirty="0" err="1" smtClean="0"/>
              <a:t>tidak</a:t>
            </a:r>
            <a:r>
              <a:rPr lang="en-AU" dirty="0" smtClean="0"/>
              <a:t> </a:t>
            </a:r>
            <a:r>
              <a:rPr lang="en-AU" dirty="0" err="1" smtClean="0"/>
              <a:t>maka</a:t>
            </a:r>
            <a:r>
              <a:rPr lang="en-AU" dirty="0" smtClean="0"/>
              <a:t> </a:t>
            </a:r>
            <a:r>
              <a:rPr lang="en-AU" dirty="0" err="1" smtClean="0"/>
              <a:t>dilaporkan</a:t>
            </a:r>
            <a:r>
              <a:rPr lang="en-AU" dirty="0" smtClean="0"/>
              <a:t> </a:t>
            </a:r>
            <a:r>
              <a:rPr lang="en-AU" dirty="0" err="1" smtClean="0"/>
              <a:t>dengan</a:t>
            </a:r>
            <a:r>
              <a:rPr lang="en-AU" dirty="0" smtClean="0"/>
              <a:t> format </a:t>
            </a:r>
            <a:r>
              <a:rPr lang="en-AU" dirty="0" err="1" smtClean="0"/>
              <a:t>Tanda</a:t>
            </a:r>
            <a:r>
              <a:rPr lang="en-AU" dirty="0" smtClean="0"/>
              <a:t> </a:t>
            </a:r>
            <a:r>
              <a:rPr lang="en-AU" dirty="0" err="1" smtClean="0"/>
              <a:t>Umum</a:t>
            </a:r>
            <a:r>
              <a:rPr lang="en-AU" dirty="0" smtClean="0"/>
              <a:t>.</a:t>
            </a:r>
          </a:p>
          <a:p>
            <a:r>
              <a:rPr lang="en-AU" dirty="0" err="1" smtClean="0"/>
              <a:t>Masyarakat</a:t>
            </a:r>
            <a:r>
              <a:rPr lang="en-AU" dirty="0" smtClean="0"/>
              <a:t> </a:t>
            </a:r>
            <a:r>
              <a:rPr lang="en-AU" dirty="0" err="1" smtClean="0"/>
              <a:t>tani</a:t>
            </a:r>
            <a:r>
              <a:rPr lang="en-AU" dirty="0" smtClean="0"/>
              <a:t> </a:t>
            </a:r>
            <a:r>
              <a:rPr lang="en-AU" dirty="0" err="1" smtClean="0"/>
              <a:t>ternak</a:t>
            </a:r>
            <a:r>
              <a:rPr lang="en-AU" dirty="0" smtClean="0"/>
              <a:t> </a:t>
            </a:r>
            <a:r>
              <a:rPr lang="en-AU" dirty="0" err="1" smtClean="0"/>
              <a:t>di</a:t>
            </a:r>
            <a:r>
              <a:rPr lang="en-AU" dirty="0" smtClean="0"/>
              <a:t> </a:t>
            </a:r>
            <a:r>
              <a:rPr lang="en-AU" dirty="0" err="1" smtClean="0"/>
              <a:t>lapangan</a:t>
            </a:r>
            <a:r>
              <a:rPr lang="en-AU" dirty="0" smtClean="0"/>
              <a:t> </a:t>
            </a:r>
            <a:r>
              <a:rPr lang="en-AU" dirty="0" err="1" smtClean="0"/>
              <a:t>merupakan</a:t>
            </a:r>
            <a:r>
              <a:rPr lang="en-AU" dirty="0" smtClean="0"/>
              <a:t> </a:t>
            </a:r>
            <a:r>
              <a:rPr lang="en-AU" dirty="0" err="1" smtClean="0"/>
              <a:t>mata</a:t>
            </a:r>
            <a:r>
              <a:rPr lang="en-AU" dirty="0" smtClean="0"/>
              <a:t> </a:t>
            </a:r>
            <a:r>
              <a:rPr lang="en-AU" dirty="0" err="1" smtClean="0"/>
              <a:t>dan</a:t>
            </a:r>
            <a:r>
              <a:rPr lang="en-AU" dirty="0" smtClean="0"/>
              <a:t> </a:t>
            </a:r>
            <a:r>
              <a:rPr lang="en-AU" dirty="0" err="1" smtClean="0"/>
              <a:t>telinga</a:t>
            </a:r>
            <a:r>
              <a:rPr lang="en-AU" dirty="0" smtClean="0"/>
              <a:t> “</a:t>
            </a:r>
            <a:r>
              <a:rPr lang="en-AU" dirty="0" err="1" smtClean="0"/>
              <a:t>kita</a:t>
            </a:r>
            <a:r>
              <a:rPr lang="en-AU" dirty="0" smtClean="0"/>
              <a:t>”.</a:t>
            </a:r>
          </a:p>
          <a:p>
            <a:r>
              <a:rPr lang="en-AU" dirty="0" err="1" smtClean="0"/>
              <a:t>Laporan</a:t>
            </a:r>
            <a:r>
              <a:rPr lang="en-AU" dirty="0" smtClean="0"/>
              <a:t> </a:t>
            </a:r>
            <a:r>
              <a:rPr lang="en-AU" dirty="0" err="1" smtClean="0"/>
              <a:t>penyakit</a:t>
            </a:r>
            <a:r>
              <a:rPr lang="en-AU" dirty="0" smtClean="0"/>
              <a:t> </a:t>
            </a:r>
            <a:r>
              <a:rPr lang="en-AU" dirty="0" err="1" smtClean="0"/>
              <a:t>adalah</a:t>
            </a:r>
            <a:r>
              <a:rPr lang="en-AU" dirty="0" smtClean="0"/>
              <a:t> </a:t>
            </a:r>
            <a:r>
              <a:rPr lang="en-AU" sz="4400" b="1" dirty="0" smtClean="0">
                <a:solidFill>
                  <a:srgbClr val="FF0000"/>
                </a:solidFill>
              </a:rPr>
              <a:t>U</a:t>
            </a:r>
            <a:r>
              <a:rPr lang="en-AU" dirty="0" smtClean="0"/>
              <a:t> </a:t>
            </a:r>
            <a:r>
              <a:rPr lang="en-AU" dirty="0" err="1" smtClean="0"/>
              <a:t>dan</a:t>
            </a:r>
            <a:r>
              <a:rPr lang="en-AU" dirty="0" smtClean="0"/>
              <a:t> </a:t>
            </a:r>
            <a:r>
              <a:rPr lang="en-AU" sz="4400" b="1" dirty="0" smtClean="0">
                <a:solidFill>
                  <a:srgbClr val="FF0000"/>
                </a:solidFill>
              </a:rPr>
              <a:t>P</a:t>
            </a:r>
            <a:r>
              <a:rPr lang="en-AU" dirty="0" smtClean="0"/>
              <a:t>.</a:t>
            </a:r>
          </a:p>
        </p:txBody>
      </p:sp>
      <p:sp>
        <p:nvSpPr>
          <p:cNvPr id="6" name="Down Arrow 5"/>
          <p:cNvSpPr/>
          <p:nvPr/>
        </p:nvSpPr>
        <p:spPr>
          <a:xfrm>
            <a:off x="4191000" y="19050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95595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err="1" smtClean="0"/>
              <a:t>Definisi</a:t>
            </a:r>
            <a:r>
              <a:rPr lang="en-AU" b="1" dirty="0" smtClean="0"/>
              <a:t> </a:t>
            </a:r>
            <a:r>
              <a:rPr lang="en-AU" b="1" dirty="0" err="1" smtClean="0"/>
              <a:t>Penting</a:t>
            </a:r>
            <a:r>
              <a:rPr lang="en-AU" b="1" dirty="0" smtClean="0"/>
              <a:t> </a:t>
            </a:r>
            <a:endParaRPr lang="en-AU" b="1" dirty="0"/>
          </a:p>
        </p:txBody>
      </p:sp>
      <p:sp>
        <p:nvSpPr>
          <p:cNvPr id="3" name="Content Placeholder 2"/>
          <p:cNvSpPr>
            <a:spLocks noGrp="1"/>
          </p:cNvSpPr>
          <p:nvPr>
            <p:ph idx="1"/>
          </p:nvPr>
        </p:nvSpPr>
        <p:spPr>
          <a:xfrm>
            <a:off x="457200" y="1340768"/>
            <a:ext cx="8229600" cy="4785395"/>
          </a:xfrm>
        </p:spPr>
        <p:txBody>
          <a:bodyPr/>
          <a:lstStyle/>
          <a:p>
            <a:pPr marL="0" indent="0">
              <a:buNone/>
            </a:pPr>
            <a:r>
              <a:rPr lang="en-AU" dirty="0" err="1" smtClean="0"/>
              <a:t>Dapatkah</a:t>
            </a:r>
            <a:r>
              <a:rPr lang="en-AU" dirty="0" smtClean="0"/>
              <a:t> </a:t>
            </a:r>
            <a:r>
              <a:rPr lang="en-AU" dirty="0" err="1" smtClean="0"/>
              <a:t>Anda</a:t>
            </a:r>
            <a:r>
              <a:rPr lang="en-AU" dirty="0" smtClean="0"/>
              <a:t> </a:t>
            </a:r>
            <a:r>
              <a:rPr lang="en-AU" dirty="0" err="1" smtClean="0"/>
              <a:t>mencoba</a:t>
            </a:r>
            <a:r>
              <a:rPr lang="en-AU" dirty="0" smtClean="0"/>
              <a:t> </a:t>
            </a:r>
            <a:r>
              <a:rPr lang="en-AU" dirty="0" err="1" smtClean="0"/>
              <a:t>memberikan</a:t>
            </a:r>
            <a:r>
              <a:rPr lang="en-AU" dirty="0" smtClean="0"/>
              <a:t> </a:t>
            </a:r>
            <a:r>
              <a:rPr lang="en-AU" dirty="0" err="1" smtClean="0"/>
              <a:t>definisi</a:t>
            </a:r>
            <a:r>
              <a:rPr lang="en-AU" dirty="0" smtClean="0"/>
              <a:t> </a:t>
            </a:r>
            <a:r>
              <a:rPr lang="en-AU" dirty="0" err="1" smtClean="0"/>
              <a:t>dan</a:t>
            </a:r>
            <a:r>
              <a:rPr lang="en-AU" dirty="0" smtClean="0"/>
              <a:t> </a:t>
            </a:r>
            <a:r>
              <a:rPr lang="en-AU" dirty="0" err="1" smtClean="0"/>
              <a:t>contoh</a:t>
            </a:r>
            <a:r>
              <a:rPr lang="en-AU" dirty="0" smtClean="0"/>
              <a:t> </a:t>
            </a:r>
            <a:r>
              <a:rPr lang="en-AU" dirty="0" err="1" smtClean="0"/>
              <a:t>untuk</a:t>
            </a:r>
            <a:r>
              <a:rPr lang="en-AU" dirty="0" smtClean="0"/>
              <a:t> </a:t>
            </a:r>
            <a:r>
              <a:rPr lang="en-AU" dirty="0" err="1" smtClean="0"/>
              <a:t>masing-masing</a:t>
            </a:r>
            <a:r>
              <a:rPr lang="en-AU" dirty="0" smtClean="0"/>
              <a:t> </a:t>
            </a:r>
            <a:r>
              <a:rPr lang="en-AU" dirty="0" err="1" smtClean="0"/>
              <a:t>perihal</a:t>
            </a:r>
            <a:r>
              <a:rPr lang="en-AU" dirty="0" smtClean="0"/>
              <a:t> </a:t>
            </a:r>
            <a:r>
              <a:rPr lang="en-AU" dirty="0" err="1" smtClean="0"/>
              <a:t>dibawah</a:t>
            </a:r>
            <a:r>
              <a:rPr lang="en-AU" dirty="0" smtClean="0"/>
              <a:t> </a:t>
            </a:r>
            <a:r>
              <a:rPr lang="en-AU" dirty="0" err="1" smtClean="0"/>
              <a:t>ini</a:t>
            </a:r>
            <a:r>
              <a:rPr lang="en-AU" dirty="0" smtClean="0"/>
              <a:t> ...…</a:t>
            </a:r>
          </a:p>
          <a:p>
            <a:r>
              <a:rPr lang="en-AU" dirty="0" err="1" smtClean="0"/>
              <a:t>Tanda</a:t>
            </a:r>
            <a:r>
              <a:rPr lang="en-AU" dirty="0" smtClean="0"/>
              <a:t> </a:t>
            </a:r>
          </a:p>
          <a:p>
            <a:r>
              <a:rPr lang="en-AU" dirty="0" err="1" smtClean="0"/>
              <a:t>Sindrom</a:t>
            </a:r>
            <a:endParaRPr lang="en-AU" dirty="0" smtClean="0"/>
          </a:p>
          <a:p>
            <a:r>
              <a:rPr lang="en-AU" dirty="0" err="1" smtClean="0"/>
              <a:t>Penyakit</a:t>
            </a:r>
            <a:endParaRPr lang="en-AU" dirty="0" smtClean="0"/>
          </a:p>
          <a:p>
            <a:r>
              <a:rPr lang="en-AU" dirty="0" err="1" smtClean="0"/>
              <a:t>Diagnosa</a:t>
            </a:r>
            <a:r>
              <a:rPr lang="en-AU" dirty="0" smtClean="0"/>
              <a:t> </a:t>
            </a:r>
            <a:r>
              <a:rPr lang="en-AU" dirty="0" err="1" smtClean="0"/>
              <a:t>sementara</a:t>
            </a:r>
            <a:endParaRPr lang="en-AU" dirty="0"/>
          </a:p>
        </p:txBody>
      </p:sp>
    </p:spTree>
    <p:extLst>
      <p:ext uri="{BB962C8B-B14F-4D97-AF65-F5344CB8AC3E}">
        <p14:creationId xmlns="" xmlns:p14="http://schemas.microsoft.com/office/powerpoint/2010/main" val="1569537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Tanda</a:t>
            </a:r>
            <a:endParaRPr lang="en-AU" b="1" dirty="0"/>
          </a:p>
        </p:txBody>
      </p:sp>
      <p:sp>
        <p:nvSpPr>
          <p:cNvPr id="3" name="Content Placeholder 2"/>
          <p:cNvSpPr>
            <a:spLocks noGrp="1"/>
          </p:cNvSpPr>
          <p:nvPr>
            <p:ph idx="1"/>
          </p:nvPr>
        </p:nvSpPr>
        <p:spPr/>
        <p:txBody>
          <a:bodyPr>
            <a:normAutofit/>
          </a:bodyPr>
          <a:lstStyle/>
          <a:p>
            <a:pPr marL="0" indent="0">
              <a:buNone/>
            </a:pPr>
            <a:r>
              <a:rPr lang="en-AU" sz="4400" b="1" dirty="0" err="1" smtClean="0">
                <a:solidFill>
                  <a:srgbClr val="FF0000"/>
                </a:solidFill>
              </a:rPr>
              <a:t>Tanda</a:t>
            </a:r>
            <a:r>
              <a:rPr lang="en-AU" sz="4400" b="1" dirty="0" smtClean="0">
                <a:solidFill>
                  <a:srgbClr val="FF0000"/>
                </a:solidFill>
              </a:rPr>
              <a:t> </a:t>
            </a:r>
            <a:r>
              <a:rPr lang="en-AU" sz="4400" b="1" dirty="0" err="1" smtClean="0"/>
              <a:t>adalah</a:t>
            </a:r>
            <a:r>
              <a:rPr lang="en-AU" sz="4400" b="1" dirty="0" smtClean="0"/>
              <a:t> </a:t>
            </a:r>
            <a:r>
              <a:rPr lang="en-AU" sz="4400" b="1" dirty="0" err="1" smtClean="0"/>
              <a:t>apa</a:t>
            </a:r>
            <a:r>
              <a:rPr lang="en-AU" sz="4400" b="1" dirty="0" smtClean="0"/>
              <a:t> yang </a:t>
            </a:r>
            <a:r>
              <a:rPr lang="en-AU" sz="4400" b="1" dirty="0" err="1" smtClean="0"/>
              <a:t>dapat</a:t>
            </a:r>
            <a:r>
              <a:rPr lang="en-AU" sz="4400" b="1" dirty="0" smtClean="0"/>
              <a:t> </a:t>
            </a:r>
            <a:r>
              <a:rPr lang="en-AU" sz="4400" b="1" dirty="0" err="1" smtClean="0"/>
              <a:t>dilhat</a:t>
            </a:r>
            <a:r>
              <a:rPr lang="en-AU" sz="4400" b="1" dirty="0" smtClean="0"/>
              <a:t> </a:t>
            </a:r>
            <a:r>
              <a:rPr lang="en-AU" sz="4400" b="1" dirty="0" err="1" smtClean="0"/>
              <a:t>atau</a:t>
            </a:r>
            <a:r>
              <a:rPr lang="en-AU" sz="4400" b="1" dirty="0" smtClean="0"/>
              <a:t> </a:t>
            </a:r>
            <a:r>
              <a:rPr lang="en-AU" sz="4400" b="1" dirty="0" err="1" smtClean="0"/>
              <a:t>didengar</a:t>
            </a:r>
            <a:r>
              <a:rPr lang="en-AU" sz="4400" b="1" dirty="0" smtClean="0"/>
              <a:t> </a:t>
            </a:r>
            <a:r>
              <a:rPr lang="en-AU" sz="4400" b="1" dirty="0" err="1" smtClean="0"/>
              <a:t>ketika</a:t>
            </a:r>
            <a:r>
              <a:rPr lang="en-AU" sz="4400" b="1" dirty="0" smtClean="0"/>
              <a:t> </a:t>
            </a:r>
            <a:r>
              <a:rPr lang="en-AU" sz="4400" b="1" dirty="0" err="1" smtClean="0"/>
              <a:t>anda</a:t>
            </a:r>
            <a:r>
              <a:rPr lang="en-AU" sz="4400" b="1" dirty="0" smtClean="0"/>
              <a:t> </a:t>
            </a:r>
            <a:r>
              <a:rPr lang="en-AU" sz="4400" b="1" dirty="0" err="1" smtClean="0"/>
              <a:t>melihat</a:t>
            </a:r>
            <a:r>
              <a:rPr lang="en-AU" sz="4400" b="1" dirty="0" smtClean="0"/>
              <a:t> </a:t>
            </a:r>
            <a:r>
              <a:rPr lang="en-AU" sz="4400" b="1" dirty="0" err="1" smtClean="0"/>
              <a:t>hewan</a:t>
            </a:r>
            <a:r>
              <a:rPr lang="en-AU" sz="4400" b="1" dirty="0" smtClean="0"/>
              <a:t>/</a:t>
            </a:r>
            <a:r>
              <a:rPr lang="en-AU" sz="4400" b="1" dirty="0" err="1" smtClean="0"/>
              <a:t>ternak</a:t>
            </a:r>
            <a:r>
              <a:rPr lang="en-AU" sz="4400" b="1" dirty="0" smtClean="0"/>
              <a:t>.</a:t>
            </a:r>
            <a:endParaRPr lang="en-AU" sz="4400" b="1" dirty="0"/>
          </a:p>
          <a:p>
            <a:pPr marL="1028700" lvl="1" indent="-571500"/>
            <a:r>
              <a:rPr lang="en-AU" sz="4400" b="1" dirty="0" err="1" smtClean="0"/>
              <a:t>contoh</a:t>
            </a:r>
            <a:r>
              <a:rPr lang="en-AU" sz="3600" b="1" dirty="0" smtClean="0"/>
              <a:t>: </a:t>
            </a:r>
            <a:r>
              <a:rPr lang="en-AU" sz="3600" dirty="0" err="1" smtClean="0"/>
              <a:t>pincang</a:t>
            </a:r>
            <a:r>
              <a:rPr lang="en-AU" sz="3600" dirty="0" smtClean="0"/>
              <a:t>, </a:t>
            </a:r>
            <a:r>
              <a:rPr lang="en-AU" sz="3600" dirty="0" err="1" smtClean="0"/>
              <a:t>ambruk</a:t>
            </a:r>
            <a:r>
              <a:rPr lang="en-AU" sz="3600" dirty="0" smtClean="0"/>
              <a:t>, </a:t>
            </a:r>
            <a:r>
              <a:rPr lang="en-AU" sz="3600" dirty="0" err="1" smtClean="0"/>
              <a:t>pembengkakan</a:t>
            </a:r>
            <a:r>
              <a:rPr lang="en-AU" sz="3600" dirty="0" smtClean="0"/>
              <a:t> </a:t>
            </a:r>
            <a:r>
              <a:rPr lang="en-AU" sz="3600" dirty="0" err="1" smtClean="0"/>
              <a:t>leher</a:t>
            </a:r>
            <a:r>
              <a:rPr lang="en-AU" sz="3600" dirty="0" smtClean="0"/>
              <a:t>, </a:t>
            </a:r>
            <a:r>
              <a:rPr lang="en-AU" sz="3600" dirty="0" err="1" smtClean="0"/>
              <a:t>batuk</a:t>
            </a:r>
            <a:endParaRPr lang="en-AU" sz="3600" dirty="0"/>
          </a:p>
          <a:p>
            <a:pPr marL="0" indent="0">
              <a:buNone/>
            </a:pPr>
            <a:endParaRPr lang="en-AU" dirty="0"/>
          </a:p>
        </p:txBody>
      </p:sp>
    </p:spTree>
    <p:extLst>
      <p:ext uri="{BB962C8B-B14F-4D97-AF65-F5344CB8AC3E}">
        <p14:creationId xmlns="" xmlns:p14="http://schemas.microsoft.com/office/powerpoint/2010/main" val="974050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Sindrom</a:t>
            </a:r>
            <a:endParaRPr lang="en-AU" b="1" dirty="0"/>
          </a:p>
        </p:txBody>
      </p:sp>
      <p:sp>
        <p:nvSpPr>
          <p:cNvPr id="3" name="Content Placeholder 2"/>
          <p:cNvSpPr>
            <a:spLocks noGrp="1"/>
          </p:cNvSpPr>
          <p:nvPr>
            <p:ph idx="1"/>
          </p:nvPr>
        </p:nvSpPr>
        <p:spPr/>
        <p:txBody>
          <a:bodyPr>
            <a:normAutofit fontScale="77500" lnSpcReduction="20000"/>
          </a:bodyPr>
          <a:lstStyle/>
          <a:p>
            <a:pPr marL="0" indent="0">
              <a:buNone/>
            </a:pPr>
            <a:r>
              <a:rPr lang="en-AU" sz="4800" b="1" dirty="0" err="1" smtClean="0">
                <a:solidFill>
                  <a:srgbClr val="FF0000"/>
                </a:solidFill>
              </a:rPr>
              <a:t>Sindrom</a:t>
            </a:r>
            <a:r>
              <a:rPr lang="en-AU" sz="4800" b="1" dirty="0" smtClean="0">
                <a:solidFill>
                  <a:srgbClr val="FF0000"/>
                </a:solidFill>
              </a:rPr>
              <a:t> </a:t>
            </a:r>
            <a:r>
              <a:rPr lang="en-AU" sz="4800" b="1" dirty="0" err="1" smtClean="0"/>
              <a:t>adalah</a:t>
            </a:r>
            <a:r>
              <a:rPr lang="en-AU" sz="4800" b="1" dirty="0" smtClean="0"/>
              <a:t> </a:t>
            </a:r>
            <a:r>
              <a:rPr lang="en-AU" sz="4800" b="1" dirty="0" err="1" smtClean="0"/>
              <a:t>kumpulan</a:t>
            </a:r>
            <a:r>
              <a:rPr lang="en-AU" sz="4800" b="1" dirty="0" smtClean="0"/>
              <a:t> </a:t>
            </a:r>
            <a:r>
              <a:rPr lang="en-AU" sz="4800" b="1" dirty="0" err="1" smtClean="0"/>
              <a:t>dari</a:t>
            </a:r>
            <a:r>
              <a:rPr lang="en-AU" sz="4800" b="1" dirty="0" smtClean="0"/>
              <a:t> </a:t>
            </a:r>
            <a:r>
              <a:rPr lang="en-AU" sz="4800" b="1" dirty="0" err="1" smtClean="0"/>
              <a:t>tanda</a:t>
            </a:r>
            <a:r>
              <a:rPr lang="en-AU" sz="4800" b="1" dirty="0" smtClean="0"/>
              <a:t> (</a:t>
            </a:r>
            <a:r>
              <a:rPr lang="en-AU" sz="4800" b="1" dirty="0" err="1" smtClean="0"/>
              <a:t>lebih</a:t>
            </a:r>
            <a:r>
              <a:rPr lang="en-AU" sz="4800" b="1" dirty="0" smtClean="0"/>
              <a:t> </a:t>
            </a:r>
            <a:r>
              <a:rPr lang="en-AU" sz="4800" b="1" dirty="0" err="1" smtClean="0"/>
              <a:t>dari</a:t>
            </a:r>
            <a:r>
              <a:rPr lang="en-AU" sz="4800" b="1" dirty="0" smtClean="0"/>
              <a:t> 1 </a:t>
            </a:r>
            <a:r>
              <a:rPr lang="en-AU" sz="4800" b="1" dirty="0" err="1" smtClean="0"/>
              <a:t>tanda</a:t>
            </a:r>
            <a:r>
              <a:rPr lang="en-AU" sz="4800" b="1" dirty="0" smtClean="0"/>
              <a:t>) yang </a:t>
            </a:r>
            <a:r>
              <a:rPr lang="en-AU" sz="4800" b="1" dirty="0" err="1" smtClean="0"/>
              <a:t>terlihat</a:t>
            </a:r>
            <a:r>
              <a:rPr lang="en-AU" sz="4800" b="1" dirty="0" smtClean="0"/>
              <a:t> </a:t>
            </a:r>
            <a:r>
              <a:rPr lang="en-AU" sz="4800" b="1" dirty="0" err="1" smtClean="0"/>
              <a:t>bersamaan</a:t>
            </a:r>
            <a:r>
              <a:rPr lang="en-AU" sz="4800" b="1" dirty="0" smtClean="0"/>
              <a:t> </a:t>
            </a:r>
            <a:r>
              <a:rPr lang="en-AU" sz="4800" b="1" dirty="0" err="1" smtClean="0"/>
              <a:t>dan</a:t>
            </a:r>
            <a:r>
              <a:rPr lang="en-AU" sz="4800" b="1" dirty="0" smtClean="0"/>
              <a:t> </a:t>
            </a:r>
            <a:r>
              <a:rPr lang="en-AU" sz="4800" b="1" dirty="0" err="1" smtClean="0"/>
              <a:t>merujuk</a:t>
            </a:r>
            <a:r>
              <a:rPr lang="en-AU" sz="4800" b="1" dirty="0" smtClean="0"/>
              <a:t> </a:t>
            </a:r>
            <a:r>
              <a:rPr lang="en-AU" sz="4800" b="1" dirty="0" err="1" smtClean="0"/>
              <a:t>kepada</a:t>
            </a:r>
            <a:r>
              <a:rPr lang="en-AU" sz="4800" b="1" dirty="0" smtClean="0"/>
              <a:t> </a:t>
            </a:r>
            <a:r>
              <a:rPr lang="en-AU" sz="4800" b="1" dirty="0" err="1" smtClean="0"/>
              <a:t>penyakit</a:t>
            </a:r>
            <a:r>
              <a:rPr lang="en-AU" sz="4800" b="1" dirty="0" smtClean="0"/>
              <a:t> yang </a:t>
            </a:r>
            <a:r>
              <a:rPr lang="en-AU" sz="4800" b="1" dirty="0" err="1" smtClean="0"/>
              <a:t>biasa</a:t>
            </a:r>
            <a:r>
              <a:rPr lang="en-AU" sz="4800" b="1" dirty="0" smtClean="0"/>
              <a:t> </a:t>
            </a:r>
            <a:r>
              <a:rPr lang="en-AU" sz="4800" b="1" dirty="0" err="1" smtClean="0"/>
              <a:t>dilaporkan</a:t>
            </a:r>
            <a:r>
              <a:rPr lang="en-AU" sz="4800" b="1" dirty="0" smtClean="0"/>
              <a:t> (</a:t>
            </a:r>
            <a:r>
              <a:rPr lang="en-AU" sz="4800" b="1" dirty="0" err="1" smtClean="0"/>
              <a:t>penyakit</a:t>
            </a:r>
            <a:r>
              <a:rPr lang="en-AU" sz="4800" b="1" dirty="0" smtClean="0"/>
              <a:t> </a:t>
            </a:r>
            <a:r>
              <a:rPr lang="en-AU" sz="4800" b="1" dirty="0" err="1" smtClean="0"/>
              <a:t>prioritas</a:t>
            </a:r>
            <a:r>
              <a:rPr lang="en-AU" sz="4800" b="1" dirty="0" smtClean="0"/>
              <a:t>).</a:t>
            </a:r>
            <a:endParaRPr lang="en-AU" sz="4800" b="1" dirty="0"/>
          </a:p>
          <a:p>
            <a:pPr lvl="1"/>
            <a:r>
              <a:rPr lang="en-AU" sz="3900" b="1" dirty="0" smtClean="0"/>
              <a:t> </a:t>
            </a:r>
            <a:r>
              <a:rPr lang="en-AU" sz="3900" b="1" dirty="0" err="1" smtClean="0"/>
              <a:t>Contoh</a:t>
            </a:r>
            <a:r>
              <a:rPr lang="en-AU" sz="3900" b="1" dirty="0" smtClean="0"/>
              <a:t> : </a:t>
            </a:r>
            <a:r>
              <a:rPr lang="en-AU" sz="3900" dirty="0" err="1"/>
              <a:t>Perubahan</a:t>
            </a:r>
            <a:r>
              <a:rPr lang="en-AU" sz="3900" dirty="0"/>
              <a:t> </a:t>
            </a:r>
            <a:r>
              <a:rPr lang="en-AU" sz="3900" dirty="0" err="1"/>
              <a:t>tingkah</a:t>
            </a:r>
            <a:r>
              <a:rPr lang="en-AU" sz="3900" dirty="0"/>
              <a:t> </a:t>
            </a:r>
            <a:r>
              <a:rPr lang="en-AU" sz="3900" dirty="0" err="1"/>
              <a:t>laku</a:t>
            </a:r>
            <a:r>
              <a:rPr lang="en-AU" sz="3900" dirty="0"/>
              <a:t>, </a:t>
            </a:r>
            <a:r>
              <a:rPr lang="en-AU" sz="3900" dirty="0" err="1"/>
              <a:t>menjadi</a:t>
            </a:r>
            <a:r>
              <a:rPr lang="en-AU" sz="3900" dirty="0"/>
              <a:t> </a:t>
            </a:r>
            <a:r>
              <a:rPr lang="en-AU" sz="3900" dirty="0" err="1"/>
              <a:t>lebih</a:t>
            </a:r>
            <a:r>
              <a:rPr lang="en-AU" sz="3900" dirty="0"/>
              <a:t> </a:t>
            </a:r>
            <a:r>
              <a:rPr lang="en-AU" sz="3900" dirty="0" err="1"/>
              <a:t>agresif</a:t>
            </a:r>
            <a:r>
              <a:rPr lang="en-AU" sz="3900" dirty="0"/>
              <a:t> </a:t>
            </a:r>
            <a:r>
              <a:rPr lang="en-AU" sz="3900" dirty="0" err="1"/>
              <a:t>atau</a:t>
            </a:r>
            <a:r>
              <a:rPr lang="en-AU" sz="3900" dirty="0"/>
              <a:t> </a:t>
            </a:r>
            <a:r>
              <a:rPr lang="en-AU" sz="3900" dirty="0" err="1"/>
              <a:t>depresif</a:t>
            </a:r>
            <a:r>
              <a:rPr lang="en-AU" sz="3900" dirty="0"/>
              <a:t>, </a:t>
            </a:r>
            <a:r>
              <a:rPr lang="en-AU" sz="3900" dirty="0" err="1"/>
              <a:t>hipersalivasi</a:t>
            </a:r>
            <a:r>
              <a:rPr lang="en-AU" sz="3900" dirty="0"/>
              <a:t> </a:t>
            </a:r>
            <a:r>
              <a:rPr lang="en-AU" sz="3900" dirty="0" err="1"/>
              <a:t>dan</a:t>
            </a:r>
            <a:r>
              <a:rPr lang="en-AU" sz="3900" dirty="0"/>
              <a:t> </a:t>
            </a:r>
            <a:r>
              <a:rPr lang="en-AU" sz="3900" dirty="0" err="1"/>
              <a:t>menggigit</a:t>
            </a:r>
            <a:r>
              <a:rPr lang="en-AU" sz="3900" dirty="0"/>
              <a:t>.  </a:t>
            </a:r>
          </a:p>
          <a:p>
            <a:pPr lvl="1">
              <a:buNone/>
            </a:pPr>
            <a:r>
              <a:rPr lang="en-AU" sz="3900" dirty="0" smtClean="0"/>
              <a:t>	</a:t>
            </a:r>
            <a:r>
              <a:rPr lang="en-AU" sz="3900" dirty="0" err="1" smtClean="0"/>
              <a:t>Sindrom</a:t>
            </a:r>
            <a:r>
              <a:rPr lang="en-AU" sz="3900" dirty="0" smtClean="0"/>
              <a:t> (</a:t>
            </a:r>
            <a:r>
              <a:rPr lang="en-AU" sz="3900" dirty="0" err="1" smtClean="0"/>
              <a:t>kumpulan</a:t>
            </a:r>
            <a:r>
              <a:rPr lang="en-AU" sz="3900" dirty="0" smtClean="0"/>
              <a:t> </a:t>
            </a:r>
            <a:r>
              <a:rPr lang="en-AU" sz="3900" dirty="0" err="1" smtClean="0"/>
              <a:t>tanda</a:t>
            </a:r>
            <a:r>
              <a:rPr lang="en-AU" sz="3900" dirty="0" smtClean="0"/>
              <a:t>) </a:t>
            </a:r>
            <a:r>
              <a:rPr lang="en-AU" sz="3900" dirty="0" err="1" smtClean="0"/>
              <a:t>ini</a:t>
            </a:r>
            <a:r>
              <a:rPr lang="en-AU" sz="3900" dirty="0" smtClean="0"/>
              <a:t> </a:t>
            </a:r>
            <a:r>
              <a:rPr lang="en-AU" sz="3900" dirty="0" err="1" smtClean="0"/>
              <a:t>merujuk</a:t>
            </a:r>
            <a:r>
              <a:rPr lang="en-AU" sz="3900" dirty="0" smtClean="0"/>
              <a:t> </a:t>
            </a:r>
            <a:r>
              <a:rPr lang="en-AU" sz="3900" dirty="0" err="1" smtClean="0"/>
              <a:t>kepada</a:t>
            </a:r>
            <a:r>
              <a:rPr lang="en-AU" sz="3900" dirty="0" smtClean="0"/>
              <a:t> </a:t>
            </a:r>
            <a:r>
              <a:rPr lang="en-AU" sz="3900" dirty="0" err="1" smtClean="0"/>
              <a:t>penyakit</a:t>
            </a:r>
            <a:r>
              <a:rPr lang="en-AU" sz="3900" dirty="0" smtClean="0"/>
              <a:t> rabies</a:t>
            </a:r>
            <a:endParaRPr lang="en-AU" sz="3900" dirty="0"/>
          </a:p>
          <a:p>
            <a:endParaRPr lang="en-AU" dirty="0"/>
          </a:p>
        </p:txBody>
      </p:sp>
    </p:spTree>
    <p:extLst>
      <p:ext uri="{BB962C8B-B14F-4D97-AF65-F5344CB8AC3E}">
        <p14:creationId xmlns="" xmlns:p14="http://schemas.microsoft.com/office/powerpoint/2010/main" val="4108922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Penyakit</a:t>
            </a:r>
            <a:endParaRPr lang="en-AU" b="1" dirty="0"/>
          </a:p>
        </p:txBody>
      </p:sp>
      <p:sp>
        <p:nvSpPr>
          <p:cNvPr id="3" name="Content Placeholder 2"/>
          <p:cNvSpPr>
            <a:spLocks noGrp="1"/>
          </p:cNvSpPr>
          <p:nvPr>
            <p:ph idx="1"/>
          </p:nvPr>
        </p:nvSpPr>
        <p:spPr/>
        <p:txBody>
          <a:bodyPr/>
          <a:lstStyle/>
          <a:p>
            <a:pPr marL="0" indent="0">
              <a:buNone/>
            </a:pPr>
            <a:r>
              <a:rPr lang="en-AU" sz="4400" b="1" dirty="0" err="1" smtClean="0">
                <a:solidFill>
                  <a:srgbClr val="FF0000"/>
                </a:solidFill>
              </a:rPr>
              <a:t>Penyakit</a:t>
            </a:r>
            <a:r>
              <a:rPr lang="en-AU" sz="4400" b="1" dirty="0" smtClean="0">
                <a:solidFill>
                  <a:srgbClr val="FF0000"/>
                </a:solidFill>
              </a:rPr>
              <a:t> </a:t>
            </a:r>
            <a:r>
              <a:rPr lang="en-AU" sz="4400" b="1" dirty="0" err="1" smtClean="0"/>
              <a:t>adalah</a:t>
            </a:r>
            <a:r>
              <a:rPr lang="en-AU" sz="4400" b="1" dirty="0" smtClean="0"/>
              <a:t> </a:t>
            </a:r>
            <a:r>
              <a:rPr lang="en-AU" sz="4400" b="1" dirty="0" err="1" smtClean="0"/>
              <a:t>penyebab</a:t>
            </a:r>
            <a:r>
              <a:rPr lang="en-AU" sz="4400" b="1" dirty="0" smtClean="0"/>
              <a:t> </a:t>
            </a:r>
            <a:r>
              <a:rPr lang="en-AU" sz="4400" b="1" dirty="0" err="1" smtClean="0"/>
              <a:t>adanya</a:t>
            </a:r>
            <a:r>
              <a:rPr lang="en-AU" sz="4400" b="1" dirty="0" smtClean="0"/>
              <a:t> </a:t>
            </a:r>
            <a:r>
              <a:rPr lang="en-AU" sz="4400" b="1" dirty="0" err="1" smtClean="0"/>
              <a:t>tanda</a:t>
            </a:r>
            <a:r>
              <a:rPr lang="en-AU" sz="4400" b="1" dirty="0" smtClean="0"/>
              <a:t> </a:t>
            </a:r>
            <a:r>
              <a:rPr lang="en-AU" sz="4400" b="1" dirty="0" err="1" smtClean="0"/>
              <a:t>dan</a:t>
            </a:r>
            <a:r>
              <a:rPr lang="en-AU" sz="4400" b="1" dirty="0" smtClean="0"/>
              <a:t> </a:t>
            </a:r>
            <a:r>
              <a:rPr lang="en-AU" sz="4400" b="1" dirty="0" err="1" smtClean="0"/>
              <a:t>sindrom</a:t>
            </a:r>
            <a:r>
              <a:rPr lang="en-AU" sz="4400" b="1" dirty="0" smtClean="0"/>
              <a:t>.</a:t>
            </a:r>
            <a:endParaRPr lang="en-AU" sz="4400" b="1" dirty="0"/>
          </a:p>
          <a:p>
            <a:pPr lvl="1"/>
            <a:r>
              <a:rPr lang="en-AU" sz="3600" b="1" dirty="0" smtClean="0"/>
              <a:t> </a:t>
            </a:r>
            <a:r>
              <a:rPr lang="en-AU" sz="3600" b="1" dirty="0" err="1" smtClean="0"/>
              <a:t>Contoh</a:t>
            </a:r>
            <a:r>
              <a:rPr lang="en-AU" sz="3600" b="1" dirty="0" smtClean="0"/>
              <a:t> : Rabies </a:t>
            </a:r>
            <a:r>
              <a:rPr lang="en-AU" sz="3600" dirty="0" err="1" smtClean="0"/>
              <a:t>adalah</a:t>
            </a:r>
            <a:r>
              <a:rPr lang="en-AU" sz="3600" dirty="0" smtClean="0"/>
              <a:t> </a:t>
            </a:r>
            <a:r>
              <a:rPr lang="en-AU" sz="3600" dirty="0" err="1" smtClean="0"/>
              <a:t>penyakit</a:t>
            </a:r>
            <a:r>
              <a:rPr lang="en-AU" sz="3600" dirty="0" smtClean="0"/>
              <a:t> . </a:t>
            </a:r>
            <a:r>
              <a:rPr lang="en-AU" sz="3600" dirty="0" err="1" smtClean="0"/>
              <a:t>Perubahan</a:t>
            </a:r>
            <a:r>
              <a:rPr lang="en-AU" sz="3600" dirty="0" smtClean="0"/>
              <a:t> </a:t>
            </a:r>
            <a:r>
              <a:rPr lang="en-AU" sz="3600" dirty="0" err="1" smtClean="0"/>
              <a:t>tingkah</a:t>
            </a:r>
            <a:r>
              <a:rPr lang="en-AU" sz="3600" dirty="0" smtClean="0"/>
              <a:t> </a:t>
            </a:r>
            <a:r>
              <a:rPr lang="en-AU" sz="3600" dirty="0" err="1" smtClean="0"/>
              <a:t>laku</a:t>
            </a:r>
            <a:r>
              <a:rPr lang="en-AU" sz="3600" dirty="0" smtClean="0"/>
              <a:t>, </a:t>
            </a:r>
            <a:r>
              <a:rPr lang="en-AU" sz="3600" dirty="0" err="1" smtClean="0"/>
              <a:t>menjadi</a:t>
            </a:r>
            <a:r>
              <a:rPr lang="en-AU" sz="3600" dirty="0" smtClean="0"/>
              <a:t> </a:t>
            </a:r>
            <a:r>
              <a:rPr lang="en-AU" sz="3600" dirty="0" err="1" smtClean="0"/>
              <a:t>lebih</a:t>
            </a:r>
            <a:r>
              <a:rPr lang="en-AU" sz="3600" dirty="0" smtClean="0"/>
              <a:t> </a:t>
            </a:r>
            <a:r>
              <a:rPr lang="en-AU" sz="3600" dirty="0" err="1" smtClean="0"/>
              <a:t>agresif</a:t>
            </a:r>
            <a:r>
              <a:rPr lang="en-AU" sz="3600" dirty="0" smtClean="0"/>
              <a:t> </a:t>
            </a:r>
            <a:r>
              <a:rPr lang="en-AU" sz="3600" dirty="0" err="1" smtClean="0"/>
              <a:t>atau</a:t>
            </a:r>
            <a:r>
              <a:rPr lang="en-AU" sz="3600" dirty="0" smtClean="0"/>
              <a:t> </a:t>
            </a:r>
            <a:r>
              <a:rPr lang="en-AU" sz="3600" dirty="0" err="1" smtClean="0"/>
              <a:t>depresif</a:t>
            </a:r>
            <a:r>
              <a:rPr lang="en-AU" sz="3600" dirty="0" smtClean="0"/>
              <a:t>, </a:t>
            </a:r>
            <a:r>
              <a:rPr lang="en-AU" sz="3600" dirty="0" err="1" smtClean="0"/>
              <a:t>hipersalivasi</a:t>
            </a:r>
            <a:r>
              <a:rPr lang="en-AU" sz="3600" dirty="0" smtClean="0"/>
              <a:t> </a:t>
            </a:r>
            <a:r>
              <a:rPr lang="en-AU" sz="3600" dirty="0" err="1" smtClean="0"/>
              <a:t>dan</a:t>
            </a:r>
            <a:r>
              <a:rPr lang="en-AU" sz="3600" dirty="0" smtClean="0"/>
              <a:t> </a:t>
            </a:r>
            <a:r>
              <a:rPr lang="en-AU" sz="3600" dirty="0" err="1" smtClean="0"/>
              <a:t>menggigit</a:t>
            </a:r>
            <a:r>
              <a:rPr lang="en-AU" sz="3600" dirty="0" smtClean="0"/>
              <a:t>. </a:t>
            </a:r>
            <a:endParaRPr lang="en-AU" sz="3600" dirty="0"/>
          </a:p>
          <a:p>
            <a:pPr marL="0" indent="0">
              <a:buNone/>
            </a:pPr>
            <a:endParaRPr lang="en-AU" dirty="0"/>
          </a:p>
        </p:txBody>
      </p:sp>
    </p:spTree>
    <p:extLst>
      <p:ext uri="{BB962C8B-B14F-4D97-AF65-F5344CB8AC3E}">
        <p14:creationId xmlns="" xmlns:p14="http://schemas.microsoft.com/office/powerpoint/2010/main" val="932499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fontScale="92500" lnSpcReduction="10000"/>
          </a:bodyPr>
          <a:lstStyle/>
          <a:p>
            <a:pPr marL="0" indent="0">
              <a:buNone/>
            </a:pPr>
            <a:r>
              <a:rPr lang="en-AU" sz="4400" b="1" dirty="0" smtClean="0">
                <a:solidFill>
                  <a:srgbClr val="FF0000"/>
                </a:solidFill>
              </a:rPr>
              <a:t>Diagnosis</a:t>
            </a:r>
          </a:p>
          <a:p>
            <a:pPr lvl="1"/>
            <a:r>
              <a:rPr lang="en-AU" sz="3600" dirty="0" smtClean="0">
                <a:solidFill>
                  <a:srgbClr val="FF0000"/>
                </a:solidFill>
              </a:rPr>
              <a:t>Differential diagnosis (</a:t>
            </a:r>
            <a:r>
              <a:rPr lang="en-AU" sz="3600" dirty="0" err="1" smtClean="0">
                <a:solidFill>
                  <a:srgbClr val="FF0000"/>
                </a:solidFill>
              </a:rPr>
              <a:t>diagnosa</a:t>
            </a:r>
            <a:r>
              <a:rPr lang="en-AU" sz="3600" dirty="0" smtClean="0">
                <a:solidFill>
                  <a:srgbClr val="FF0000"/>
                </a:solidFill>
              </a:rPr>
              <a:t> </a:t>
            </a:r>
            <a:r>
              <a:rPr lang="en-AU" sz="3600" dirty="0" err="1" smtClean="0">
                <a:solidFill>
                  <a:srgbClr val="FF0000"/>
                </a:solidFill>
              </a:rPr>
              <a:t>sementara</a:t>
            </a:r>
            <a:r>
              <a:rPr lang="en-AU" sz="3600" dirty="0" smtClean="0">
                <a:solidFill>
                  <a:srgbClr val="FF0000"/>
                </a:solidFill>
              </a:rPr>
              <a:t>)  </a:t>
            </a:r>
            <a:r>
              <a:rPr lang="en-AU" sz="3600" dirty="0" err="1" smtClean="0"/>
              <a:t>adalah</a:t>
            </a:r>
            <a:r>
              <a:rPr lang="en-AU" sz="3600" dirty="0" smtClean="0"/>
              <a:t> </a:t>
            </a:r>
            <a:r>
              <a:rPr lang="en-AU" sz="3600" dirty="0" err="1" smtClean="0"/>
              <a:t>opini</a:t>
            </a:r>
            <a:r>
              <a:rPr lang="en-AU" sz="3600" dirty="0" smtClean="0"/>
              <a:t> </a:t>
            </a:r>
            <a:r>
              <a:rPr lang="en-AU" sz="3600" dirty="0" err="1" smtClean="0"/>
              <a:t>tentang</a:t>
            </a:r>
            <a:r>
              <a:rPr lang="en-AU" sz="3600" dirty="0" smtClean="0"/>
              <a:t> </a:t>
            </a:r>
            <a:r>
              <a:rPr lang="en-AU" sz="3600" dirty="0" err="1" smtClean="0"/>
              <a:t>kemungkinan</a:t>
            </a:r>
            <a:r>
              <a:rPr lang="en-AU" sz="3600" dirty="0" smtClean="0"/>
              <a:t> diagnosis yang  </a:t>
            </a:r>
            <a:r>
              <a:rPr lang="en-AU" sz="3600" dirty="0" err="1" smtClean="0"/>
              <a:t>dapat</a:t>
            </a:r>
            <a:r>
              <a:rPr lang="en-AU" sz="3600" dirty="0" smtClean="0"/>
              <a:t> </a:t>
            </a:r>
            <a:r>
              <a:rPr lang="en-AU" sz="3600" dirty="0" err="1" smtClean="0"/>
              <a:t>menyebabkan</a:t>
            </a:r>
            <a:r>
              <a:rPr lang="en-AU" sz="3600" dirty="0" smtClean="0"/>
              <a:t> </a:t>
            </a:r>
            <a:r>
              <a:rPr lang="en-AU" sz="3600" dirty="0" err="1" smtClean="0"/>
              <a:t>munculnya</a:t>
            </a:r>
            <a:r>
              <a:rPr lang="en-AU" sz="3600" dirty="0" smtClean="0"/>
              <a:t> </a:t>
            </a:r>
            <a:r>
              <a:rPr lang="en-AU" sz="3600" dirty="0" err="1" smtClean="0"/>
              <a:t>tanda</a:t>
            </a:r>
            <a:r>
              <a:rPr lang="en-AU" sz="3600" dirty="0" smtClean="0"/>
              <a:t>.</a:t>
            </a:r>
          </a:p>
          <a:p>
            <a:pPr marL="457200" lvl="1" indent="0">
              <a:buNone/>
            </a:pPr>
            <a:endParaRPr lang="en-AU" sz="3600" dirty="0" smtClean="0"/>
          </a:p>
          <a:p>
            <a:pPr lvl="1"/>
            <a:r>
              <a:rPr lang="en-AU" sz="3600" dirty="0" smtClean="0">
                <a:solidFill>
                  <a:srgbClr val="FF0000"/>
                </a:solidFill>
              </a:rPr>
              <a:t>Definitive diagnosis (diagnosis </a:t>
            </a:r>
            <a:r>
              <a:rPr lang="en-AU" sz="3600" dirty="0" err="1" smtClean="0">
                <a:solidFill>
                  <a:srgbClr val="FF0000"/>
                </a:solidFill>
              </a:rPr>
              <a:t>definitif</a:t>
            </a:r>
            <a:r>
              <a:rPr lang="en-AU" sz="3600" dirty="0" smtClean="0">
                <a:solidFill>
                  <a:srgbClr val="FF0000"/>
                </a:solidFill>
              </a:rPr>
              <a:t>) </a:t>
            </a:r>
            <a:r>
              <a:rPr lang="en-AU" sz="3600" dirty="0" err="1" smtClean="0"/>
              <a:t>biasanya</a:t>
            </a:r>
            <a:r>
              <a:rPr lang="en-AU" sz="3600" dirty="0" smtClean="0"/>
              <a:t> </a:t>
            </a:r>
            <a:r>
              <a:rPr lang="en-AU" sz="3600" dirty="0" err="1" smtClean="0"/>
              <a:t>dibuat</a:t>
            </a:r>
            <a:r>
              <a:rPr lang="en-AU" sz="3600" dirty="0" smtClean="0"/>
              <a:t> </a:t>
            </a:r>
            <a:r>
              <a:rPr lang="en-AU" sz="3600" dirty="0" err="1" smtClean="0"/>
              <a:t>setelah</a:t>
            </a:r>
            <a:r>
              <a:rPr lang="en-AU" sz="3600" dirty="0" smtClean="0"/>
              <a:t> </a:t>
            </a:r>
            <a:r>
              <a:rPr lang="en-AU" sz="3600" dirty="0" err="1" smtClean="0"/>
              <a:t>ada</a:t>
            </a:r>
            <a:r>
              <a:rPr lang="en-AU" sz="3600" dirty="0" smtClean="0"/>
              <a:t> </a:t>
            </a:r>
            <a:r>
              <a:rPr lang="en-AU" sz="3600" dirty="0" err="1" smtClean="0"/>
              <a:t>hasil</a:t>
            </a:r>
            <a:r>
              <a:rPr lang="en-AU" sz="3600" dirty="0" smtClean="0"/>
              <a:t> </a:t>
            </a:r>
            <a:r>
              <a:rPr lang="en-AU" sz="3600" dirty="0" err="1" smtClean="0"/>
              <a:t>laboratorium</a:t>
            </a:r>
            <a:r>
              <a:rPr lang="en-AU" sz="3600" dirty="0" smtClean="0"/>
              <a:t> </a:t>
            </a:r>
            <a:r>
              <a:rPr lang="en-AU" sz="3600" dirty="0" err="1" smtClean="0"/>
              <a:t>ata</a:t>
            </a:r>
            <a:r>
              <a:rPr lang="en-AU" sz="3600" dirty="0" smtClean="0"/>
              <a:t> </a:t>
            </a:r>
            <a:r>
              <a:rPr lang="en-AU" sz="3600" dirty="0" err="1" smtClean="0"/>
              <a:t>uji</a:t>
            </a:r>
            <a:r>
              <a:rPr lang="en-AU" sz="3600" dirty="0" smtClean="0"/>
              <a:t> </a:t>
            </a:r>
            <a:r>
              <a:rPr lang="en-AU" sz="3600" dirty="0" err="1" smtClean="0"/>
              <a:t>lainnya</a:t>
            </a:r>
            <a:r>
              <a:rPr lang="en-AU" sz="3600" dirty="0" smtClean="0"/>
              <a:t>.</a:t>
            </a:r>
            <a:endParaRPr lang="en-AU" sz="3600" dirty="0"/>
          </a:p>
          <a:p>
            <a:pPr lvl="1"/>
            <a:endParaRPr lang="en-AU" dirty="0"/>
          </a:p>
        </p:txBody>
      </p:sp>
      <p:sp>
        <p:nvSpPr>
          <p:cNvPr id="4" name="Title 1"/>
          <p:cNvSpPr>
            <a:spLocks noGrp="1"/>
          </p:cNvSpPr>
          <p:nvPr>
            <p:ph type="title"/>
          </p:nvPr>
        </p:nvSpPr>
        <p:spPr>
          <a:xfrm>
            <a:off x="457200" y="274638"/>
            <a:ext cx="8229600" cy="1143000"/>
          </a:xfrm>
        </p:spPr>
        <p:txBody>
          <a:bodyPr/>
          <a:lstStyle/>
          <a:p>
            <a:r>
              <a:rPr lang="en-AU" b="1" dirty="0" err="1" smtClean="0"/>
              <a:t>Diagnosa</a:t>
            </a:r>
            <a:endParaRPr lang="en-AU" b="1" dirty="0"/>
          </a:p>
        </p:txBody>
      </p:sp>
    </p:spTree>
    <p:extLst>
      <p:ext uri="{BB962C8B-B14F-4D97-AF65-F5344CB8AC3E}">
        <p14:creationId xmlns="" xmlns:p14="http://schemas.microsoft.com/office/powerpoint/2010/main" val="3015908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lgn="ctr">
              <a:buNone/>
            </a:pPr>
            <a:endParaRPr lang="en-AU" sz="8800" b="1" dirty="0" smtClean="0">
              <a:solidFill>
                <a:srgbClr val="FF0000"/>
              </a:solidFill>
            </a:endParaRPr>
          </a:p>
          <a:p>
            <a:pPr marL="0" indent="0" algn="ctr">
              <a:buNone/>
            </a:pPr>
            <a:r>
              <a:rPr lang="en-AU" sz="8800" b="1" dirty="0" err="1" smtClean="0">
                <a:solidFill>
                  <a:srgbClr val="FF0000"/>
                </a:solidFill>
              </a:rPr>
              <a:t>Benarkan</a:t>
            </a:r>
            <a:r>
              <a:rPr lang="en-AU" sz="8800" b="1" dirty="0" smtClean="0">
                <a:solidFill>
                  <a:srgbClr val="FF0000"/>
                </a:solidFill>
              </a:rPr>
              <a:t> </a:t>
            </a:r>
            <a:r>
              <a:rPr lang="en-AU" sz="8800" b="1" dirty="0" err="1" smtClean="0">
                <a:solidFill>
                  <a:srgbClr val="FF0000"/>
                </a:solidFill>
              </a:rPr>
              <a:t>Prioritas</a:t>
            </a:r>
            <a:r>
              <a:rPr lang="en-AU" sz="8800" b="1" dirty="0" smtClean="0">
                <a:solidFill>
                  <a:srgbClr val="FF0000"/>
                </a:solidFill>
              </a:rPr>
              <a:t>??</a:t>
            </a:r>
            <a:endParaRPr lang="en-AU" sz="8800" dirty="0">
              <a:solidFill>
                <a:srgbClr val="FF0000"/>
              </a:solidFill>
            </a:endParaRPr>
          </a:p>
        </p:txBody>
      </p:sp>
    </p:spTree>
    <p:extLst>
      <p:ext uri="{BB962C8B-B14F-4D97-AF65-F5344CB8AC3E}">
        <p14:creationId xmlns="" xmlns:p14="http://schemas.microsoft.com/office/powerpoint/2010/main" val="3803866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Apa</a:t>
            </a:r>
            <a:r>
              <a:rPr lang="en-AU" b="1" dirty="0" smtClean="0"/>
              <a:t> </a:t>
            </a:r>
            <a:r>
              <a:rPr lang="en-AU" b="1" dirty="0" err="1" smtClean="0"/>
              <a:t>itu</a:t>
            </a:r>
            <a:r>
              <a:rPr lang="en-AU" b="1" dirty="0" smtClean="0"/>
              <a:t> </a:t>
            </a:r>
            <a:r>
              <a:rPr lang="en-AU" b="1" dirty="0" err="1" smtClean="0">
                <a:solidFill>
                  <a:srgbClr val="FF0000"/>
                </a:solidFill>
              </a:rPr>
              <a:t>Prioritas</a:t>
            </a:r>
            <a:r>
              <a:rPr lang="en-AU" b="1" dirty="0" smtClean="0">
                <a:solidFill>
                  <a:srgbClr val="FF0000"/>
                </a:solidFill>
              </a:rPr>
              <a:t>?</a:t>
            </a:r>
            <a:endParaRPr lang="en-AU" b="1" dirty="0">
              <a:solidFill>
                <a:srgbClr val="FF0000"/>
              </a:solidFill>
            </a:endParaRPr>
          </a:p>
        </p:txBody>
      </p:sp>
      <p:sp>
        <p:nvSpPr>
          <p:cNvPr id="3" name="Content Placeholder 2"/>
          <p:cNvSpPr>
            <a:spLocks noGrp="1"/>
          </p:cNvSpPr>
          <p:nvPr>
            <p:ph idx="1"/>
          </p:nvPr>
        </p:nvSpPr>
        <p:spPr/>
        <p:txBody>
          <a:bodyPr/>
          <a:lstStyle/>
          <a:p>
            <a:r>
              <a:rPr lang="en-AU" dirty="0" smtClean="0"/>
              <a:t>6 </a:t>
            </a:r>
            <a:r>
              <a:rPr lang="en-AU" dirty="0" err="1" smtClean="0"/>
              <a:t>Penyakit</a:t>
            </a:r>
            <a:r>
              <a:rPr lang="en-AU" dirty="0" smtClean="0"/>
              <a:t> </a:t>
            </a:r>
            <a:r>
              <a:rPr lang="en-AU" dirty="0" err="1" smtClean="0"/>
              <a:t>prioritas</a:t>
            </a:r>
            <a:r>
              <a:rPr lang="en-AU" dirty="0" smtClean="0"/>
              <a:t> </a:t>
            </a:r>
            <a:r>
              <a:rPr lang="en-AU" dirty="0" err="1" smtClean="0"/>
              <a:t>nasional</a:t>
            </a:r>
            <a:r>
              <a:rPr lang="en-AU" dirty="0" smtClean="0"/>
              <a:t> (RABAH) </a:t>
            </a:r>
          </a:p>
          <a:p>
            <a:r>
              <a:rPr lang="en-AU" dirty="0" smtClean="0"/>
              <a:t>Yang </a:t>
            </a:r>
            <a:r>
              <a:rPr lang="en-AU" dirty="0" err="1" smtClean="0"/>
              <a:t>lainnya</a:t>
            </a:r>
            <a:r>
              <a:rPr lang="en-AU" dirty="0" smtClean="0"/>
              <a:t> yang </a:t>
            </a:r>
            <a:r>
              <a:rPr lang="en-AU" dirty="0" err="1" smtClean="0"/>
              <a:t>mungkin</a:t>
            </a:r>
            <a:r>
              <a:rPr lang="en-AU" dirty="0" smtClean="0"/>
              <a:t> </a:t>
            </a:r>
            <a:r>
              <a:rPr lang="en-AU" dirty="0" err="1" smtClean="0"/>
              <a:t>dapat</a:t>
            </a:r>
            <a:r>
              <a:rPr lang="en-AU" dirty="0" smtClean="0"/>
              <a:t> :</a:t>
            </a:r>
          </a:p>
          <a:p>
            <a:pPr lvl="1"/>
            <a:r>
              <a:rPr lang="en-AU" dirty="0" err="1" smtClean="0"/>
              <a:t>Berakibat</a:t>
            </a:r>
            <a:r>
              <a:rPr lang="en-AU" dirty="0" smtClean="0"/>
              <a:t>  </a:t>
            </a:r>
            <a:r>
              <a:rPr lang="en-AU" dirty="0" err="1" smtClean="0"/>
              <a:t>menular</a:t>
            </a:r>
            <a:r>
              <a:rPr lang="en-AU" dirty="0" smtClean="0"/>
              <a:t> </a:t>
            </a:r>
            <a:r>
              <a:rPr lang="en-AU" dirty="0" err="1" smtClean="0"/>
              <a:t>pada</a:t>
            </a:r>
            <a:r>
              <a:rPr lang="en-AU" dirty="0" smtClean="0"/>
              <a:t> </a:t>
            </a:r>
            <a:r>
              <a:rPr lang="en-AU" dirty="0" err="1" smtClean="0"/>
              <a:t>manusia</a:t>
            </a:r>
            <a:endParaRPr lang="en-AU" dirty="0" smtClean="0"/>
          </a:p>
          <a:p>
            <a:pPr lvl="1"/>
            <a:r>
              <a:rPr lang="en-AU" dirty="0" err="1" smtClean="0"/>
              <a:t>Menyebar</a:t>
            </a:r>
            <a:r>
              <a:rPr lang="en-AU" dirty="0" smtClean="0"/>
              <a:t> </a:t>
            </a:r>
            <a:r>
              <a:rPr lang="en-AU" dirty="0" err="1" smtClean="0"/>
              <a:t>dengan</a:t>
            </a:r>
            <a:r>
              <a:rPr lang="en-AU" dirty="0" smtClean="0"/>
              <a:t> </a:t>
            </a:r>
            <a:r>
              <a:rPr lang="en-AU" dirty="0" err="1" smtClean="0"/>
              <a:t>cepat</a:t>
            </a:r>
            <a:r>
              <a:rPr lang="en-AU" dirty="0" smtClean="0"/>
              <a:t> </a:t>
            </a:r>
          </a:p>
          <a:p>
            <a:pPr lvl="1"/>
            <a:r>
              <a:rPr lang="en-AU" dirty="0" err="1" smtClean="0"/>
              <a:t>Menyebabkan</a:t>
            </a:r>
            <a:r>
              <a:rPr lang="en-AU" dirty="0" smtClean="0"/>
              <a:t> </a:t>
            </a:r>
            <a:r>
              <a:rPr lang="en-AU" dirty="0" err="1" smtClean="0"/>
              <a:t>Kematian</a:t>
            </a:r>
            <a:r>
              <a:rPr lang="en-AU" dirty="0" smtClean="0"/>
              <a:t> yang </a:t>
            </a:r>
            <a:r>
              <a:rPr lang="en-AU" dirty="0" err="1" smtClean="0"/>
              <a:t>cepat</a:t>
            </a:r>
            <a:r>
              <a:rPr lang="en-AU" dirty="0" smtClean="0"/>
              <a:t> </a:t>
            </a:r>
            <a:r>
              <a:rPr lang="en-AU" dirty="0" err="1" smtClean="0"/>
              <a:t>pada</a:t>
            </a:r>
            <a:r>
              <a:rPr lang="en-AU" dirty="0" smtClean="0"/>
              <a:t> </a:t>
            </a:r>
            <a:r>
              <a:rPr lang="en-AU" dirty="0" err="1" smtClean="0"/>
              <a:t>hewan</a:t>
            </a:r>
            <a:endParaRPr lang="en-AU" dirty="0" smtClean="0"/>
          </a:p>
          <a:p>
            <a:pPr lvl="1"/>
            <a:r>
              <a:rPr lang="en-AU" dirty="0" err="1" smtClean="0"/>
              <a:t>Masuk</a:t>
            </a:r>
            <a:r>
              <a:rPr lang="en-AU" dirty="0" smtClean="0"/>
              <a:t> </a:t>
            </a:r>
            <a:r>
              <a:rPr lang="en-AU" dirty="0" err="1" smtClean="0"/>
              <a:t>ke</a:t>
            </a:r>
            <a:r>
              <a:rPr lang="en-AU" dirty="0" smtClean="0"/>
              <a:t> Indonesia </a:t>
            </a:r>
            <a:r>
              <a:rPr lang="en-AU" dirty="0" err="1" smtClean="0"/>
              <a:t>melalui</a:t>
            </a:r>
            <a:r>
              <a:rPr lang="en-AU" dirty="0" smtClean="0"/>
              <a:t> </a:t>
            </a:r>
            <a:r>
              <a:rPr lang="en-AU" dirty="0" err="1" smtClean="0"/>
              <a:t>jalur</a:t>
            </a:r>
            <a:r>
              <a:rPr lang="en-AU" dirty="0" smtClean="0"/>
              <a:t> </a:t>
            </a:r>
            <a:r>
              <a:rPr lang="en-AU" dirty="0" err="1" smtClean="0"/>
              <a:t>pemasukan</a:t>
            </a:r>
            <a:r>
              <a:rPr lang="en-AU" dirty="0" smtClean="0"/>
              <a:t> </a:t>
            </a:r>
            <a:r>
              <a:rPr lang="en-AU" dirty="0" err="1" smtClean="0"/>
              <a:t>ilegal</a:t>
            </a:r>
            <a:r>
              <a:rPr lang="en-AU" dirty="0" smtClean="0"/>
              <a:t>.</a:t>
            </a:r>
            <a:endParaRPr lang="en-AU" dirty="0"/>
          </a:p>
        </p:txBody>
      </p:sp>
    </p:spTree>
    <p:extLst>
      <p:ext uri="{BB962C8B-B14F-4D97-AF65-F5344CB8AC3E}">
        <p14:creationId xmlns="" xmlns:p14="http://schemas.microsoft.com/office/powerpoint/2010/main" val="3236603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457200"/>
          <a:ext cx="8153399" cy="6656832"/>
        </p:xfrm>
        <a:graphic>
          <a:graphicData uri="http://schemas.openxmlformats.org/drawingml/2006/table">
            <a:tbl>
              <a:tblPr/>
              <a:tblGrid>
                <a:gridCol w="8153399"/>
              </a:tblGrid>
              <a:tr h="219455">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 SEKARANG</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Menggunakan kertas</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Lambat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Mustahil menganalisis data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en-AU" sz="2800" dirty="0" err="1">
                          <a:latin typeface="Calibri"/>
                          <a:ea typeface="Calibri"/>
                          <a:cs typeface="Times New Roman"/>
                        </a:rPr>
                        <a:t>Tidakfleksibel</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Beban memasukkan data yang berat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Bukan data terbaru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en-AU" sz="2800" dirty="0">
                          <a:latin typeface="Calibri"/>
                          <a:ea typeface="Calibri"/>
                          <a:cs typeface="Times New Roman"/>
                        </a:rPr>
                        <a:t>Data</a:t>
                      </a:r>
                      <a:r>
                        <a:rPr lang="id-ID" sz="2800" dirty="0">
                          <a:latin typeface="Calibri"/>
                          <a:ea typeface="Calibri"/>
                          <a:cs typeface="Times New Roman"/>
                        </a:rPr>
                        <a:t> sangat sulit diakses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Akses data tertutup untuk beberapa orang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Kurang trasparan</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19">
                <a:tc>
                  <a:txBody>
                    <a:bodyPr/>
                    <a:lstStyle/>
                    <a:p>
                      <a:pPr marL="0" marR="0" algn="l">
                        <a:lnSpc>
                          <a:spcPct val="130000"/>
                        </a:lnSpc>
                        <a:spcBef>
                          <a:spcPts val="0"/>
                        </a:spcBef>
                        <a:spcAft>
                          <a:spcPts val="0"/>
                        </a:spcAft>
                      </a:pPr>
                      <a:r>
                        <a:rPr lang="id-ID" sz="2800" dirty="0">
                          <a:latin typeface="Calibri"/>
                          <a:ea typeface="Calibri"/>
                          <a:cs typeface="Times New Roman"/>
                        </a:rPr>
                        <a:t>Tidak dapat menggunakan data untuk berbagai  macam tujuan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2597653788"/>
              </p:ext>
            </p:extLst>
          </p:nvPr>
        </p:nvGraphicFramePr>
        <p:xfrm>
          <a:off x="179512" y="1791345"/>
          <a:ext cx="6300539" cy="4687164"/>
        </p:xfrm>
        <a:graphic>
          <a:graphicData uri="http://schemas.openxmlformats.org/drawingml/2006/table">
            <a:tbl>
              <a:tblPr firstRow="1" firstCol="1" bandRow="1">
                <a:tableStyleId>{5C22544A-7EE6-4342-B048-85BDC9FD1C3A}</a:tableStyleId>
              </a:tblPr>
              <a:tblGrid>
                <a:gridCol w="6300539"/>
              </a:tblGrid>
              <a:tr h="960851">
                <a:tc>
                  <a:txBody>
                    <a:bodyPr/>
                    <a:lstStyle/>
                    <a:p>
                      <a:pPr algn="ctr">
                        <a:lnSpc>
                          <a:spcPct val="115000"/>
                        </a:lnSpc>
                        <a:spcAft>
                          <a:spcPts val="0"/>
                        </a:spcAft>
                      </a:pPr>
                      <a:r>
                        <a:rPr lang="en-AU" sz="5400" b="1" dirty="0" smtClean="0">
                          <a:solidFill>
                            <a:srgbClr val="FF0000"/>
                          </a:solidFill>
                          <a:effectLst/>
                          <a:latin typeface="+mj-lt"/>
                          <a:ea typeface="Calibri"/>
                          <a:cs typeface="Times New Roman"/>
                        </a:rPr>
                        <a:t>YA</a:t>
                      </a:r>
                      <a:endParaRPr lang="en-AU" sz="5400" b="1" dirty="0">
                        <a:solidFill>
                          <a:srgbClr val="FF0000"/>
                        </a:solidFill>
                        <a:effectLst/>
                        <a:latin typeface="+mj-lt"/>
                        <a:ea typeface="Calibri"/>
                        <a:cs typeface="Times New Roman"/>
                      </a:endParaRPr>
                    </a:p>
                  </a:txBody>
                  <a:tcPr marL="76982" marR="76982" marT="0" marB="0">
                    <a:solidFill>
                      <a:schemeClr val="bg1"/>
                    </a:solidFill>
                  </a:tcPr>
                </a:tc>
              </a:tr>
              <a:tr h="1134095">
                <a:tc>
                  <a:txBody>
                    <a:bodyPr/>
                    <a:lstStyle/>
                    <a:p>
                      <a:pPr algn="ctr">
                        <a:lnSpc>
                          <a:spcPct val="115000"/>
                        </a:lnSpc>
                        <a:spcAft>
                          <a:spcPts val="0"/>
                        </a:spcAft>
                      </a:pPr>
                      <a:r>
                        <a:rPr lang="en-AU" sz="2800" b="1" dirty="0" err="1" smtClean="0">
                          <a:solidFill>
                            <a:srgbClr val="FF0000"/>
                          </a:solidFill>
                          <a:effectLst/>
                          <a:latin typeface="+mj-lt"/>
                        </a:rPr>
                        <a:t>Kirim</a:t>
                      </a:r>
                      <a:r>
                        <a:rPr lang="en-AU" sz="2800" b="1" dirty="0" smtClean="0">
                          <a:solidFill>
                            <a:srgbClr val="FF0000"/>
                          </a:solidFill>
                          <a:effectLst/>
                          <a:latin typeface="+mj-lt"/>
                        </a:rPr>
                        <a:t> </a:t>
                      </a:r>
                      <a:r>
                        <a:rPr lang="en-AU" sz="2800" b="1" dirty="0" err="1" smtClean="0">
                          <a:solidFill>
                            <a:srgbClr val="FF0000"/>
                          </a:solidFill>
                          <a:effectLst/>
                          <a:latin typeface="+mj-lt"/>
                        </a:rPr>
                        <a:t>laporan</a:t>
                      </a:r>
                      <a:r>
                        <a:rPr lang="en-AU" sz="2800" b="1" dirty="0" smtClean="0">
                          <a:solidFill>
                            <a:srgbClr val="FF0000"/>
                          </a:solidFill>
                          <a:effectLst/>
                          <a:latin typeface="+mj-lt"/>
                        </a:rPr>
                        <a:t>  </a:t>
                      </a:r>
                    </a:p>
                    <a:p>
                      <a:pPr algn="ctr">
                        <a:lnSpc>
                          <a:spcPct val="115000"/>
                        </a:lnSpc>
                        <a:spcAft>
                          <a:spcPts val="0"/>
                        </a:spcAft>
                      </a:pPr>
                      <a:r>
                        <a:rPr lang="en-AU" sz="2800" b="1" dirty="0" err="1" smtClean="0">
                          <a:solidFill>
                            <a:srgbClr val="FF0000"/>
                          </a:solidFill>
                          <a:effectLst/>
                          <a:latin typeface="+mj-lt"/>
                        </a:rPr>
                        <a:t>Prioritas</a:t>
                      </a:r>
                      <a:endParaRPr lang="en-AU" sz="2800" b="1" dirty="0">
                        <a:solidFill>
                          <a:srgbClr val="FF0000"/>
                        </a:solidFill>
                        <a:effectLst/>
                        <a:latin typeface="+mj-lt"/>
                        <a:ea typeface="Calibri"/>
                        <a:cs typeface="Times New Roman"/>
                      </a:endParaRPr>
                    </a:p>
                  </a:txBody>
                  <a:tcPr marL="76982" marR="76982" marT="0" marB="0">
                    <a:solidFill>
                      <a:schemeClr val="bg1"/>
                    </a:solidFill>
                  </a:tcPr>
                </a:tc>
              </a:tr>
              <a:tr h="891075">
                <a:tc>
                  <a:txBody>
                    <a:bodyPr/>
                    <a:lstStyle/>
                    <a:p>
                      <a:pPr algn="ctr">
                        <a:lnSpc>
                          <a:spcPct val="115000"/>
                        </a:lnSpc>
                        <a:spcAft>
                          <a:spcPts val="0"/>
                        </a:spcAft>
                      </a:pPr>
                      <a:r>
                        <a:rPr lang="en-AU" sz="4400" b="1" dirty="0">
                          <a:solidFill>
                            <a:srgbClr val="FF0000"/>
                          </a:solidFill>
                          <a:effectLst/>
                          <a:latin typeface="+mj-lt"/>
                        </a:rPr>
                        <a:t>P</a:t>
                      </a:r>
                      <a:endParaRPr lang="en-AU" sz="4400" b="1" dirty="0">
                        <a:solidFill>
                          <a:srgbClr val="FF0000"/>
                        </a:solidFill>
                        <a:effectLst/>
                        <a:latin typeface="+mj-lt"/>
                        <a:ea typeface="Calibri"/>
                        <a:cs typeface="Times New Roman"/>
                      </a:endParaRPr>
                    </a:p>
                  </a:txBody>
                  <a:tcPr marL="76982" marR="76982" marT="0" marB="0">
                    <a:solidFill>
                      <a:schemeClr val="bg1"/>
                    </a:solidFill>
                  </a:tcPr>
                </a:tc>
              </a:tr>
              <a:tr h="170114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AU" sz="2800" b="1" dirty="0">
                          <a:solidFill>
                            <a:srgbClr val="FF0000"/>
                          </a:solidFill>
                          <a:effectLst/>
                          <a:latin typeface="+mj-lt"/>
                        </a:rPr>
                        <a:t>P </a:t>
                      </a:r>
                      <a:r>
                        <a:rPr lang="en-AU" sz="2800" b="1" dirty="0" smtClean="0">
                          <a:solidFill>
                            <a:srgbClr val="FF0000"/>
                          </a:solidFill>
                          <a:effectLst/>
                          <a:latin typeface="+mj-lt"/>
                        </a:rPr>
                        <a:t>[</a:t>
                      </a:r>
                      <a:r>
                        <a:rPr lang="en-AU" sz="2800" b="1" dirty="0" err="1" smtClean="0">
                          <a:solidFill>
                            <a:srgbClr val="FF0000"/>
                          </a:solidFill>
                          <a:effectLst/>
                          <a:latin typeface="+mj-lt"/>
                        </a:rPr>
                        <a:t>sindrom</a:t>
                      </a:r>
                      <a:r>
                        <a:rPr lang="en-AU" sz="2800" b="1" dirty="0" smtClean="0">
                          <a:solidFill>
                            <a:srgbClr val="FF0000"/>
                          </a:solidFill>
                          <a:effectLst/>
                          <a:latin typeface="+mj-lt"/>
                        </a:rPr>
                        <a:t>] [</a:t>
                      </a:r>
                      <a:r>
                        <a:rPr lang="en-AU" sz="2800" b="1" dirty="0" err="1" smtClean="0">
                          <a:solidFill>
                            <a:srgbClr val="FF0000"/>
                          </a:solidFill>
                          <a:effectLst/>
                          <a:latin typeface="+mj-lt"/>
                        </a:rPr>
                        <a:t>spesies</a:t>
                      </a:r>
                      <a:r>
                        <a:rPr lang="en-AU" sz="2800" b="1" dirty="0" smtClean="0">
                          <a:solidFill>
                            <a:srgbClr val="FF0000"/>
                          </a:solidFill>
                          <a:effectLst/>
                          <a:latin typeface="+mj-lt"/>
                        </a:rPr>
                        <a:t>]  [</a:t>
                      </a:r>
                      <a:r>
                        <a:rPr lang="en-AU" sz="2800" b="1" dirty="0" err="1" smtClean="0">
                          <a:solidFill>
                            <a:srgbClr val="FF0000"/>
                          </a:solidFill>
                          <a:effectLst/>
                          <a:latin typeface="+mj-lt"/>
                        </a:rPr>
                        <a:t>jumlah</a:t>
                      </a:r>
                      <a:r>
                        <a:rPr lang="en-AU" sz="2800" b="1" baseline="0" dirty="0" smtClean="0">
                          <a:solidFill>
                            <a:srgbClr val="FF0000"/>
                          </a:solidFill>
                          <a:effectLst/>
                          <a:latin typeface="+mj-lt"/>
                        </a:rPr>
                        <a:t> </a:t>
                      </a:r>
                      <a:r>
                        <a:rPr lang="en-AU" sz="2800" b="1" baseline="0" dirty="0" err="1" smtClean="0">
                          <a:solidFill>
                            <a:srgbClr val="FF0000"/>
                          </a:solidFill>
                          <a:effectLst/>
                          <a:latin typeface="+mj-lt"/>
                        </a:rPr>
                        <a:t>hewan</a:t>
                      </a:r>
                      <a:r>
                        <a:rPr lang="en-AU" sz="2800" b="1" dirty="0" smtClean="0">
                          <a:solidFill>
                            <a:srgbClr val="FF0000"/>
                          </a:solidFill>
                          <a:effectLst/>
                          <a:latin typeface="+mj-lt"/>
                        </a:rPr>
                        <a:t>] </a:t>
                      </a:r>
                      <a:br>
                        <a:rPr lang="en-AU" sz="2800" b="1" dirty="0" smtClean="0">
                          <a:solidFill>
                            <a:srgbClr val="FF0000"/>
                          </a:solidFill>
                          <a:effectLst/>
                          <a:latin typeface="+mj-lt"/>
                        </a:rPr>
                      </a:br>
                      <a:r>
                        <a:rPr lang="en-AU" sz="2800" b="1" dirty="0" smtClean="0">
                          <a:solidFill>
                            <a:srgbClr val="FF0000"/>
                          </a:solidFill>
                          <a:effectLst/>
                          <a:latin typeface="+mj-lt"/>
                        </a:rPr>
                        <a:t>[</a:t>
                      </a:r>
                      <a:r>
                        <a:rPr lang="en-AU" sz="2800" b="1" dirty="0" err="1" smtClean="0">
                          <a:solidFill>
                            <a:srgbClr val="FF0000"/>
                          </a:solidFill>
                          <a:effectLst/>
                          <a:latin typeface="+mj-lt"/>
                        </a:rPr>
                        <a:t>lokasi</a:t>
                      </a:r>
                      <a:r>
                        <a:rPr lang="en-AU" sz="2800" b="1" dirty="0" smtClean="0">
                          <a:solidFill>
                            <a:srgbClr val="FF0000"/>
                          </a:solidFill>
                          <a:effectLst/>
                          <a:latin typeface="+mj-lt"/>
                        </a:rPr>
                        <a:t>]</a:t>
                      </a:r>
                      <a:r>
                        <a:rPr lang="en-AU" sz="2800" b="1" baseline="0" dirty="0" smtClean="0">
                          <a:solidFill>
                            <a:srgbClr val="FF0000"/>
                          </a:solidFill>
                          <a:effectLst/>
                          <a:latin typeface="+mj-lt"/>
                        </a:rPr>
                        <a:t> [</a:t>
                      </a:r>
                      <a:r>
                        <a:rPr lang="en-AU" sz="2800" b="1" baseline="0" dirty="0" err="1" smtClean="0">
                          <a:solidFill>
                            <a:srgbClr val="FF0000"/>
                          </a:solidFill>
                          <a:effectLst/>
                          <a:latin typeface="+mj-lt"/>
                        </a:rPr>
                        <a:t>diagnosa,diagnosa</a:t>
                      </a:r>
                      <a:r>
                        <a:rPr lang="en-AU" sz="2800" b="1" baseline="0" dirty="0" smtClean="0">
                          <a:solidFill>
                            <a:srgbClr val="FF0000"/>
                          </a:solidFill>
                          <a:effectLst/>
                          <a:latin typeface="+mj-lt"/>
                        </a:rPr>
                        <a:t>]</a:t>
                      </a:r>
                      <a:endParaRPr lang="en-AU" sz="2800" b="1" dirty="0" smtClean="0">
                        <a:solidFill>
                          <a:srgbClr val="FF0000"/>
                        </a:solidFill>
                        <a:effectLst/>
                        <a:latin typeface="+mj-lt"/>
                        <a:ea typeface="Calibri"/>
                        <a:cs typeface="Times New Roman"/>
                      </a:endParaRPr>
                    </a:p>
                  </a:txBody>
                  <a:tcPr marL="76982" marR="76982" marT="0" marB="0">
                    <a:solidFill>
                      <a:schemeClr val="bg1"/>
                    </a:solidFill>
                  </a:tcPr>
                </a:tc>
              </a:tr>
            </a:tbl>
          </a:graphicData>
        </a:graphic>
      </p:graphicFrame>
      <p:sp>
        <p:nvSpPr>
          <p:cNvPr id="2" name="Title 1"/>
          <p:cNvSpPr>
            <a:spLocks noGrp="1"/>
          </p:cNvSpPr>
          <p:nvPr>
            <p:ph type="title"/>
          </p:nvPr>
        </p:nvSpPr>
        <p:spPr/>
        <p:txBody>
          <a:bodyPr>
            <a:normAutofit/>
          </a:bodyPr>
          <a:lstStyle/>
          <a:p>
            <a:pPr algn="l"/>
            <a:r>
              <a:rPr lang="en-AU" b="1" dirty="0" err="1" smtClean="0"/>
              <a:t>Apakah</a:t>
            </a:r>
            <a:r>
              <a:rPr lang="en-AU" b="1" dirty="0" smtClean="0"/>
              <a:t> </a:t>
            </a:r>
            <a:r>
              <a:rPr lang="en-AU" b="1" dirty="0" err="1" smtClean="0"/>
              <a:t>ini</a:t>
            </a:r>
            <a:r>
              <a:rPr lang="en-AU" b="1" dirty="0" smtClean="0"/>
              <a:t> </a:t>
            </a:r>
            <a:r>
              <a:rPr lang="en-AU" b="1" dirty="0" err="1" smtClean="0"/>
              <a:t>sindrom</a:t>
            </a:r>
            <a:r>
              <a:rPr lang="en-AU" b="1" dirty="0" smtClean="0"/>
              <a:t> </a:t>
            </a:r>
            <a:r>
              <a:rPr lang="en-AU" b="1" dirty="0" err="1" smtClean="0">
                <a:solidFill>
                  <a:srgbClr val="FF0000"/>
                </a:solidFill>
              </a:rPr>
              <a:t>Prioritas</a:t>
            </a:r>
            <a:r>
              <a:rPr lang="en-AU" b="1" dirty="0" smtClean="0"/>
              <a:t> ?</a:t>
            </a:r>
            <a:endParaRPr lang="en-AU" b="1" dirty="0"/>
          </a:p>
        </p:txBody>
      </p:sp>
      <p:pic>
        <p:nvPicPr>
          <p:cNvPr id="4097"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48150" y="404664"/>
            <a:ext cx="4895850" cy="2773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498072"/>
      </p:ext>
    </p:extLst>
  </p:cSld>
  <p:clrMapOvr>
    <a:masterClrMapping/>
  </p:clrMapOvr>
  <mc:AlternateContent xmlns:mc="http://schemas.openxmlformats.org/markup-compatibility/2006">
    <mc:Choice xmlns="" xmlns:p14="http://schemas.microsoft.com/office/powerpoint/2010/main" Requires="p14">
      <p:transition spd="slow" p14:dur="2000" advTm="5715"/>
    </mc:Choice>
    <mc:Fallback>
      <p:transition spd="slow" advTm="5715"/>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a:t>prioritas</a:t>
            </a:r>
            <a:r>
              <a:rPr lang="en-AU" b="1" dirty="0"/>
              <a:t> </a:t>
            </a:r>
            <a:r>
              <a:rPr lang="en-AU" b="1" dirty="0" smtClean="0"/>
              <a:t>1</a:t>
            </a:r>
            <a:endParaRPr lang="en-AU" dirty="0"/>
          </a:p>
        </p:txBody>
      </p:sp>
      <p:sp>
        <p:nvSpPr>
          <p:cNvPr id="3" name="Content Placeholder 2"/>
          <p:cNvSpPr>
            <a:spLocks noGrp="1"/>
          </p:cNvSpPr>
          <p:nvPr>
            <p:ph idx="1"/>
          </p:nvPr>
        </p:nvSpPr>
        <p:spPr/>
        <p:txBody>
          <a:bodyPr/>
          <a:lstStyle/>
          <a:p>
            <a:pPr marL="0" indent="0" algn="ctr">
              <a:buNone/>
            </a:pPr>
            <a:r>
              <a:rPr lang="en-AU" sz="6000" b="1" dirty="0">
                <a:solidFill>
                  <a:srgbClr val="C00000"/>
                </a:solidFill>
              </a:rPr>
              <a:t>DMB</a:t>
            </a:r>
            <a:r>
              <a:rPr lang="en-AU" dirty="0"/>
              <a:t>	 </a:t>
            </a:r>
            <a:endParaRPr lang="en-AU" dirty="0" smtClean="0"/>
          </a:p>
          <a:p>
            <a:pPr marL="0" indent="0" algn="ctr">
              <a:buNone/>
            </a:pPr>
            <a:r>
              <a:rPr lang="en-AU" sz="4400" b="1" dirty="0" err="1" smtClean="0"/>
              <a:t>Demam</a:t>
            </a:r>
            <a:r>
              <a:rPr lang="en-AU" sz="4400" b="1" dirty="0" smtClean="0"/>
              <a:t> </a:t>
            </a:r>
            <a:r>
              <a:rPr lang="en-AU" sz="4400" b="1" dirty="0" err="1"/>
              <a:t>pada</a:t>
            </a:r>
            <a:r>
              <a:rPr lang="en-AU" sz="4400" b="1" dirty="0"/>
              <a:t> </a:t>
            </a:r>
            <a:r>
              <a:rPr lang="en-AU" sz="4400" b="1" dirty="0" err="1"/>
              <a:t>babi</a:t>
            </a:r>
            <a:r>
              <a:rPr lang="en-AU" sz="4400" b="1" dirty="0"/>
              <a:t> </a:t>
            </a:r>
          </a:p>
          <a:p>
            <a:endParaRPr lang="en-AU" dirty="0"/>
          </a:p>
        </p:txBody>
      </p:sp>
    </p:spTree>
    <p:extLst>
      <p:ext uri="{BB962C8B-B14F-4D97-AF65-F5344CB8AC3E}">
        <p14:creationId xmlns="" xmlns:p14="http://schemas.microsoft.com/office/powerpoint/2010/main" val="2025633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87022" y="2636912"/>
            <a:ext cx="4500635" cy="354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527" y="404664"/>
            <a:ext cx="3917235" cy="2664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76055" y="404664"/>
            <a:ext cx="3823205" cy="2664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74831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smtClean="0"/>
              <a:t>prioritas</a:t>
            </a:r>
            <a:r>
              <a:rPr lang="en-AU" b="1" dirty="0" smtClean="0"/>
              <a:t> 1</a:t>
            </a:r>
            <a:endParaRPr lang="en-AU" b="1" dirty="0"/>
          </a:p>
        </p:txBody>
      </p:sp>
      <p:sp>
        <p:nvSpPr>
          <p:cNvPr id="3" name="Content Placeholder 2"/>
          <p:cNvSpPr>
            <a:spLocks noGrp="1"/>
          </p:cNvSpPr>
          <p:nvPr>
            <p:ph idx="1"/>
          </p:nvPr>
        </p:nvSpPr>
        <p:spPr/>
        <p:txBody>
          <a:bodyPr/>
          <a:lstStyle/>
          <a:p>
            <a:pPr marL="0" indent="0">
              <a:buNone/>
              <a:tabLst>
                <a:tab pos="1524000" algn="l"/>
                <a:tab pos="1795463" algn="l"/>
              </a:tabLst>
            </a:pPr>
            <a:r>
              <a:rPr lang="en-AU" sz="6000" b="1" dirty="0">
                <a:solidFill>
                  <a:srgbClr val="C00000"/>
                </a:solidFill>
              </a:rPr>
              <a:t>DMB</a:t>
            </a:r>
            <a:r>
              <a:rPr lang="en-AU" dirty="0"/>
              <a:t>	</a:t>
            </a:r>
            <a:r>
              <a:rPr lang="en-AU" dirty="0" smtClean="0"/>
              <a:t> </a:t>
            </a:r>
            <a:r>
              <a:rPr lang="en-AU" b="1" dirty="0" err="1" smtClean="0"/>
              <a:t>Demam</a:t>
            </a:r>
            <a:r>
              <a:rPr lang="en-AU" b="1" dirty="0" smtClean="0"/>
              <a:t> </a:t>
            </a:r>
            <a:r>
              <a:rPr lang="en-AU" b="1" dirty="0" err="1"/>
              <a:t>pada</a:t>
            </a:r>
            <a:r>
              <a:rPr lang="en-AU" b="1" dirty="0"/>
              <a:t> </a:t>
            </a:r>
            <a:r>
              <a:rPr lang="en-AU" b="1" dirty="0" err="1"/>
              <a:t>babi</a:t>
            </a:r>
            <a:r>
              <a:rPr lang="en-AU" b="1" dirty="0"/>
              <a:t> </a:t>
            </a:r>
          </a:p>
          <a:p>
            <a:pPr marL="0" indent="0">
              <a:buNone/>
              <a:tabLst>
                <a:tab pos="1795463" algn="l"/>
              </a:tabLst>
            </a:pPr>
            <a:endParaRPr lang="en-AU" dirty="0" smtClean="0"/>
          </a:p>
          <a:p>
            <a:pPr marL="0" indent="0">
              <a:buNone/>
              <a:tabLst>
                <a:tab pos="1795463" algn="l"/>
              </a:tabLst>
            </a:pPr>
            <a:r>
              <a:rPr lang="en-AU" dirty="0" err="1" smtClean="0"/>
              <a:t>Demam</a:t>
            </a:r>
            <a:r>
              <a:rPr lang="en-AU" dirty="0" smtClean="0"/>
              <a:t> </a:t>
            </a:r>
            <a:r>
              <a:rPr lang="en-AU" dirty="0" err="1"/>
              <a:t>tinggi</a:t>
            </a:r>
            <a:r>
              <a:rPr lang="en-AU" dirty="0"/>
              <a:t>, </a:t>
            </a:r>
            <a:r>
              <a:rPr lang="en-AU" dirty="0" err="1"/>
              <a:t>konjungtivitas</a:t>
            </a:r>
            <a:r>
              <a:rPr lang="en-AU" dirty="0"/>
              <a:t> </a:t>
            </a:r>
            <a:r>
              <a:rPr lang="en-AU" dirty="0" err="1"/>
              <a:t>dan</a:t>
            </a:r>
            <a:r>
              <a:rPr lang="en-AU" dirty="0"/>
              <a:t> </a:t>
            </a:r>
            <a:r>
              <a:rPr lang="en-AU" dirty="0" err="1"/>
              <a:t>peningkatan</a:t>
            </a:r>
            <a:r>
              <a:rPr lang="en-AU" dirty="0"/>
              <a:t> </a:t>
            </a:r>
            <a:r>
              <a:rPr lang="en-AU" dirty="0" err="1"/>
              <a:t>kematian</a:t>
            </a:r>
            <a:r>
              <a:rPr lang="en-AU" dirty="0"/>
              <a:t> </a:t>
            </a:r>
            <a:r>
              <a:rPr lang="en-AU" dirty="0" err="1"/>
              <a:t>pada</a:t>
            </a:r>
            <a:r>
              <a:rPr lang="en-AU" dirty="0"/>
              <a:t> </a:t>
            </a:r>
            <a:r>
              <a:rPr lang="en-AU" dirty="0" err="1"/>
              <a:t>babi</a:t>
            </a:r>
            <a:r>
              <a:rPr lang="en-AU" dirty="0"/>
              <a:t> </a:t>
            </a:r>
          </a:p>
          <a:p>
            <a:pPr marL="0" indent="0">
              <a:buNone/>
              <a:tabLst>
                <a:tab pos="1524000" algn="l"/>
                <a:tab pos="1795463" algn="l"/>
              </a:tabLst>
            </a:pPr>
            <a:endParaRPr lang="en-AU" dirty="0" smtClean="0"/>
          </a:p>
          <a:p>
            <a:pPr marL="0" indent="0">
              <a:buNone/>
              <a:tabLst>
                <a:tab pos="1524000" algn="l"/>
                <a:tab pos="1795463" algn="l"/>
              </a:tabLst>
            </a:pPr>
            <a:r>
              <a:rPr lang="en-AU" dirty="0" err="1" smtClean="0"/>
              <a:t>Spesies</a:t>
            </a:r>
            <a:r>
              <a:rPr lang="en-AU" dirty="0" smtClean="0"/>
              <a:t> </a:t>
            </a:r>
            <a:r>
              <a:rPr lang="en-AU" dirty="0"/>
              <a:t>		</a:t>
            </a:r>
            <a:r>
              <a:rPr lang="en-AU" dirty="0" err="1"/>
              <a:t>babi</a:t>
            </a:r>
            <a:r>
              <a:rPr lang="en-AU" dirty="0"/>
              <a:t> 				</a:t>
            </a:r>
          </a:p>
        </p:txBody>
      </p:sp>
    </p:spTree>
    <p:extLst>
      <p:ext uri="{BB962C8B-B14F-4D97-AF65-F5344CB8AC3E}">
        <p14:creationId xmlns="" xmlns:p14="http://schemas.microsoft.com/office/powerpoint/2010/main" val="3343969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a:t>prioritas</a:t>
            </a:r>
            <a:r>
              <a:rPr lang="en-AU" b="1" dirty="0"/>
              <a:t> </a:t>
            </a:r>
            <a:r>
              <a:rPr lang="en-AU" b="1" dirty="0" smtClean="0"/>
              <a:t>2</a:t>
            </a:r>
            <a:endParaRPr lang="en-AU" dirty="0"/>
          </a:p>
        </p:txBody>
      </p:sp>
      <p:sp>
        <p:nvSpPr>
          <p:cNvPr id="3" name="Content Placeholder 2"/>
          <p:cNvSpPr>
            <a:spLocks noGrp="1"/>
          </p:cNvSpPr>
          <p:nvPr>
            <p:ph idx="1"/>
          </p:nvPr>
        </p:nvSpPr>
        <p:spPr/>
        <p:txBody>
          <a:bodyPr/>
          <a:lstStyle/>
          <a:p>
            <a:pPr marL="0" indent="0" algn="ctr">
              <a:buNone/>
            </a:pPr>
            <a:r>
              <a:rPr lang="en-AU" sz="6000" b="1" dirty="0">
                <a:solidFill>
                  <a:srgbClr val="C00000"/>
                </a:solidFill>
              </a:rPr>
              <a:t>GGA</a:t>
            </a:r>
            <a:r>
              <a:rPr lang="en-AU" dirty="0"/>
              <a:t>	  </a:t>
            </a:r>
          </a:p>
          <a:p>
            <a:pPr marL="0" indent="0" algn="ctr">
              <a:buNone/>
            </a:pPr>
            <a:r>
              <a:rPr lang="en-AU" sz="4800" b="1" dirty="0" err="1" smtClean="0"/>
              <a:t>Gila</a:t>
            </a:r>
            <a:r>
              <a:rPr lang="en-AU" sz="4800" b="1" dirty="0" smtClean="0"/>
              <a:t> </a:t>
            </a:r>
            <a:r>
              <a:rPr lang="en-AU" sz="4800" b="1" dirty="0" err="1"/>
              <a:t>galak</a:t>
            </a:r>
            <a:r>
              <a:rPr lang="en-AU" sz="4800" b="1" dirty="0"/>
              <a:t> </a:t>
            </a:r>
          </a:p>
          <a:p>
            <a:endParaRPr lang="en-AU" dirty="0"/>
          </a:p>
        </p:txBody>
      </p:sp>
    </p:spTree>
    <p:extLst>
      <p:ext uri="{BB962C8B-B14F-4D97-AF65-F5344CB8AC3E}">
        <p14:creationId xmlns="" xmlns:p14="http://schemas.microsoft.com/office/powerpoint/2010/main" val="2025633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yaa.com/berita/internasional/Umum/__icsFiles/afieldfile/2012/06/10/rchive_01514_SNA2409B_1514581a-276229529314383478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2106" y="1137243"/>
            <a:ext cx="3800475" cy="4785887"/>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3.bp.blogspot.com/-gI3xaL6QMfQ/T9gcE-DBPgI/AAAAAAAAM3o/iXMYeQ7-Xos/s1600/rabie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3840" y="1137243"/>
            <a:ext cx="4438259" cy="47858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423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smtClean="0"/>
              <a:t>prioritas</a:t>
            </a:r>
            <a:r>
              <a:rPr lang="en-AU" b="1" dirty="0" smtClean="0"/>
              <a:t> 2</a:t>
            </a:r>
            <a:endParaRPr lang="en-AU" b="1" dirty="0"/>
          </a:p>
        </p:txBody>
      </p:sp>
      <p:sp>
        <p:nvSpPr>
          <p:cNvPr id="3" name="Content Placeholder 2"/>
          <p:cNvSpPr>
            <a:spLocks noGrp="1"/>
          </p:cNvSpPr>
          <p:nvPr>
            <p:ph idx="1"/>
          </p:nvPr>
        </p:nvSpPr>
        <p:spPr/>
        <p:txBody>
          <a:bodyPr>
            <a:normAutofit/>
          </a:bodyPr>
          <a:lstStyle/>
          <a:p>
            <a:pPr marL="0" indent="0">
              <a:buNone/>
              <a:tabLst>
                <a:tab pos="1524000" algn="l"/>
                <a:tab pos="1795463" algn="l"/>
              </a:tabLst>
            </a:pPr>
            <a:r>
              <a:rPr lang="en-AU" sz="6000" b="1" dirty="0" smtClean="0">
                <a:solidFill>
                  <a:srgbClr val="C00000"/>
                </a:solidFill>
              </a:rPr>
              <a:t>GGA</a:t>
            </a:r>
            <a:r>
              <a:rPr lang="en-AU" dirty="0"/>
              <a:t>	</a:t>
            </a:r>
            <a:r>
              <a:rPr lang="en-AU" dirty="0" smtClean="0"/>
              <a:t>  </a:t>
            </a:r>
            <a:r>
              <a:rPr lang="en-AU" b="1" dirty="0" err="1" smtClean="0"/>
              <a:t>Gila</a:t>
            </a:r>
            <a:r>
              <a:rPr lang="en-AU" b="1" dirty="0" smtClean="0"/>
              <a:t> </a:t>
            </a:r>
            <a:r>
              <a:rPr lang="en-AU" b="1" dirty="0" err="1"/>
              <a:t>galak</a:t>
            </a:r>
            <a:r>
              <a:rPr lang="en-AU" b="1" dirty="0"/>
              <a:t> </a:t>
            </a:r>
            <a:endParaRPr lang="en-AU" dirty="0"/>
          </a:p>
          <a:p>
            <a:pPr marL="0" indent="0">
              <a:buNone/>
              <a:tabLst>
                <a:tab pos="1795463" algn="l"/>
              </a:tabLst>
            </a:pPr>
            <a:endParaRPr lang="en-AU" dirty="0" smtClean="0"/>
          </a:p>
          <a:p>
            <a:pPr marL="0" indent="0">
              <a:buNone/>
            </a:pPr>
            <a:r>
              <a:rPr lang="en-AU" dirty="0" err="1"/>
              <a:t>Perubahan</a:t>
            </a:r>
            <a:r>
              <a:rPr lang="en-AU" dirty="0"/>
              <a:t> </a:t>
            </a:r>
            <a:r>
              <a:rPr lang="en-AU" dirty="0" err="1"/>
              <a:t>tingkah</a:t>
            </a:r>
            <a:r>
              <a:rPr lang="en-AU" dirty="0"/>
              <a:t> </a:t>
            </a:r>
            <a:r>
              <a:rPr lang="en-AU" dirty="0" err="1"/>
              <a:t>laku</a:t>
            </a:r>
            <a:r>
              <a:rPr lang="en-AU" dirty="0"/>
              <a:t>, </a:t>
            </a:r>
            <a:r>
              <a:rPr lang="en-AU" dirty="0" err="1"/>
              <a:t>menjadi</a:t>
            </a:r>
            <a:r>
              <a:rPr lang="en-AU" dirty="0"/>
              <a:t> </a:t>
            </a:r>
            <a:r>
              <a:rPr lang="en-AU" dirty="0" err="1"/>
              <a:t>lebih</a:t>
            </a:r>
            <a:r>
              <a:rPr lang="en-AU" dirty="0"/>
              <a:t> </a:t>
            </a:r>
            <a:r>
              <a:rPr lang="en-AU" dirty="0" err="1"/>
              <a:t>agresif</a:t>
            </a:r>
            <a:r>
              <a:rPr lang="en-AU" dirty="0"/>
              <a:t> </a:t>
            </a:r>
            <a:r>
              <a:rPr lang="en-AU" dirty="0" err="1"/>
              <a:t>atau</a:t>
            </a:r>
            <a:r>
              <a:rPr lang="en-AU" dirty="0"/>
              <a:t> </a:t>
            </a:r>
            <a:r>
              <a:rPr lang="en-AU" dirty="0" err="1"/>
              <a:t>depresif</a:t>
            </a:r>
            <a:r>
              <a:rPr lang="en-AU" dirty="0"/>
              <a:t>, </a:t>
            </a:r>
            <a:r>
              <a:rPr lang="en-AU" dirty="0" err="1"/>
              <a:t>hipersalivasi</a:t>
            </a:r>
            <a:r>
              <a:rPr lang="en-AU" dirty="0"/>
              <a:t> </a:t>
            </a:r>
            <a:r>
              <a:rPr lang="en-AU" dirty="0" err="1"/>
              <a:t>dan</a:t>
            </a:r>
            <a:r>
              <a:rPr lang="en-AU" dirty="0"/>
              <a:t> </a:t>
            </a:r>
            <a:r>
              <a:rPr lang="en-AU" dirty="0" err="1"/>
              <a:t>menggigit</a:t>
            </a:r>
            <a:r>
              <a:rPr lang="en-AU" dirty="0"/>
              <a:t> </a:t>
            </a:r>
          </a:p>
          <a:p>
            <a:pPr marL="0" indent="0">
              <a:buNone/>
              <a:tabLst>
                <a:tab pos="1524000" algn="l"/>
                <a:tab pos="1795463" algn="l"/>
              </a:tabLst>
            </a:pPr>
            <a:endParaRPr lang="en-AU" dirty="0" smtClean="0"/>
          </a:p>
          <a:p>
            <a:pPr marL="0" indent="0">
              <a:buNone/>
            </a:pPr>
            <a:r>
              <a:rPr lang="en-AU" dirty="0" err="1" smtClean="0"/>
              <a:t>Spesies</a:t>
            </a:r>
            <a:r>
              <a:rPr lang="en-AU" dirty="0" smtClean="0"/>
              <a:t> </a:t>
            </a:r>
            <a:r>
              <a:rPr lang="en-AU" dirty="0"/>
              <a:t>		primate, </a:t>
            </a:r>
            <a:r>
              <a:rPr lang="en-AU" dirty="0" err="1" smtClean="0"/>
              <a:t>anjing</a:t>
            </a:r>
            <a:r>
              <a:rPr lang="en-AU" dirty="0"/>
              <a:t>, </a:t>
            </a:r>
            <a:r>
              <a:rPr lang="en-AU" dirty="0" err="1"/>
              <a:t>kucing</a:t>
            </a:r>
            <a:r>
              <a:rPr lang="en-AU" dirty="0"/>
              <a:t> </a:t>
            </a:r>
          </a:p>
          <a:p>
            <a:pPr marL="0" indent="0">
              <a:buNone/>
              <a:tabLst>
                <a:tab pos="1524000" algn="l"/>
                <a:tab pos="1795463" algn="l"/>
              </a:tabLst>
            </a:pPr>
            <a:r>
              <a:rPr lang="en-AU" dirty="0" smtClean="0"/>
              <a:t> </a:t>
            </a:r>
            <a:r>
              <a:rPr lang="en-AU" dirty="0"/>
              <a:t>				</a:t>
            </a:r>
          </a:p>
        </p:txBody>
      </p:sp>
    </p:spTree>
    <p:extLst>
      <p:ext uri="{BB962C8B-B14F-4D97-AF65-F5344CB8AC3E}">
        <p14:creationId xmlns="" xmlns:p14="http://schemas.microsoft.com/office/powerpoint/2010/main" val="3854411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a:t>prioritas</a:t>
            </a:r>
            <a:r>
              <a:rPr lang="en-AU" b="1" dirty="0"/>
              <a:t> </a:t>
            </a:r>
            <a:r>
              <a:rPr lang="en-AU" b="1" dirty="0" smtClean="0"/>
              <a:t>3</a:t>
            </a:r>
            <a:endParaRPr lang="en-AU" dirty="0"/>
          </a:p>
        </p:txBody>
      </p:sp>
      <p:sp>
        <p:nvSpPr>
          <p:cNvPr id="3" name="Content Placeholder 2"/>
          <p:cNvSpPr>
            <a:spLocks noGrp="1"/>
          </p:cNvSpPr>
          <p:nvPr>
            <p:ph idx="1"/>
          </p:nvPr>
        </p:nvSpPr>
        <p:spPr/>
        <p:txBody>
          <a:bodyPr/>
          <a:lstStyle/>
          <a:p>
            <a:pPr marL="0" indent="0" algn="ctr">
              <a:buNone/>
            </a:pPr>
            <a:r>
              <a:rPr lang="en-AU" sz="6000" b="1" dirty="0">
                <a:solidFill>
                  <a:srgbClr val="C00000"/>
                </a:solidFill>
              </a:rPr>
              <a:t>KGS</a:t>
            </a:r>
            <a:r>
              <a:rPr lang="en-AU" dirty="0"/>
              <a:t>	 </a:t>
            </a:r>
            <a:endParaRPr lang="en-AU" dirty="0" smtClean="0"/>
          </a:p>
          <a:p>
            <a:pPr marL="0" indent="0" algn="ctr">
              <a:buNone/>
            </a:pPr>
            <a:r>
              <a:rPr lang="en-AU" sz="4400" b="1" dirty="0" err="1" smtClean="0"/>
              <a:t>Keguguran</a:t>
            </a:r>
            <a:r>
              <a:rPr lang="en-AU" sz="4400" b="1" dirty="0" smtClean="0"/>
              <a:t> </a:t>
            </a:r>
            <a:r>
              <a:rPr lang="en-AU" sz="4400" b="1" dirty="0" err="1"/>
              <a:t>atau</a:t>
            </a:r>
            <a:r>
              <a:rPr lang="en-AU" sz="4400" b="1" dirty="0"/>
              <a:t> </a:t>
            </a:r>
            <a:r>
              <a:rPr lang="en-AU" sz="4400" b="1" dirty="0" err="1"/>
              <a:t>sendi</a:t>
            </a:r>
            <a:r>
              <a:rPr lang="en-AU" sz="4400" b="1" dirty="0"/>
              <a:t> </a:t>
            </a:r>
            <a:r>
              <a:rPr lang="en-AU" sz="4400" b="1" dirty="0" err="1" smtClean="0"/>
              <a:t>membengkak</a:t>
            </a:r>
            <a:endParaRPr lang="en-AU" sz="4400" dirty="0"/>
          </a:p>
        </p:txBody>
      </p:sp>
    </p:spTree>
    <p:extLst>
      <p:ext uri="{BB962C8B-B14F-4D97-AF65-F5344CB8AC3E}">
        <p14:creationId xmlns="" xmlns:p14="http://schemas.microsoft.com/office/powerpoint/2010/main" val="2025633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QcfKoO44lJw/TW9rAez6vtI/AAAAAAAAACU/KAwSbMR1DCU/s1600/CIMG18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0218" y="256440"/>
            <a:ext cx="4470747" cy="4143282"/>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30418" y="256441"/>
            <a:ext cx="4094921" cy="4143282"/>
          </a:xfrm>
          <a:prstGeom prst="rect">
            <a:avLst/>
          </a:prstGeom>
        </p:spPr>
      </p:pic>
    </p:spTree>
    <p:extLst>
      <p:ext uri="{BB962C8B-B14F-4D97-AF65-F5344CB8AC3E}">
        <p14:creationId xmlns="" xmlns:p14="http://schemas.microsoft.com/office/powerpoint/2010/main" val="807580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8296" y="198784"/>
            <a:ext cx="8358809" cy="6524149"/>
          </a:xfrm>
          <a:prstGeom prst="rect">
            <a:avLst/>
          </a:prstGeom>
        </p:spPr>
      </p:pic>
    </p:spTree>
    <p:extLst>
      <p:ext uri="{BB962C8B-B14F-4D97-AF65-F5344CB8AC3E}">
        <p14:creationId xmlns="" xmlns:p14="http://schemas.microsoft.com/office/powerpoint/2010/main" val="436945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381000"/>
          <a:ext cx="8153399" cy="6656832"/>
        </p:xfrm>
        <a:graphic>
          <a:graphicData uri="http://schemas.openxmlformats.org/drawingml/2006/table">
            <a:tbl>
              <a:tblPr/>
              <a:tblGrid>
                <a:gridCol w="8153399"/>
              </a:tblGrid>
              <a:tr h="219455">
                <a:tc>
                  <a:txBody>
                    <a:bodyPr/>
                    <a:lstStyle/>
                    <a:p>
                      <a:pPr marL="0" marR="0" algn="ctr">
                        <a:lnSpc>
                          <a:spcPct val="130000"/>
                        </a:lnSpc>
                        <a:spcBef>
                          <a:spcPts val="0"/>
                        </a:spcBef>
                        <a:spcAft>
                          <a:spcPts val="0"/>
                        </a:spcAft>
                      </a:pPr>
                      <a:r>
                        <a:rPr lang="en-US" sz="2800" dirty="0" err="1" smtClean="0">
                          <a:latin typeface="Calibri"/>
                          <a:ea typeface="Calibri"/>
                          <a:cs typeface="Times New Roman"/>
                        </a:rPr>
                        <a:t>Lanjutan</a:t>
                      </a:r>
                      <a:endParaRPr lang="en-US" sz="2800" dirty="0" smtClean="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Kecil keuntungannya untuk beberapa orang </a:t>
                      </a:r>
                      <a:endParaRPr lang="en-US" sz="2800" dirty="0" smtClean="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Sangat pasif dan tidak dapat digunakan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en-AU" sz="2800" dirty="0">
                          <a:latin typeface="Calibri"/>
                          <a:ea typeface="Calibri"/>
                          <a:cs typeface="Times New Roman"/>
                        </a:rPr>
                        <a:t>Manual</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Banyak data yang perlu divalidasi</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Data agregasi/ringkasan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Tidak dapat digunakan untuk peringatan dini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Tidak ada umpan balik ke pelapor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19">
                <a:tc>
                  <a:txBody>
                    <a:bodyPr/>
                    <a:lstStyle/>
                    <a:p>
                      <a:pPr marL="0" marR="0" algn="l">
                        <a:lnSpc>
                          <a:spcPct val="130000"/>
                        </a:lnSpc>
                        <a:spcBef>
                          <a:spcPts val="0"/>
                        </a:spcBef>
                        <a:spcAft>
                          <a:spcPts val="0"/>
                        </a:spcAft>
                      </a:pPr>
                      <a:r>
                        <a:rPr lang="id-ID" sz="2800" dirty="0">
                          <a:latin typeface="Calibri"/>
                          <a:ea typeface="Calibri"/>
                          <a:cs typeface="Times New Roman"/>
                        </a:rPr>
                        <a:t>Tidak dapat digunakan staf sebagai alat pendukung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5">
                <a:tc>
                  <a:txBody>
                    <a:bodyPr/>
                    <a:lstStyle/>
                    <a:p>
                      <a:pPr marL="0" marR="0" algn="l">
                        <a:lnSpc>
                          <a:spcPct val="130000"/>
                        </a:lnSpc>
                        <a:spcBef>
                          <a:spcPts val="0"/>
                        </a:spcBef>
                        <a:spcAft>
                          <a:spcPts val="0"/>
                        </a:spcAft>
                      </a:pPr>
                      <a:r>
                        <a:rPr lang="id-ID" sz="2800" dirty="0">
                          <a:latin typeface="Calibri"/>
                          <a:ea typeface="Calibri"/>
                          <a:cs typeface="Times New Roman"/>
                        </a:rPr>
                        <a:t>Tidak mudah dan membebani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19">
                <a:tc>
                  <a:txBody>
                    <a:bodyPr/>
                    <a:lstStyle/>
                    <a:p>
                      <a:pPr marL="0" marR="0" algn="l">
                        <a:lnSpc>
                          <a:spcPct val="130000"/>
                        </a:lnSpc>
                        <a:spcBef>
                          <a:spcPts val="0"/>
                        </a:spcBef>
                        <a:spcAft>
                          <a:spcPts val="0"/>
                        </a:spcAft>
                      </a:pPr>
                      <a:r>
                        <a:rPr lang="id-ID" sz="2800" dirty="0">
                          <a:latin typeface="Calibri"/>
                          <a:ea typeface="Calibri"/>
                          <a:cs typeface="Times New Roman"/>
                        </a:rPr>
                        <a:t>Banyak bidang kerja yang tidak didukung atau terintegrasi </a:t>
                      </a:r>
                      <a:endParaRPr lang="en-US" sz="2800" dirty="0">
                        <a:latin typeface="Calibri"/>
                        <a:ea typeface="Calibri"/>
                        <a:cs typeface="Times New Roman"/>
                      </a:endParaRPr>
                    </a:p>
                  </a:txBody>
                  <a:tcPr marL="53287" marR="532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smtClean="0"/>
              <a:t>prioritas</a:t>
            </a:r>
            <a:r>
              <a:rPr lang="en-AU" b="1" dirty="0" smtClean="0"/>
              <a:t> 3</a:t>
            </a:r>
            <a:endParaRPr lang="en-AU" b="1" dirty="0"/>
          </a:p>
        </p:txBody>
      </p:sp>
      <p:sp>
        <p:nvSpPr>
          <p:cNvPr id="3" name="Content Placeholder 2"/>
          <p:cNvSpPr>
            <a:spLocks noGrp="1"/>
          </p:cNvSpPr>
          <p:nvPr>
            <p:ph idx="1"/>
          </p:nvPr>
        </p:nvSpPr>
        <p:spPr/>
        <p:txBody>
          <a:bodyPr>
            <a:normAutofit lnSpcReduction="10000"/>
          </a:bodyPr>
          <a:lstStyle/>
          <a:p>
            <a:pPr marL="1795463" indent="-1704975">
              <a:buNone/>
              <a:tabLst>
                <a:tab pos="1524000" algn="l"/>
                <a:tab pos="1795463" algn="l"/>
              </a:tabLst>
            </a:pPr>
            <a:r>
              <a:rPr lang="en-AU" sz="6000" b="1" dirty="0" smtClean="0">
                <a:solidFill>
                  <a:srgbClr val="C00000"/>
                </a:solidFill>
              </a:rPr>
              <a:t>KGS</a:t>
            </a:r>
            <a:r>
              <a:rPr lang="en-AU" dirty="0"/>
              <a:t>	</a:t>
            </a:r>
            <a:r>
              <a:rPr lang="en-AU" sz="3600" dirty="0" smtClean="0"/>
              <a:t> </a:t>
            </a:r>
            <a:r>
              <a:rPr lang="en-AU" sz="3600" b="1" dirty="0" err="1"/>
              <a:t>Keguguran</a:t>
            </a:r>
            <a:r>
              <a:rPr lang="en-AU" sz="3600" b="1" dirty="0"/>
              <a:t> </a:t>
            </a:r>
            <a:r>
              <a:rPr lang="en-AU" sz="3600" b="1" dirty="0" err="1"/>
              <a:t>atau</a:t>
            </a:r>
            <a:r>
              <a:rPr lang="en-AU" sz="3600" b="1" dirty="0"/>
              <a:t> </a:t>
            </a:r>
            <a:r>
              <a:rPr lang="en-AU" sz="3600" b="1" dirty="0" err="1"/>
              <a:t>sendi</a:t>
            </a:r>
            <a:r>
              <a:rPr lang="en-AU" sz="3600" b="1" dirty="0"/>
              <a:t> </a:t>
            </a:r>
            <a:r>
              <a:rPr lang="en-AU" sz="3600" b="1" dirty="0" err="1"/>
              <a:t>membengkak</a:t>
            </a:r>
            <a:r>
              <a:rPr lang="en-AU" sz="3600" b="1" dirty="0"/>
              <a:t> </a:t>
            </a:r>
            <a:endParaRPr lang="en-AU" sz="3600" dirty="0"/>
          </a:p>
          <a:p>
            <a:pPr marL="0" indent="0">
              <a:buNone/>
              <a:tabLst>
                <a:tab pos="1795463" algn="l"/>
              </a:tabLst>
            </a:pPr>
            <a:endParaRPr lang="en-AU" dirty="0" smtClean="0"/>
          </a:p>
          <a:p>
            <a:pPr marL="0" indent="0">
              <a:buNone/>
              <a:tabLst>
                <a:tab pos="1795463" algn="l"/>
              </a:tabLst>
            </a:pPr>
            <a:r>
              <a:rPr lang="en-AU" dirty="0" err="1"/>
              <a:t>Keguguran</a:t>
            </a:r>
            <a:r>
              <a:rPr lang="en-AU" dirty="0"/>
              <a:t> </a:t>
            </a:r>
            <a:r>
              <a:rPr lang="en-AU" dirty="0" err="1"/>
              <a:t>pada</a:t>
            </a:r>
            <a:r>
              <a:rPr lang="en-AU" dirty="0"/>
              <a:t> trimester </a:t>
            </a:r>
            <a:r>
              <a:rPr lang="en-AU" dirty="0" err="1"/>
              <a:t>ke</a:t>
            </a:r>
            <a:r>
              <a:rPr lang="en-AU" dirty="0"/>
              <a:t> 3 </a:t>
            </a:r>
            <a:r>
              <a:rPr lang="en-AU" dirty="0" err="1"/>
              <a:t>atau</a:t>
            </a:r>
            <a:r>
              <a:rPr lang="en-AU" dirty="0"/>
              <a:t> </a:t>
            </a:r>
            <a:r>
              <a:rPr lang="en-AU" dirty="0" err="1"/>
              <a:t>sendi</a:t>
            </a:r>
            <a:r>
              <a:rPr lang="en-AU" dirty="0"/>
              <a:t> </a:t>
            </a:r>
            <a:r>
              <a:rPr lang="en-AU" dirty="0" err="1"/>
              <a:t>membengkak</a:t>
            </a:r>
            <a:r>
              <a:rPr lang="en-AU" dirty="0"/>
              <a:t> </a:t>
            </a:r>
            <a:endParaRPr lang="en-AU" dirty="0" smtClean="0"/>
          </a:p>
          <a:p>
            <a:pPr marL="0" indent="0">
              <a:buNone/>
              <a:tabLst>
                <a:tab pos="1795463" algn="l"/>
              </a:tabLst>
            </a:pPr>
            <a:endParaRPr lang="en-AU" dirty="0" smtClean="0"/>
          </a:p>
          <a:p>
            <a:pPr marL="0" indent="0">
              <a:buNone/>
              <a:tabLst>
                <a:tab pos="1524000" algn="l"/>
                <a:tab pos="1795463" algn="l"/>
              </a:tabLst>
            </a:pPr>
            <a:r>
              <a:rPr lang="en-AU" dirty="0" err="1" smtClean="0"/>
              <a:t>Spesies</a:t>
            </a:r>
            <a:r>
              <a:rPr lang="en-AU" dirty="0" smtClean="0"/>
              <a:t> </a:t>
            </a:r>
            <a:r>
              <a:rPr lang="en-AU" dirty="0"/>
              <a:t>		</a:t>
            </a:r>
            <a:r>
              <a:rPr lang="en-AU" dirty="0" err="1"/>
              <a:t>kambing</a:t>
            </a:r>
            <a:r>
              <a:rPr lang="en-AU" dirty="0"/>
              <a:t>, </a:t>
            </a:r>
            <a:r>
              <a:rPr lang="en-AU" dirty="0" err="1"/>
              <a:t>kerbau</a:t>
            </a:r>
            <a:r>
              <a:rPr lang="en-AU" dirty="0"/>
              <a:t>, </a:t>
            </a:r>
            <a:r>
              <a:rPr lang="en-AU" dirty="0" err="1"/>
              <a:t>sapi</a:t>
            </a:r>
            <a:r>
              <a:rPr lang="en-AU" dirty="0"/>
              <a:t> </a:t>
            </a:r>
            <a:r>
              <a:rPr lang="en-AU" dirty="0" smtClean="0"/>
              <a:t> </a:t>
            </a:r>
            <a:r>
              <a:rPr lang="en-AU" dirty="0"/>
              <a:t>				</a:t>
            </a:r>
          </a:p>
        </p:txBody>
      </p:sp>
    </p:spTree>
    <p:extLst>
      <p:ext uri="{BB962C8B-B14F-4D97-AF65-F5344CB8AC3E}">
        <p14:creationId xmlns="" xmlns:p14="http://schemas.microsoft.com/office/powerpoint/2010/main" val="38544117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a:t>prioritas</a:t>
            </a:r>
            <a:r>
              <a:rPr lang="en-AU" b="1" dirty="0"/>
              <a:t> </a:t>
            </a:r>
            <a:r>
              <a:rPr lang="en-AU" b="1" dirty="0" smtClean="0"/>
              <a:t>4</a:t>
            </a:r>
            <a:endParaRPr lang="en-AU" dirty="0"/>
          </a:p>
        </p:txBody>
      </p:sp>
      <p:sp>
        <p:nvSpPr>
          <p:cNvPr id="3" name="Content Placeholder 2"/>
          <p:cNvSpPr>
            <a:spLocks noGrp="1"/>
          </p:cNvSpPr>
          <p:nvPr>
            <p:ph idx="1"/>
          </p:nvPr>
        </p:nvSpPr>
        <p:spPr/>
        <p:txBody>
          <a:bodyPr/>
          <a:lstStyle/>
          <a:p>
            <a:pPr marL="0" indent="0" algn="ctr">
              <a:buNone/>
            </a:pPr>
            <a:r>
              <a:rPr lang="en-AU" sz="6000" b="1" dirty="0">
                <a:solidFill>
                  <a:srgbClr val="C00000"/>
                </a:solidFill>
              </a:rPr>
              <a:t>MTD</a:t>
            </a:r>
            <a:r>
              <a:rPr lang="en-AU" dirty="0"/>
              <a:t>	 </a:t>
            </a:r>
            <a:endParaRPr lang="en-AU" dirty="0" smtClean="0"/>
          </a:p>
          <a:p>
            <a:pPr marL="0" indent="0" algn="ctr">
              <a:buNone/>
            </a:pPr>
            <a:r>
              <a:rPr lang="en-AU" sz="4400" b="1" dirty="0" err="1" smtClean="0"/>
              <a:t>Mati</a:t>
            </a:r>
            <a:r>
              <a:rPr lang="en-AU" sz="4400" b="1" dirty="0" smtClean="0"/>
              <a:t> </a:t>
            </a:r>
            <a:r>
              <a:rPr lang="en-AU" sz="4400" b="1" dirty="0" err="1"/>
              <a:t>mendadak</a:t>
            </a:r>
            <a:r>
              <a:rPr lang="en-AU" sz="4400" b="1" dirty="0"/>
              <a:t> </a:t>
            </a:r>
          </a:p>
          <a:p>
            <a:endParaRPr lang="en-AU" dirty="0"/>
          </a:p>
        </p:txBody>
      </p:sp>
    </p:spTree>
    <p:extLst>
      <p:ext uri="{BB962C8B-B14F-4D97-AF65-F5344CB8AC3E}">
        <p14:creationId xmlns="" xmlns:p14="http://schemas.microsoft.com/office/powerpoint/2010/main" val="2025633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3400" y="533400"/>
            <a:ext cx="8110329" cy="6021305"/>
          </a:xfrm>
          <a:prstGeom prst="rect">
            <a:avLst/>
          </a:prstGeom>
        </p:spPr>
      </p:pic>
    </p:spTree>
    <p:extLst>
      <p:ext uri="{BB962C8B-B14F-4D97-AF65-F5344CB8AC3E}">
        <p14:creationId xmlns="" xmlns:p14="http://schemas.microsoft.com/office/powerpoint/2010/main" val="3504837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smtClean="0"/>
              <a:t>prioritas</a:t>
            </a:r>
            <a:r>
              <a:rPr lang="en-AU" b="1" dirty="0" smtClean="0"/>
              <a:t> 4</a:t>
            </a:r>
            <a:endParaRPr lang="en-AU" b="1" dirty="0"/>
          </a:p>
        </p:txBody>
      </p:sp>
      <p:sp>
        <p:nvSpPr>
          <p:cNvPr id="3" name="Content Placeholder 2"/>
          <p:cNvSpPr>
            <a:spLocks noGrp="1"/>
          </p:cNvSpPr>
          <p:nvPr>
            <p:ph idx="1"/>
          </p:nvPr>
        </p:nvSpPr>
        <p:spPr/>
        <p:txBody>
          <a:bodyPr/>
          <a:lstStyle/>
          <a:p>
            <a:pPr marL="0" indent="0">
              <a:buNone/>
              <a:tabLst>
                <a:tab pos="1524000" algn="l"/>
                <a:tab pos="1795463" algn="l"/>
              </a:tabLst>
            </a:pPr>
            <a:r>
              <a:rPr lang="en-AU" sz="6000" b="1" dirty="0" smtClean="0">
                <a:solidFill>
                  <a:srgbClr val="C00000"/>
                </a:solidFill>
              </a:rPr>
              <a:t>MTD</a:t>
            </a:r>
            <a:r>
              <a:rPr lang="en-AU" dirty="0"/>
              <a:t>	</a:t>
            </a:r>
            <a:r>
              <a:rPr lang="en-AU" dirty="0" smtClean="0"/>
              <a:t> </a:t>
            </a:r>
            <a:r>
              <a:rPr lang="en-AU" sz="3600" b="1" dirty="0" err="1" smtClean="0"/>
              <a:t>Mati</a:t>
            </a:r>
            <a:r>
              <a:rPr lang="en-AU" sz="3600" b="1" dirty="0" smtClean="0"/>
              <a:t> </a:t>
            </a:r>
            <a:r>
              <a:rPr lang="en-AU" sz="3600" b="1" dirty="0" err="1" smtClean="0"/>
              <a:t>mendadak</a:t>
            </a:r>
            <a:r>
              <a:rPr lang="en-AU" sz="3600" b="1" dirty="0" smtClean="0"/>
              <a:t> </a:t>
            </a:r>
            <a:endParaRPr lang="en-AU" sz="3600" b="1" dirty="0"/>
          </a:p>
          <a:p>
            <a:pPr marL="0" indent="0">
              <a:buNone/>
              <a:tabLst>
                <a:tab pos="1795463" algn="l"/>
              </a:tabLst>
            </a:pPr>
            <a:endParaRPr lang="en-AU" dirty="0" smtClean="0"/>
          </a:p>
          <a:p>
            <a:pPr marL="0" indent="0">
              <a:buNone/>
            </a:pPr>
            <a:r>
              <a:rPr lang="en-AU" dirty="0" err="1"/>
              <a:t>Kematian</a:t>
            </a:r>
            <a:r>
              <a:rPr lang="en-AU" dirty="0"/>
              <a:t> </a:t>
            </a:r>
            <a:r>
              <a:rPr lang="en-AU" dirty="0" err="1"/>
              <a:t>mendadak</a:t>
            </a:r>
            <a:r>
              <a:rPr lang="en-AU" dirty="0"/>
              <a:t> </a:t>
            </a:r>
            <a:r>
              <a:rPr lang="en-AU" dirty="0" err="1"/>
              <a:t>dan</a:t>
            </a:r>
            <a:r>
              <a:rPr lang="en-AU" dirty="0"/>
              <a:t> </a:t>
            </a:r>
            <a:r>
              <a:rPr lang="en-AU" dirty="0" err="1"/>
              <a:t>keluar</a:t>
            </a:r>
            <a:r>
              <a:rPr lang="en-AU" dirty="0"/>
              <a:t> </a:t>
            </a:r>
            <a:r>
              <a:rPr lang="en-AU" dirty="0" err="1"/>
              <a:t>darah</a:t>
            </a:r>
            <a:r>
              <a:rPr lang="en-AU" dirty="0"/>
              <a:t> </a:t>
            </a:r>
            <a:r>
              <a:rPr lang="en-AU" dirty="0" err="1"/>
              <a:t>pada</a:t>
            </a:r>
            <a:r>
              <a:rPr lang="en-AU" dirty="0"/>
              <a:t> </a:t>
            </a:r>
            <a:r>
              <a:rPr lang="en-AU" dirty="0" err="1"/>
              <a:t>lubang</a:t>
            </a:r>
            <a:r>
              <a:rPr lang="en-AU" dirty="0"/>
              <a:t> </a:t>
            </a:r>
            <a:r>
              <a:rPr lang="en-AU" dirty="0" err="1"/>
              <a:t>kumlah</a:t>
            </a:r>
            <a:r>
              <a:rPr lang="en-AU" dirty="0"/>
              <a:t> </a:t>
            </a:r>
          </a:p>
          <a:p>
            <a:pPr marL="0" indent="0">
              <a:buNone/>
              <a:tabLst>
                <a:tab pos="1524000" algn="l"/>
                <a:tab pos="1795463" algn="l"/>
              </a:tabLst>
            </a:pPr>
            <a:endParaRPr lang="en-AU" dirty="0" smtClean="0"/>
          </a:p>
          <a:p>
            <a:pPr marL="0" indent="0">
              <a:buNone/>
              <a:tabLst>
                <a:tab pos="1524000" algn="l"/>
                <a:tab pos="1795463" algn="l"/>
              </a:tabLst>
            </a:pPr>
            <a:r>
              <a:rPr lang="en-AU" dirty="0" err="1" smtClean="0"/>
              <a:t>Spesies</a:t>
            </a:r>
            <a:r>
              <a:rPr lang="en-AU" dirty="0" smtClean="0"/>
              <a:t> </a:t>
            </a:r>
            <a:r>
              <a:rPr lang="en-AU" dirty="0"/>
              <a:t>		</a:t>
            </a:r>
            <a:r>
              <a:rPr lang="en-AU" dirty="0" err="1"/>
              <a:t>kuda</a:t>
            </a:r>
            <a:r>
              <a:rPr lang="en-AU" dirty="0"/>
              <a:t>, </a:t>
            </a:r>
            <a:r>
              <a:rPr lang="en-AU" dirty="0" err="1"/>
              <a:t>babi</a:t>
            </a:r>
            <a:r>
              <a:rPr lang="en-AU" dirty="0"/>
              <a:t>, </a:t>
            </a:r>
            <a:r>
              <a:rPr lang="en-AU" dirty="0" err="1"/>
              <a:t>ruminan</a:t>
            </a:r>
            <a:r>
              <a:rPr lang="en-AU" dirty="0"/>
              <a:t> </a:t>
            </a:r>
            <a:r>
              <a:rPr lang="en-AU" dirty="0" smtClean="0"/>
              <a:t> </a:t>
            </a:r>
            <a:r>
              <a:rPr lang="en-AU" dirty="0"/>
              <a:t>				</a:t>
            </a:r>
          </a:p>
        </p:txBody>
      </p:sp>
    </p:spTree>
    <p:extLst>
      <p:ext uri="{BB962C8B-B14F-4D97-AF65-F5344CB8AC3E}">
        <p14:creationId xmlns="" xmlns:p14="http://schemas.microsoft.com/office/powerpoint/2010/main" val="38544117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a:t>prioritas</a:t>
            </a:r>
            <a:r>
              <a:rPr lang="en-AU" b="1" dirty="0"/>
              <a:t> </a:t>
            </a:r>
            <a:r>
              <a:rPr lang="en-AU" b="1" dirty="0" smtClean="0"/>
              <a:t>5</a:t>
            </a:r>
            <a:endParaRPr lang="en-AU" dirty="0"/>
          </a:p>
        </p:txBody>
      </p:sp>
      <p:sp>
        <p:nvSpPr>
          <p:cNvPr id="3" name="Content Placeholder 2"/>
          <p:cNvSpPr>
            <a:spLocks noGrp="1"/>
          </p:cNvSpPr>
          <p:nvPr>
            <p:ph idx="1"/>
          </p:nvPr>
        </p:nvSpPr>
        <p:spPr/>
        <p:txBody>
          <a:bodyPr/>
          <a:lstStyle/>
          <a:p>
            <a:pPr marL="0" indent="0" algn="ctr">
              <a:buNone/>
            </a:pPr>
            <a:r>
              <a:rPr lang="en-AU" sz="6000" b="1" dirty="0">
                <a:solidFill>
                  <a:srgbClr val="C00000"/>
                </a:solidFill>
              </a:rPr>
              <a:t>PLL</a:t>
            </a:r>
            <a:r>
              <a:rPr lang="en-AU" dirty="0"/>
              <a:t>	 </a:t>
            </a:r>
            <a:endParaRPr lang="en-AU" dirty="0" smtClean="0"/>
          </a:p>
          <a:p>
            <a:pPr marL="0" indent="0" algn="ctr">
              <a:buNone/>
            </a:pPr>
            <a:r>
              <a:rPr lang="en-AU" sz="4400" b="1" dirty="0" err="1" smtClean="0"/>
              <a:t>Pincang</a:t>
            </a:r>
            <a:r>
              <a:rPr lang="en-AU" sz="4400" b="1" dirty="0"/>
              <a:t>, air </a:t>
            </a:r>
            <a:r>
              <a:rPr lang="en-AU" sz="4400" b="1" dirty="0" err="1"/>
              <a:t>liur</a:t>
            </a:r>
            <a:r>
              <a:rPr lang="en-AU" sz="4400" b="1" dirty="0"/>
              <a:t> </a:t>
            </a:r>
            <a:r>
              <a:rPr lang="en-AU" sz="4400" b="1" dirty="0" err="1"/>
              <a:t>dan</a:t>
            </a:r>
            <a:r>
              <a:rPr lang="en-AU" sz="4400" b="1" dirty="0"/>
              <a:t> </a:t>
            </a:r>
            <a:r>
              <a:rPr lang="en-AU" sz="4400" b="1" dirty="0" err="1"/>
              <a:t>lepuh</a:t>
            </a:r>
            <a:endParaRPr lang="en-AU" sz="4400" b="1" dirty="0"/>
          </a:p>
          <a:p>
            <a:pPr marL="0" indent="0" algn="ctr">
              <a:buNone/>
            </a:pPr>
            <a:endParaRPr lang="en-AU" dirty="0"/>
          </a:p>
        </p:txBody>
      </p:sp>
    </p:spTree>
    <p:extLst>
      <p:ext uri="{BB962C8B-B14F-4D97-AF65-F5344CB8AC3E}">
        <p14:creationId xmlns="" xmlns:p14="http://schemas.microsoft.com/office/powerpoint/2010/main" val="20256336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92173" y="3465004"/>
            <a:ext cx="4503724" cy="3159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1268760"/>
            <a:ext cx="3964339" cy="43924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53186" y="366225"/>
            <a:ext cx="4442711" cy="29564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99214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smtClean="0"/>
              <a:t>prioritas</a:t>
            </a:r>
            <a:r>
              <a:rPr lang="en-AU" b="1" dirty="0" smtClean="0"/>
              <a:t> 5</a:t>
            </a:r>
            <a:endParaRPr lang="en-AU" b="1" dirty="0"/>
          </a:p>
        </p:txBody>
      </p:sp>
      <p:sp>
        <p:nvSpPr>
          <p:cNvPr id="3" name="Content Placeholder 2"/>
          <p:cNvSpPr>
            <a:spLocks noGrp="1"/>
          </p:cNvSpPr>
          <p:nvPr>
            <p:ph idx="1"/>
          </p:nvPr>
        </p:nvSpPr>
        <p:spPr/>
        <p:txBody>
          <a:bodyPr/>
          <a:lstStyle/>
          <a:p>
            <a:pPr marL="0" indent="0">
              <a:buNone/>
              <a:tabLst>
                <a:tab pos="1524000" algn="l"/>
                <a:tab pos="1795463" algn="l"/>
              </a:tabLst>
            </a:pPr>
            <a:r>
              <a:rPr lang="en-AU" sz="6000" b="1" dirty="0" smtClean="0">
                <a:solidFill>
                  <a:srgbClr val="C00000"/>
                </a:solidFill>
              </a:rPr>
              <a:t>PLL</a:t>
            </a:r>
            <a:r>
              <a:rPr lang="en-AU" dirty="0"/>
              <a:t>	</a:t>
            </a:r>
            <a:r>
              <a:rPr lang="en-AU" dirty="0" smtClean="0"/>
              <a:t> </a:t>
            </a:r>
            <a:r>
              <a:rPr lang="en-AU" sz="3600" b="1" dirty="0" err="1" smtClean="0"/>
              <a:t>Pincang</a:t>
            </a:r>
            <a:r>
              <a:rPr lang="en-AU" sz="3600" b="1" dirty="0" smtClean="0"/>
              <a:t>, air </a:t>
            </a:r>
            <a:r>
              <a:rPr lang="en-AU" sz="3600" b="1" dirty="0" err="1" smtClean="0"/>
              <a:t>liur</a:t>
            </a:r>
            <a:r>
              <a:rPr lang="en-AU" sz="3600" b="1" dirty="0" smtClean="0"/>
              <a:t> </a:t>
            </a:r>
            <a:r>
              <a:rPr lang="en-AU" sz="3600" b="1" dirty="0" err="1" smtClean="0"/>
              <a:t>dan</a:t>
            </a:r>
            <a:r>
              <a:rPr lang="en-AU" sz="3600" b="1" dirty="0" smtClean="0"/>
              <a:t> </a:t>
            </a:r>
            <a:r>
              <a:rPr lang="en-AU" sz="3600" b="1" dirty="0" err="1" smtClean="0"/>
              <a:t>lepuh</a:t>
            </a:r>
            <a:endParaRPr lang="en-AU" sz="3600" b="1" dirty="0"/>
          </a:p>
          <a:p>
            <a:pPr marL="0" indent="0">
              <a:buNone/>
              <a:tabLst>
                <a:tab pos="1795463" algn="l"/>
              </a:tabLst>
            </a:pPr>
            <a:endParaRPr lang="en-AU" dirty="0" smtClean="0"/>
          </a:p>
          <a:p>
            <a:pPr marL="0" indent="0">
              <a:buNone/>
            </a:pPr>
            <a:r>
              <a:rPr lang="en-AU" dirty="0" err="1"/>
              <a:t>Pincang</a:t>
            </a:r>
            <a:r>
              <a:rPr lang="en-AU" dirty="0"/>
              <a:t>, air </a:t>
            </a:r>
            <a:r>
              <a:rPr lang="en-AU" dirty="0" err="1"/>
              <a:t>liur</a:t>
            </a:r>
            <a:r>
              <a:rPr lang="en-AU" dirty="0"/>
              <a:t> </a:t>
            </a:r>
            <a:r>
              <a:rPr lang="en-AU" dirty="0" err="1"/>
              <a:t>berlebihan</a:t>
            </a:r>
            <a:r>
              <a:rPr lang="en-AU" dirty="0"/>
              <a:t>, </a:t>
            </a:r>
            <a:r>
              <a:rPr lang="en-AU" dirty="0" err="1"/>
              <a:t>dan</a:t>
            </a:r>
            <a:r>
              <a:rPr lang="en-AU" dirty="0"/>
              <a:t> </a:t>
            </a:r>
            <a:r>
              <a:rPr lang="en-AU" dirty="0" err="1"/>
              <a:t>lepuh</a:t>
            </a:r>
            <a:r>
              <a:rPr lang="en-AU" dirty="0"/>
              <a:t> </a:t>
            </a:r>
            <a:r>
              <a:rPr lang="en-AU" dirty="0" err="1"/>
              <a:t>pada</a:t>
            </a:r>
            <a:r>
              <a:rPr lang="en-AU" dirty="0"/>
              <a:t> </a:t>
            </a:r>
            <a:r>
              <a:rPr lang="en-AU" dirty="0" err="1"/>
              <a:t>mulut</a:t>
            </a:r>
            <a:r>
              <a:rPr lang="en-AU" dirty="0"/>
              <a:t> / kaki / </a:t>
            </a:r>
            <a:r>
              <a:rPr lang="en-AU" dirty="0" err="1"/>
              <a:t>puting</a:t>
            </a:r>
            <a:r>
              <a:rPr lang="en-AU" dirty="0"/>
              <a:t> </a:t>
            </a:r>
          </a:p>
          <a:p>
            <a:pPr marL="0" indent="0">
              <a:buNone/>
              <a:tabLst>
                <a:tab pos="1524000" algn="l"/>
                <a:tab pos="1795463" algn="l"/>
              </a:tabLst>
            </a:pPr>
            <a:endParaRPr lang="en-AU" dirty="0" smtClean="0"/>
          </a:p>
          <a:p>
            <a:pPr marL="0" indent="0">
              <a:buNone/>
              <a:tabLst>
                <a:tab pos="1524000" algn="l"/>
                <a:tab pos="1795463" algn="l"/>
              </a:tabLst>
            </a:pPr>
            <a:r>
              <a:rPr lang="en-AU" dirty="0" err="1" smtClean="0"/>
              <a:t>Spesies</a:t>
            </a:r>
            <a:r>
              <a:rPr lang="en-AU" dirty="0" smtClean="0"/>
              <a:t> </a:t>
            </a:r>
            <a:r>
              <a:rPr lang="en-AU" dirty="0"/>
              <a:t>		</a:t>
            </a:r>
            <a:r>
              <a:rPr lang="en-AU" dirty="0" err="1"/>
              <a:t>ruminan</a:t>
            </a:r>
            <a:r>
              <a:rPr lang="en-AU" dirty="0"/>
              <a:t>, </a:t>
            </a:r>
            <a:r>
              <a:rPr lang="en-AU" dirty="0" err="1"/>
              <a:t>babi</a:t>
            </a:r>
            <a:r>
              <a:rPr lang="en-AU" dirty="0" smtClean="0"/>
              <a:t> </a:t>
            </a:r>
            <a:r>
              <a:rPr lang="en-AU" dirty="0"/>
              <a:t>				</a:t>
            </a:r>
          </a:p>
        </p:txBody>
      </p:sp>
    </p:spTree>
    <p:extLst>
      <p:ext uri="{BB962C8B-B14F-4D97-AF65-F5344CB8AC3E}">
        <p14:creationId xmlns="" xmlns:p14="http://schemas.microsoft.com/office/powerpoint/2010/main" val="9785355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a:t>prioritas</a:t>
            </a:r>
            <a:r>
              <a:rPr lang="en-AU" b="1" dirty="0"/>
              <a:t> 6</a:t>
            </a:r>
            <a:endParaRPr lang="en-AU" dirty="0"/>
          </a:p>
        </p:txBody>
      </p:sp>
      <p:sp>
        <p:nvSpPr>
          <p:cNvPr id="3" name="Content Placeholder 2"/>
          <p:cNvSpPr>
            <a:spLocks noGrp="1"/>
          </p:cNvSpPr>
          <p:nvPr>
            <p:ph idx="1"/>
          </p:nvPr>
        </p:nvSpPr>
        <p:spPr/>
        <p:txBody>
          <a:bodyPr/>
          <a:lstStyle/>
          <a:p>
            <a:pPr marL="0" indent="0" algn="ctr">
              <a:buNone/>
            </a:pPr>
            <a:r>
              <a:rPr lang="en-AU" sz="6000" b="1" dirty="0">
                <a:solidFill>
                  <a:srgbClr val="C00000"/>
                </a:solidFill>
              </a:rPr>
              <a:t>MMU</a:t>
            </a:r>
            <a:r>
              <a:rPr lang="en-AU" dirty="0"/>
              <a:t>	 </a:t>
            </a:r>
            <a:endParaRPr lang="en-AU" dirty="0" smtClean="0"/>
          </a:p>
          <a:p>
            <a:pPr marL="0" indent="0" algn="ctr">
              <a:buNone/>
            </a:pPr>
            <a:r>
              <a:rPr lang="en-AU" b="1" dirty="0" err="1" smtClean="0"/>
              <a:t>Mati</a:t>
            </a:r>
            <a:r>
              <a:rPr lang="en-AU" b="1" dirty="0" smtClean="0"/>
              <a:t> </a:t>
            </a:r>
            <a:r>
              <a:rPr lang="en-AU" b="1" dirty="0" err="1"/>
              <a:t>meningkat</a:t>
            </a:r>
            <a:r>
              <a:rPr lang="en-AU" b="1" dirty="0"/>
              <a:t> </a:t>
            </a:r>
            <a:r>
              <a:rPr lang="en-AU" b="1" dirty="0" err="1"/>
              <a:t>pada</a:t>
            </a:r>
            <a:r>
              <a:rPr lang="en-AU" b="1" dirty="0"/>
              <a:t> </a:t>
            </a:r>
            <a:r>
              <a:rPr lang="en-AU" b="1" dirty="0" err="1"/>
              <a:t>unggas</a:t>
            </a:r>
            <a:r>
              <a:rPr lang="en-AU" dirty="0"/>
              <a:t> </a:t>
            </a:r>
          </a:p>
          <a:p>
            <a:pPr marL="0" indent="0">
              <a:buNone/>
            </a:pPr>
            <a:endParaRPr lang="en-AU" dirty="0"/>
          </a:p>
        </p:txBody>
      </p:sp>
    </p:spTree>
    <p:extLst>
      <p:ext uri="{BB962C8B-B14F-4D97-AF65-F5344CB8AC3E}">
        <p14:creationId xmlns="" xmlns:p14="http://schemas.microsoft.com/office/powerpoint/2010/main" val="3095950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RnAODuw0agGh7aZx3r-5ML46xC7L8nShXiyv-ooGRjuH2zXdn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2357" y="3548419"/>
            <a:ext cx="3003698" cy="304124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t3.gstatic.com/images?q=tbn:ANd9GcTiSKDweksd3_Jvk7YbfzUSn5Hte9aXQwTQIWhKEgosZxwbcE3YvQ"/>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357" y="249616"/>
            <a:ext cx="2973839" cy="3053142"/>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unggas-mati-mendadak-ditemukan-di-tujuh-wilayah"/>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49654" y="249617"/>
            <a:ext cx="5475983" cy="63400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36870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smtClean="0"/>
              <a:t>prioritas</a:t>
            </a:r>
            <a:r>
              <a:rPr lang="en-AU" b="1" dirty="0" smtClean="0"/>
              <a:t> 6</a:t>
            </a:r>
            <a:endParaRPr lang="en-AU" b="1"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pPr marL="0" indent="0">
              <a:buNone/>
              <a:tabLst>
                <a:tab pos="1524000" algn="l"/>
                <a:tab pos="1795463" algn="l"/>
              </a:tabLst>
            </a:pPr>
            <a:r>
              <a:rPr lang="en-AU" sz="6000" b="1" dirty="0" smtClean="0">
                <a:solidFill>
                  <a:srgbClr val="C00000"/>
                </a:solidFill>
              </a:rPr>
              <a:t>MMU</a:t>
            </a:r>
            <a:r>
              <a:rPr lang="en-AU" dirty="0"/>
              <a:t>	</a:t>
            </a:r>
            <a:r>
              <a:rPr lang="en-AU" dirty="0" smtClean="0"/>
              <a:t> </a:t>
            </a:r>
            <a:r>
              <a:rPr lang="en-AU" sz="4200" b="1" dirty="0" err="1" smtClean="0"/>
              <a:t>Mati</a:t>
            </a:r>
            <a:r>
              <a:rPr lang="en-AU" sz="4200" b="1" dirty="0" smtClean="0"/>
              <a:t> </a:t>
            </a:r>
            <a:r>
              <a:rPr lang="en-AU" sz="4200" b="1" dirty="0" err="1" smtClean="0"/>
              <a:t>meningkat</a:t>
            </a:r>
            <a:r>
              <a:rPr lang="en-AU" sz="4200" b="1" dirty="0" smtClean="0"/>
              <a:t> </a:t>
            </a:r>
            <a:r>
              <a:rPr lang="en-AU" sz="4200" b="1" dirty="0" err="1" smtClean="0"/>
              <a:t>pada</a:t>
            </a:r>
            <a:r>
              <a:rPr lang="en-AU" sz="4200" b="1" dirty="0" smtClean="0"/>
              <a:t> </a:t>
            </a:r>
            <a:r>
              <a:rPr lang="en-AU" sz="4200" b="1" dirty="0" err="1" smtClean="0"/>
              <a:t>unggas</a:t>
            </a:r>
            <a:r>
              <a:rPr lang="en-AU" sz="4200" dirty="0" smtClean="0"/>
              <a:t> </a:t>
            </a:r>
            <a:endParaRPr lang="en-AU" sz="4200" dirty="0"/>
          </a:p>
          <a:p>
            <a:pPr marL="0" indent="0">
              <a:buNone/>
              <a:tabLst>
                <a:tab pos="1795463" algn="l"/>
              </a:tabLst>
            </a:pPr>
            <a:endParaRPr lang="en-AU" dirty="0" smtClean="0"/>
          </a:p>
          <a:p>
            <a:pPr lvl="0"/>
            <a:r>
              <a:rPr lang="en-AU" b="1" dirty="0" err="1"/>
              <a:t>Ayam</a:t>
            </a:r>
            <a:r>
              <a:rPr lang="en-AU" b="1" dirty="0"/>
              <a:t> </a:t>
            </a:r>
            <a:r>
              <a:rPr lang="en-AU" b="1" dirty="0" err="1"/>
              <a:t>kampung</a:t>
            </a:r>
            <a:r>
              <a:rPr lang="en-AU" b="1" dirty="0"/>
              <a:t> </a:t>
            </a:r>
            <a:r>
              <a:rPr lang="en-AU" b="1" dirty="0" err="1"/>
              <a:t>dan</a:t>
            </a:r>
            <a:r>
              <a:rPr lang="en-AU" b="1" dirty="0"/>
              <a:t> </a:t>
            </a:r>
            <a:r>
              <a:rPr lang="en-AU" b="1" dirty="0" err="1"/>
              <a:t>unggas</a:t>
            </a:r>
            <a:r>
              <a:rPr lang="en-AU" b="1" dirty="0"/>
              <a:t> lain, </a:t>
            </a:r>
            <a:r>
              <a:rPr lang="en-AU" b="1" dirty="0" err="1"/>
              <a:t>burung</a:t>
            </a:r>
            <a:r>
              <a:rPr lang="en-AU" b="1" dirty="0"/>
              <a:t>:</a:t>
            </a:r>
            <a:r>
              <a:rPr lang="en-AU" dirty="0"/>
              <a:t> </a:t>
            </a:r>
            <a:r>
              <a:rPr lang="en-AU" dirty="0" err="1"/>
              <a:t>kematian</a:t>
            </a:r>
            <a:r>
              <a:rPr lang="en-AU" dirty="0"/>
              <a:t> </a:t>
            </a:r>
            <a:r>
              <a:rPr lang="en-AU" dirty="0" err="1"/>
              <a:t>mendadak</a:t>
            </a:r>
            <a:r>
              <a:rPr lang="en-AU" dirty="0"/>
              <a:t> </a:t>
            </a:r>
            <a:r>
              <a:rPr lang="en-AU" dirty="0" err="1"/>
              <a:t>dalam</a:t>
            </a:r>
            <a:r>
              <a:rPr lang="en-AU" dirty="0"/>
              <a:t> </a:t>
            </a:r>
            <a:r>
              <a:rPr lang="en-AU" dirty="0" err="1"/>
              <a:t>waktu</a:t>
            </a:r>
            <a:r>
              <a:rPr lang="en-AU" dirty="0"/>
              <a:t> 2 </a:t>
            </a:r>
            <a:r>
              <a:rPr lang="en-AU" dirty="0" err="1"/>
              <a:t>hari</a:t>
            </a:r>
            <a:r>
              <a:rPr lang="en-AU" dirty="0"/>
              <a:t> </a:t>
            </a:r>
            <a:r>
              <a:rPr lang="en-AU" dirty="0" err="1"/>
              <a:t>dengan</a:t>
            </a:r>
            <a:r>
              <a:rPr lang="en-AU" dirty="0"/>
              <a:t> </a:t>
            </a:r>
            <a:r>
              <a:rPr lang="en-AU" dirty="0" err="1"/>
              <a:t>atau</a:t>
            </a:r>
            <a:r>
              <a:rPr lang="en-AU" dirty="0"/>
              <a:t> </a:t>
            </a:r>
            <a:r>
              <a:rPr lang="en-AU" dirty="0" err="1"/>
              <a:t>tanpa</a:t>
            </a:r>
            <a:r>
              <a:rPr lang="en-AU" dirty="0"/>
              <a:t> </a:t>
            </a:r>
            <a:r>
              <a:rPr lang="en-AU" dirty="0" err="1"/>
              <a:t>gejala</a:t>
            </a:r>
            <a:r>
              <a:rPr lang="en-AU" dirty="0"/>
              <a:t> </a:t>
            </a:r>
            <a:r>
              <a:rPr lang="en-AU" dirty="0" err="1"/>
              <a:t>klinis</a:t>
            </a:r>
            <a:endParaRPr lang="en-AU" dirty="0"/>
          </a:p>
          <a:p>
            <a:pPr lvl="0"/>
            <a:r>
              <a:rPr lang="en-AU" b="1" dirty="0"/>
              <a:t>Layer:</a:t>
            </a:r>
            <a:r>
              <a:rPr lang="en-AU" dirty="0"/>
              <a:t> </a:t>
            </a:r>
            <a:r>
              <a:rPr lang="en-AU" dirty="0" err="1"/>
              <a:t>kematian</a:t>
            </a:r>
            <a:r>
              <a:rPr lang="en-AU" dirty="0"/>
              <a:t> </a:t>
            </a:r>
            <a:r>
              <a:rPr lang="en-AU" dirty="0" err="1"/>
              <a:t>diatas</a:t>
            </a:r>
            <a:r>
              <a:rPr lang="en-AU" dirty="0"/>
              <a:t> 1 % </a:t>
            </a:r>
            <a:r>
              <a:rPr lang="en-AU" dirty="0" err="1"/>
              <a:t>dalam</a:t>
            </a:r>
            <a:r>
              <a:rPr lang="en-AU" dirty="0"/>
              <a:t> 2 </a:t>
            </a:r>
            <a:r>
              <a:rPr lang="en-AU" dirty="0" err="1"/>
              <a:t>hari</a:t>
            </a:r>
            <a:r>
              <a:rPr lang="en-AU" dirty="0"/>
              <a:t> </a:t>
            </a:r>
            <a:r>
              <a:rPr lang="en-AU" dirty="0" err="1"/>
              <a:t>berturut-turut</a:t>
            </a:r>
            <a:r>
              <a:rPr lang="en-AU" dirty="0"/>
              <a:t>. </a:t>
            </a:r>
            <a:r>
              <a:rPr lang="en-AU" dirty="0" err="1"/>
              <a:t>Bila</a:t>
            </a:r>
            <a:r>
              <a:rPr lang="en-AU" dirty="0"/>
              <a:t> </a:t>
            </a:r>
            <a:r>
              <a:rPr lang="en-AU" dirty="0" err="1"/>
              <a:t>divaksin</a:t>
            </a:r>
            <a:r>
              <a:rPr lang="en-AU" dirty="0"/>
              <a:t>, </a:t>
            </a:r>
            <a:r>
              <a:rPr lang="en-AU" dirty="0" err="1"/>
              <a:t>penurunan</a:t>
            </a:r>
            <a:r>
              <a:rPr lang="en-AU" dirty="0"/>
              <a:t> </a:t>
            </a:r>
            <a:r>
              <a:rPr lang="en-AU" dirty="0" err="1"/>
              <a:t>produksi</a:t>
            </a:r>
            <a:r>
              <a:rPr lang="en-AU" dirty="0"/>
              <a:t> </a:t>
            </a:r>
            <a:r>
              <a:rPr lang="en-AU" dirty="0" err="1"/>
              <a:t>telur</a:t>
            </a:r>
            <a:r>
              <a:rPr lang="en-AU" dirty="0"/>
              <a:t> </a:t>
            </a:r>
            <a:r>
              <a:rPr lang="en-AU" dirty="0" err="1"/>
              <a:t>pada</a:t>
            </a:r>
            <a:r>
              <a:rPr lang="en-AU" dirty="0"/>
              <a:t> </a:t>
            </a:r>
            <a:r>
              <a:rPr lang="en-AU" dirty="0" err="1"/>
              <a:t>ayam</a:t>
            </a:r>
            <a:endParaRPr lang="en-AU" dirty="0"/>
          </a:p>
          <a:p>
            <a:r>
              <a:rPr lang="en-AU" b="1" dirty="0"/>
              <a:t>Broiler:</a:t>
            </a:r>
            <a:r>
              <a:rPr lang="en-AU" dirty="0"/>
              <a:t> </a:t>
            </a:r>
            <a:r>
              <a:rPr lang="en-AU" dirty="0" err="1"/>
              <a:t>kematian</a:t>
            </a:r>
            <a:r>
              <a:rPr lang="en-AU" dirty="0"/>
              <a:t> </a:t>
            </a:r>
            <a:r>
              <a:rPr lang="en-AU" dirty="0" err="1"/>
              <a:t>mendadak</a:t>
            </a:r>
            <a:r>
              <a:rPr lang="en-AU" dirty="0"/>
              <a:t> di </a:t>
            </a:r>
            <a:r>
              <a:rPr lang="en-AU" dirty="0" err="1"/>
              <a:t>atas</a:t>
            </a:r>
            <a:r>
              <a:rPr lang="en-AU" dirty="0"/>
              <a:t> 1% </a:t>
            </a:r>
            <a:r>
              <a:rPr lang="en-AU" dirty="0" err="1"/>
              <a:t>dalam</a:t>
            </a:r>
            <a:r>
              <a:rPr lang="en-AU" dirty="0"/>
              <a:t> 2 </a:t>
            </a:r>
            <a:r>
              <a:rPr lang="en-AU" dirty="0" err="1"/>
              <a:t>hari</a:t>
            </a:r>
            <a:r>
              <a:rPr lang="en-AU" dirty="0"/>
              <a:t> </a:t>
            </a:r>
            <a:r>
              <a:rPr lang="en-AU" dirty="0" err="1"/>
              <a:t>berturut-turut</a:t>
            </a:r>
            <a:r>
              <a:rPr lang="en-AU" dirty="0"/>
              <a:t> </a:t>
            </a:r>
            <a:r>
              <a:rPr lang="en-AU" dirty="0" err="1"/>
              <a:t>umumnya</a:t>
            </a:r>
            <a:r>
              <a:rPr lang="en-AU" dirty="0"/>
              <a:t> </a:t>
            </a:r>
            <a:r>
              <a:rPr lang="en-AU" dirty="0" err="1"/>
              <a:t>menyerang</a:t>
            </a:r>
            <a:r>
              <a:rPr lang="en-AU" dirty="0"/>
              <a:t> </a:t>
            </a:r>
            <a:r>
              <a:rPr lang="en-AU" dirty="0" err="1"/>
              <a:t>pada</a:t>
            </a:r>
            <a:r>
              <a:rPr lang="en-AU" dirty="0"/>
              <a:t> </a:t>
            </a:r>
            <a:r>
              <a:rPr lang="en-AU" dirty="0" err="1"/>
              <a:t>umur</a:t>
            </a:r>
            <a:r>
              <a:rPr lang="en-AU" dirty="0"/>
              <a:t> </a:t>
            </a:r>
            <a:r>
              <a:rPr lang="en-AU" dirty="0" err="1"/>
              <a:t>diatas</a:t>
            </a:r>
            <a:r>
              <a:rPr lang="en-AU" dirty="0"/>
              <a:t> 20 </a:t>
            </a:r>
            <a:r>
              <a:rPr lang="en-AU" dirty="0" err="1" smtClean="0"/>
              <a:t>hari</a:t>
            </a:r>
            <a:endParaRPr lang="en-AU" dirty="0" smtClean="0"/>
          </a:p>
          <a:p>
            <a:endParaRPr lang="en-AU" dirty="0" smtClean="0"/>
          </a:p>
          <a:p>
            <a:pPr marL="0" indent="0">
              <a:buNone/>
              <a:tabLst>
                <a:tab pos="1524000" algn="l"/>
                <a:tab pos="1795463" algn="l"/>
              </a:tabLst>
            </a:pPr>
            <a:r>
              <a:rPr lang="en-AU" dirty="0" err="1" smtClean="0"/>
              <a:t>Spesies</a:t>
            </a:r>
            <a:r>
              <a:rPr lang="en-AU" dirty="0" smtClean="0"/>
              <a:t> </a:t>
            </a:r>
            <a:r>
              <a:rPr lang="en-AU" dirty="0"/>
              <a:t>		</a:t>
            </a:r>
            <a:r>
              <a:rPr lang="en-AU" dirty="0" err="1"/>
              <a:t>ayam</a:t>
            </a:r>
            <a:r>
              <a:rPr lang="en-AU" dirty="0"/>
              <a:t>, </a:t>
            </a:r>
            <a:r>
              <a:rPr lang="en-AU" dirty="0" err="1"/>
              <a:t>puyuh</a:t>
            </a:r>
            <a:r>
              <a:rPr lang="en-AU" dirty="0"/>
              <a:t>, </a:t>
            </a:r>
            <a:r>
              <a:rPr lang="en-AU" dirty="0" err="1"/>
              <a:t>itik</a:t>
            </a:r>
            <a:r>
              <a:rPr lang="en-AU" dirty="0"/>
              <a:t> 				</a:t>
            </a:r>
          </a:p>
        </p:txBody>
      </p:sp>
    </p:spTree>
    <p:extLst>
      <p:ext uri="{BB962C8B-B14F-4D97-AF65-F5344CB8AC3E}">
        <p14:creationId xmlns="" xmlns:p14="http://schemas.microsoft.com/office/powerpoint/2010/main" val="978535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304800"/>
          <a:ext cx="8763000" cy="6233160"/>
        </p:xfrm>
        <a:graphic>
          <a:graphicData uri="http://schemas.openxmlformats.org/drawingml/2006/table">
            <a:tbl>
              <a:tblPr/>
              <a:tblGrid>
                <a:gridCol w="3657600"/>
                <a:gridCol w="5105400"/>
              </a:tblGrid>
              <a:tr h="685800">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id-ID" sz="2800" b="1" dirty="0">
                          <a:latin typeface="Calibri"/>
                          <a:ea typeface="Calibri"/>
                          <a:cs typeface="Times New Roman"/>
                        </a:rPr>
                        <a:t>SISTEM </a:t>
                      </a:r>
                      <a:r>
                        <a:rPr lang="id-ID" sz="2800" b="1" dirty="0" smtClean="0">
                          <a:latin typeface="Calibri"/>
                          <a:ea typeface="Calibri"/>
                          <a:cs typeface="Times New Roman"/>
                        </a:rPr>
                        <a:t>BARU</a:t>
                      </a:r>
                      <a:r>
                        <a:rPr lang="en-US" sz="2800" b="1" dirty="0" smtClean="0">
                          <a:latin typeface="Calibri"/>
                          <a:ea typeface="Calibri"/>
                          <a:cs typeface="Times New Roman"/>
                        </a:rPr>
                        <a:t> </a:t>
                      </a:r>
                      <a:r>
                        <a:rPr lang="en-AU" sz="2800" b="1" dirty="0" err="1" smtClean="0">
                          <a:latin typeface="Calibri"/>
                          <a:ea typeface="Calibri"/>
                          <a:cs typeface="Times New Roman"/>
                        </a:rPr>
                        <a:t>iSIKHNAS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0">
                <a:tc>
                  <a:txBody>
                    <a:bodyPr/>
                    <a:lstStyle/>
                    <a:p>
                      <a:pPr marL="0" marR="0" algn="l">
                        <a:lnSpc>
                          <a:spcPct val="130000"/>
                        </a:lnSpc>
                        <a:spcBef>
                          <a:spcPts val="0"/>
                        </a:spcBef>
                        <a:spcAft>
                          <a:spcPts val="0"/>
                        </a:spcAft>
                      </a:pPr>
                      <a:r>
                        <a:rPr lang="id-ID" sz="2800">
                          <a:latin typeface="Calibri"/>
                          <a:ea typeface="Calibri"/>
                          <a:cs typeface="Times New Roman"/>
                        </a:rPr>
                        <a:t>Berbasis kertas</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a:latin typeface="Calibri"/>
                          <a:ea typeface="Calibri"/>
                          <a:cs typeface="Times New Roman"/>
                        </a:rPr>
                        <a:t>Data e</a:t>
                      </a:r>
                      <a:r>
                        <a:rPr lang="en-AU" sz="2800">
                          <a:latin typeface="Calibri"/>
                          <a:ea typeface="Calibri"/>
                          <a:cs typeface="Times New Roman"/>
                        </a:rPr>
                        <a:t>le</a:t>
                      </a:r>
                      <a:r>
                        <a:rPr lang="id-ID" sz="2800">
                          <a:latin typeface="Calibri"/>
                          <a:ea typeface="Calibri"/>
                          <a:cs typeface="Times New Roman"/>
                        </a:rPr>
                        <a:t>k</a:t>
                      </a:r>
                      <a:r>
                        <a:rPr lang="en-AU" sz="2800">
                          <a:latin typeface="Calibri"/>
                          <a:ea typeface="Calibri"/>
                          <a:cs typeface="Times New Roman"/>
                        </a:rPr>
                        <a:t>troni</a:t>
                      </a:r>
                      <a:r>
                        <a:rPr lang="id-ID" sz="2800">
                          <a:latin typeface="Calibri"/>
                          <a:ea typeface="Calibri"/>
                          <a:cs typeface="Times New Roman"/>
                        </a:rPr>
                        <a:t>k</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0">
                <a:tc>
                  <a:txBody>
                    <a:bodyPr/>
                    <a:lstStyle/>
                    <a:p>
                      <a:pPr marL="0" marR="0" algn="l">
                        <a:lnSpc>
                          <a:spcPct val="130000"/>
                        </a:lnSpc>
                        <a:spcBef>
                          <a:spcPts val="0"/>
                        </a:spcBef>
                        <a:spcAft>
                          <a:spcPts val="0"/>
                        </a:spcAft>
                      </a:pPr>
                      <a:r>
                        <a:rPr lang="id-ID" sz="2800">
                          <a:latin typeface="Calibri"/>
                          <a:ea typeface="Calibri"/>
                          <a:cs typeface="Times New Roman"/>
                        </a:rPr>
                        <a:t>Lambat</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a:latin typeface="Calibri"/>
                          <a:ea typeface="Calibri"/>
                          <a:cs typeface="Times New Roman"/>
                        </a:rPr>
                        <a:t>Cepat</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300">
                <a:tc>
                  <a:txBody>
                    <a:bodyPr/>
                    <a:lstStyle/>
                    <a:p>
                      <a:pPr marL="0" marR="0" algn="l">
                        <a:lnSpc>
                          <a:spcPct val="130000"/>
                        </a:lnSpc>
                        <a:spcBef>
                          <a:spcPts val="0"/>
                        </a:spcBef>
                        <a:spcAft>
                          <a:spcPts val="0"/>
                        </a:spcAft>
                      </a:pPr>
                      <a:r>
                        <a:rPr lang="id-ID" sz="2800">
                          <a:latin typeface="Calibri"/>
                          <a:ea typeface="Calibri"/>
                          <a:cs typeface="Times New Roman"/>
                        </a:rPr>
                        <a:t>Mustahil menganalisis data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dirty="0">
                          <a:latin typeface="Calibri"/>
                          <a:ea typeface="Calibri"/>
                          <a:cs typeface="Times New Roman"/>
                        </a:rPr>
                        <a:t>Tersedia analisis otomatis dan juga kemampuan menganalisis data mentah </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300">
                <a:tc>
                  <a:txBody>
                    <a:bodyPr/>
                    <a:lstStyle/>
                    <a:p>
                      <a:pPr marL="0" marR="0" algn="l">
                        <a:lnSpc>
                          <a:spcPct val="130000"/>
                        </a:lnSpc>
                        <a:spcBef>
                          <a:spcPts val="0"/>
                        </a:spcBef>
                        <a:spcAft>
                          <a:spcPts val="0"/>
                        </a:spcAft>
                      </a:pPr>
                      <a:r>
                        <a:rPr lang="id-ID" sz="2800">
                          <a:latin typeface="Calibri"/>
                          <a:ea typeface="Calibri"/>
                          <a:cs typeface="Times New Roman"/>
                        </a:rPr>
                        <a:t>Tidak flesibel</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a:latin typeface="Calibri"/>
                          <a:ea typeface="Calibri"/>
                          <a:cs typeface="Times New Roman"/>
                        </a:rPr>
                        <a:t>Sistem yang fleksibel untuk semua pengguna baik pelapor dan pengguna data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2200">
                <a:tc>
                  <a:txBody>
                    <a:bodyPr/>
                    <a:lstStyle/>
                    <a:p>
                      <a:pPr marL="0" marR="0" algn="l">
                        <a:lnSpc>
                          <a:spcPct val="130000"/>
                        </a:lnSpc>
                        <a:spcBef>
                          <a:spcPts val="0"/>
                        </a:spcBef>
                        <a:spcAft>
                          <a:spcPts val="0"/>
                        </a:spcAft>
                      </a:pPr>
                      <a:r>
                        <a:rPr lang="id-ID" sz="2800">
                          <a:latin typeface="Calibri"/>
                          <a:ea typeface="Calibri"/>
                          <a:cs typeface="Times New Roman"/>
                        </a:rPr>
                        <a:t>Beban memasukkan data yang berat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dirty="0">
                          <a:latin typeface="Calibri"/>
                          <a:ea typeface="Calibri"/>
                          <a:cs typeface="Times New Roman"/>
                        </a:rPr>
                        <a:t>Data entry tersebar di semua pelapor </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a:t>prioritas</a:t>
            </a:r>
            <a:r>
              <a:rPr lang="en-AU" b="1" dirty="0"/>
              <a:t> </a:t>
            </a:r>
            <a:r>
              <a:rPr lang="en-AU" b="1" dirty="0" smtClean="0"/>
              <a:t>7</a:t>
            </a:r>
            <a:endParaRPr lang="en-AU" dirty="0"/>
          </a:p>
        </p:txBody>
      </p:sp>
      <p:sp>
        <p:nvSpPr>
          <p:cNvPr id="3" name="Content Placeholder 2"/>
          <p:cNvSpPr>
            <a:spLocks noGrp="1"/>
          </p:cNvSpPr>
          <p:nvPr>
            <p:ph idx="1"/>
          </p:nvPr>
        </p:nvSpPr>
        <p:spPr/>
        <p:txBody>
          <a:bodyPr/>
          <a:lstStyle/>
          <a:p>
            <a:pPr marL="0" indent="0" algn="ctr">
              <a:buNone/>
              <a:tabLst>
                <a:tab pos="1524000" algn="l"/>
                <a:tab pos="1795463" algn="l"/>
              </a:tabLst>
            </a:pPr>
            <a:r>
              <a:rPr lang="en-AU" sz="6000" b="1" dirty="0">
                <a:solidFill>
                  <a:srgbClr val="C00000"/>
                </a:solidFill>
              </a:rPr>
              <a:t>PLB</a:t>
            </a:r>
            <a:r>
              <a:rPr lang="en-AU" dirty="0"/>
              <a:t>	 </a:t>
            </a:r>
            <a:endParaRPr lang="en-AU" dirty="0" smtClean="0"/>
          </a:p>
          <a:p>
            <a:pPr marL="0" indent="0" algn="ctr">
              <a:buNone/>
              <a:tabLst>
                <a:tab pos="1524000" algn="l"/>
                <a:tab pos="1795463" algn="l"/>
              </a:tabLst>
            </a:pPr>
            <a:r>
              <a:rPr lang="en-AU" sz="4400" b="1" dirty="0" err="1" smtClean="0"/>
              <a:t>Penyakit</a:t>
            </a:r>
            <a:r>
              <a:rPr lang="en-AU" sz="4400" b="1" dirty="0" smtClean="0"/>
              <a:t> </a:t>
            </a:r>
            <a:r>
              <a:rPr lang="en-AU" sz="4400" b="1" dirty="0" err="1"/>
              <a:t>luar</a:t>
            </a:r>
            <a:r>
              <a:rPr lang="en-AU" sz="4400" b="1" dirty="0"/>
              <a:t> </a:t>
            </a:r>
            <a:r>
              <a:rPr lang="en-AU" sz="4400" b="1" dirty="0" err="1"/>
              <a:t>biasa</a:t>
            </a:r>
            <a:r>
              <a:rPr lang="en-AU" sz="4400" b="1" dirty="0"/>
              <a:t> </a:t>
            </a:r>
            <a:endParaRPr lang="en-AU" sz="4400" dirty="0"/>
          </a:p>
        </p:txBody>
      </p:sp>
    </p:spTree>
    <p:extLst>
      <p:ext uri="{BB962C8B-B14F-4D97-AF65-F5344CB8AC3E}">
        <p14:creationId xmlns="" xmlns:p14="http://schemas.microsoft.com/office/powerpoint/2010/main" val="20256336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a:t>Sindrom</a:t>
            </a:r>
            <a:r>
              <a:rPr lang="en-AU" b="1" dirty="0"/>
              <a:t> </a:t>
            </a:r>
            <a:r>
              <a:rPr lang="en-AU" b="1" dirty="0" err="1" smtClean="0"/>
              <a:t>prioritas</a:t>
            </a:r>
            <a:r>
              <a:rPr lang="en-AU" b="1" dirty="0" smtClean="0"/>
              <a:t> 7</a:t>
            </a:r>
            <a:endParaRPr lang="en-AU" b="1"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pPr marL="0" indent="0">
              <a:buNone/>
              <a:tabLst>
                <a:tab pos="1524000" algn="l"/>
                <a:tab pos="1795463" algn="l"/>
              </a:tabLst>
            </a:pPr>
            <a:r>
              <a:rPr lang="en-AU" sz="6000" b="1" dirty="0" smtClean="0">
                <a:solidFill>
                  <a:srgbClr val="C00000"/>
                </a:solidFill>
              </a:rPr>
              <a:t>PLB</a:t>
            </a:r>
            <a:r>
              <a:rPr lang="en-AU" dirty="0"/>
              <a:t>	</a:t>
            </a:r>
            <a:r>
              <a:rPr lang="en-AU" dirty="0" smtClean="0"/>
              <a:t> </a:t>
            </a:r>
            <a:r>
              <a:rPr lang="en-AU" sz="4200" b="1" dirty="0" err="1"/>
              <a:t>Penyakit</a:t>
            </a:r>
            <a:r>
              <a:rPr lang="en-AU" sz="4200" b="1" dirty="0"/>
              <a:t> </a:t>
            </a:r>
            <a:r>
              <a:rPr lang="en-AU" sz="4200" b="1" dirty="0" err="1"/>
              <a:t>luar</a:t>
            </a:r>
            <a:r>
              <a:rPr lang="en-AU" sz="4200" b="1" dirty="0"/>
              <a:t> </a:t>
            </a:r>
            <a:r>
              <a:rPr lang="en-AU" sz="4200" b="1" dirty="0" err="1"/>
              <a:t>biasa</a:t>
            </a:r>
            <a:r>
              <a:rPr lang="en-AU" sz="4200" b="1" dirty="0"/>
              <a:t> </a:t>
            </a:r>
            <a:endParaRPr lang="en-AU" sz="4200" dirty="0"/>
          </a:p>
          <a:p>
            <a:pPr marL="0" indent="0">
              <a:buNone/>
              <a:tabLst>
                <a:tab pos="1795463" algn="l"/>
              </a:tabLst>
            </a:pPr>
            <a:endParaRPr lang="en-AU" dirty="0" smtClean="0"/>
          </a:p>
          <a:p>
            <a:pPr marL="0" indent="0">
              <a:buNone/>
            </a:pPr>
            <a:r>
              <a:rPr lang="en-AU" dirty="0" err="1"/>
              <a:t>Penyakit</a:t>
            </a:r>
            <a:r>
              <a:rPr lang="en-AU" dirty="0"/>
              <a:t> yang </a:t>
            </a:r>
            <a:r>
              <a:rPr lang="en-AU" dirty="0" smtClean="0"/>
              <a:t>...... </a:t>
            </a:r>
            <a:endParaRPr lang="en-AU" dirty="0"/>
          </a:p>
          <a:p>
            <a:r>
              <a:rPr lang="en-AU" dirty="0" smtClean="0"/>
              <a:t>Tingkat </a:t>
            </a:r>
            <a:r>
              <a:rPr lang="en-AU" dirty="0" err="1" smtClean="0"/>
              <a:t>Kontagius</a:t>
            </a:r>
            <a:r>
              <a:rPr lang="en-AU" dirty="0" smtClean="0"/>
              <a:t> </a:t>
            </a:r>
            <a:r>
              <a:rPr lang="en-AU" dirty="0" err="1" smtClean="0"/>
              <a:t>tinggi</a:t>
            </a:r>
            <a:r>
              <a:rPr lang="en-AU" dirty="0" smtClean="0"/>
              <a:t> (</a:t>
            </a:r>
            <a:r>
              <a:rPr lang="en-AU" dirty="0" err="1" smtClean="0"/>
              <a:t>penyebarannya</a:t>
            </a:r>
            <a:r>
              <a:rPr lang="en-AU" dirty="0" smtClean="0"/>
              <a:t> </a:t>
            </a:r>
            <a:r>
              <a:rPr lang="en-AU" dirty="0" err="1" smtClean="0"/>
              <a:t>cepat</a:t>
            </a:r>
            <a:r>
              <a:rPr lang="en-AU" dirty="0" smtClean="0"/>
              <a:t>), </a:t>
            </a:r>
            <a:r>
              <a:rPr lang="en-AU" dirty="0" err="1" smtClean="0"/>
              <a:t>atau</a:t>
            </a:r>
            <a:endParaRPr lang="en-AU" dirty="0" smtClean="0"/>
          </a:p>
          <a:p>
            <a:r>
              <a:rPr lang="en-AU" dirty="0" err="1" smtClean="0"/>
              <a:t>Mortalitas</a:t>
            </a:r>
            <a:r>
              <a:rPr lang="en-AU" dirty="0" smtClean="0"/>
              <a:t> </a:t>
            </a:r>
            <a:r>
              <a:rPr lang="en-AU" dirty="0" err="1" smtClean="0"/>
              <a:t>tinggi</a:t>
            </a:r>
            <a:r>
              <a:rPr lang="en-AU" dirty="0" smtClean="0"/>
              <a:t> (</a:t>
            </a:r>
            <a:r>
              <a:rPr lang="en-AU" dirty="0" err="1" smtClean="0"/>
              <a:t>banyaknya</a:t>
            </a:r>
            <a:r>
              <a:rPr lang="en-AU" dirty="0" smtClean="0"/>
              <a:t> </a:t>
            </a:r>
            <a:r>
              <a:rPr lang="en-AU" dirty="0" err="1" smtClean="0"/>
              <a:t>kematian</a:t>
            </a:r>
            <a:r>
              <a:rPr lang="en-AU" dirty="0" smtClean="0"/>
              <a:t> </a:t>
            </a:r>
            <a:r>
              <a:rPr lang="en-AU" dirty="0" err="1" smtClean="0"/>
              <a:t>hewan</a:t>
            </a:r>
            <a:r>
              <a:rPr lang="en-AU" dirty="0" smtClean="0"/>
              <a:t>), </a:t>
            </a:r>
            <a:r>
              <a:rPr lang="en-AU" dirty="0" err="1" smtClean="0"/>
              <a:t>atau</a:t>
            </a:r>
            <a:endParaRPr lang="en-AU" dirty="0" smtClean="0"/>
          </a:p>
          <a:p>
            <a:r>
              <a:rPr lang="en-AU" dirty="0" err="1" smtClean="0"/>
              <a:t>Zoonosis</a:t>
            </a:r>
            <a:r>
              <a:rPr lang="en-AU" dirty="0" smtClean="0"/>
              <a:t> (</a:t>
            </a:r>
            <a:r>
              <a:rPr lang="en-AU" dirty="0" err="1" smtClean="0"/>
              <a:t>berakibat</a:t>
            </a:r>
            <a:r>
              <a:rPr lang="en-AU" dirty="0" smtClean="0"/>
              <a:t> </a:t>
            </a:r>
            <a:r>
              <a:rPr lang="en-AU" dirty="0" err="1" smtClean="0"/>
              <a:t>menular</a:t>
            </a:r>
            <a:r>
              <a:rPr lang="en-AU" dirty="0" smtClean="0"/>
              <a:t> </a:t>
            </a:r>
            <a:r>
              <a:rPr lang="en-AU" dirty="0" err="1" smtClean="0"/>
              <a:t>ke</a:t>
            </a:r>
            <a:r>
              <a:rPr lang="en-AU" dirty="0" smtClean="0"/>
              <a:t> </a:t>
            </a:r>
            <a:r>
              <a:rPr lang="en-AU" dirty="0" err="1" smtClean="0"/>
              <a:t>manusia</a:t>
            </a:r>
            <a:r>
              <a:rPr lang="en-AU" dirty="0" smtClean="0"/>
              <a:t>), </a:t>
            </a:r>
            <a:r>
              <a:rPr lang="en-AU" dirty="0" err="1" smtClean="0"/>
              <a:t>atau</a:t>
            </a:r>
            <a:endParaRPr lang="en-AU" dirty="0" smtClean="0"/>
          </a:p>
          <a:p>
            <a:r>
              <a:rPr lang="en-AU" dirty="0" err="1" smtClean="0"/>
              <a:t>Tanda</a:t>
            </a:r>
            <a:r>
              <a:rPr lang="en-AU" dirty="0" smtClean="0"/>
              <a:t> yang </a:t>
            </a:r>
            <a:r>
              <a:rPr lang="en-AU" dirty="0" err="1" smtClean="0"/>
              <a:t>tidak</a:t>
            </a:r>
            <a:r>
              <a:rPr lang="en-AU" dirty="0" smtClean="0"/>
              <a:t> </a:t>
            </a:r>
            <a:r>
              <a:rPr lang="en-AU" dirty="0" err="1" smtClean="0"/>
              <a:t>biasa</a:t>
            </a:r>
            <a:r>
              <a:rPr lang="en-AU" dirty="0" smtClean="0"/>
              <a:t>  </a:t>
            </a:r>
            <a:r>
              <a:rPr lang="en-AU" dirty="0" err="1" smtClean="0"/>
              <a:t>atau</a:t>
            </a:r>
            <a:r>
              <a:rPr lang="en-AU" dirty="0" smtClean="0"/>
              <a:t> </a:t>
            </a:r>
            <a:r>
              <a:rPr lang="en-AU" dirty="0" err="1" smtClean="0"/>
              <a:t>perilaku</a:t>
            </a:r>
            <a:r>
              <a:rPr lang="en-AU" dirty="0" smtClean="0"/>
              <a:t> (</a:t>
            </a:r>
            <a:r>
              <a:rPr lang="en-AU" dirty="0" err="1" smtClean="0"/>
              <a:t>tidak</a:t>
            </a:r>
            <a:r>
              <a:rPr lang="en-AU" dirty="0" smtClean="0"/>
              <a:t> </a:t>
            </a:r>
            <a:r>
              <a:rPr lang="en-AU" dirty="0" err="1" smtClean="0"/>
              <a:t>seperti</a:t>
            </a:r>
            <a:r>
              <a:rPr lang="en-AU" dirty="0" smtClean="0"/>
              <a:t> </a:t>
            </a:r>
            <a:r>
              <a:rPr lang="en-AU" dirty="0" err="1" smtClean="0"/>
              <a:t>penyakit</a:t>
            </a:r>
            <a:r>
              <a:rPr lang="en-AU" dirty="0" smtClean="0"/>
              <a:t> </a:t>
            </a:r>
            <a:r>
              <a:rPr lang="en-AU" dirty="0" err="1" smtClean="0"/>
              <a:t>biasanya</a:t>
            </a:r>
            <a:r>
              <a:rPr lang="en-AU" dirty="0" smtClean="0"/>
              <a:t>), </a:t>
            </a:r>
            <a:r>
              <a:rPr lang="en-AU" dirty="0" err="1" smtClean="0"/>
              <a:t>atau</a:t>
            </a:r>
            <a:r>
              <a:rPr lang="en-AU" dirty="0" smtClean="0"/>
              <a:t> </a:t>
            </a:r>
          </a:p>
          <a:p>
            <a:r>
              <a:rPr lang="en-AU" dirty="0" err="1" smtClean="0"/>
              <a:t>Eksotik</a:t>
            </a:r>
            <a:r>
              <a:rPr lang="en-AU" dirty="0" smtClean="0"/>
              <a:t> (</a:t>
            </a:r>
            <a:r>
              <a:rPr lang="en-AU" dirty="0" err="1" smtClean="0"/>
              <a:t>kemungkinan</a:t>
            </a:r>
            <a:r>
              <a:rPr lang="en-AU" dirty="0" smtClean="0"/>
              <a:t> </a:t>
            </a:r>
            <a:r>
              <a:rPr lang="en-AU" dirty="0" err="1" smtClean="0"/>
              <a:t>masuk</a:t>
            </a:r>
            <a:r>
              <a:rPr lang="en-AU" dirty="0" smtClean="0"/>
              <a:t> </a:t>
            </a:r>
            <a:r>
              <a:rPr lang="en-AU" dirty="0" err="1" smtClean="0"/>
              <a:t>dari</a:t>
            </a:r>
            <a:r>
              <a:rPr lang="en-AU" dirty="0" smtClean="0"/>
              <a:t> </a:t>
            </a:r>
            <a:r>
              <a:rPr lang="en-AU" dirty="0" err="1" smtClean="0"/>
              <a:t>luar</a:t>
            </a:r>
            <a:r>
              <a:rPr lang="en-AU" dirty="0" smtClean="0"/>
              <a:t> Indonesia) </a:t>
            </a:r>
          </a:p>
          <a:p>
            <a:pPr marL="0" indent="0">
              <a:buNone/>
            </a:pPr>
            <a:endParaRPr lang="en-AU" dirty="0" smtClean="0"/>
          </a:p>
          <a:p>
            <a:pPr marL="0" indent="0">
              <a:buNone/>
              <a:tabLst>
                <a:tab pos="1524000" algn="l"/>
                <a:tab pos="1795463" algn="l"/>
              </a:tabLst>
            </a:pPr>
            <a:r>
              <a:rPr lang="en-AU" dirty="0" err="1" smtClean="0"/>
              <a:t>Spesies</a:t>
            </a:r>
            <a:r>
              <a:rPr lang="en-AU" dirty="0" smtClean="0"/>
              <a:t> </a:t>
            </a:r>
            <a:r>
              <a:rPr lang="en-AU" dirty="0"/>
              <a:t>		</a:t>
            </a:r>
            <a:r>
              <a:rPr lang="en-AU" dirty="0" err="1"/>
              <a:t>monogastric</a:t>
            </a:r>
            <a:r>
              <a:rPr lang="en-AU" dirty="0"/>
              <a:t>, </a:t>
            </a:r>
            <a:r>
              <a:rPr lang="en-AU" dirty="0" err="1"/>
              <a:t>burung</a:t>
            </a:r>
            <a:r>
              <a:rPr lang="en-AU" dirty="0"/>
              <a:t>, </a:t>
            </a:r>
            <a:r>
              <a:rPr lang="en-AU" dirty="0" err="1"/>
              <a:t>ruminan</a:t>
            </a:r>
            <a:r>
              <a:rPr lang="en-AU" dirty="0"/>
              <a:t> 		</a:t>
            </a:r>
          </a:p>
        </p:txBody>
      </p:sp>
    </p:spTree>
    <p:extLst>
      <p:ext uri="{BB962C8B-B14F-4D97-AF65-F5344CB8AC3E}">
        <p14:creationId xmlns="" xmlns:p14="http://schemas.microsoft.com/office/powerpoint/2010/main" val="9785355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err="1" smtClean="0"/>
              <a:t>Apakah</a:t>
            </a:r>
            <a:r>
              <a:rPr lang="en-AU" b="1" dirty="0" smtClean="0"/>
              <a:t> </a:t>
            </a:r>
            <a:r>
              <a:rPr lang="en-AU" b="1" dirty="0" err="1" smtClean="0"/>
              <a:t>sindrom</a:t>
            </a:r>
            <a:r>
              <a:rPr lang="en-AU" b="1" dirty="0" smtClean="0"/>
              <a:t> </a:t>
            </a:r>
            <a:r>
              <a:rPr lang="en-AU" b="1" dirty="0" err="1" smtClean="0">
                <a:solidFill>
                  <a:srgbClr val="FF0000"/>
                </a:solidFill>
              </a:rPr>
              <a:t>Prioritas</a:t>
            </a:r>
            <a:r>
              <a:rPr lang="en-AU" b="1" dirty="0" smtClean="0"/>
              <a:t>?</a:t>
            </a:r>
            <a:endParaRPr lang="en-AU"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33887484"/>
              </p:ext>
            </p:extLst>
          </p:nvPr>
        </p:nvGraphicFramePr>
        <p:xfrm>
          <a:off x="126909" y="2060848"/>
          <a:ext cx="6552728" cy="4692403"/>
        </p:xfrm>
        <a:graphic>
          <a:graphicData uri="http://schemas.openxmlformats.org/drawingml/2006/table">
            <a:tbl>
              <a:tblPr firstRow="1" firstCol="1" bandRow="1">
                <a:tableStyleId>{5C22544A-7EE6-4342-B048-85BDC9FD1C3A}</a:tableStyleId>
              </a:tblPr>
              <a:tblGrid>
                <a:gridCol w="6552728"/>
              </a:tblGrid>
              <a:tr h="714039">
                <a:tc>
                  <a:txBody>
                    <a:bodyPr/>
                    <a:lstStyle/>
                    <a:p>
                      <a:pPr algn="ctr">
                        <a:lnSpc>
                          <a:spcPct val="115000"/>
                        </a:lnSpc>
                        <a:spcAft>
                          <a:spcPts val="0"/>
                        </a:spcAft>
                      </a:pPr>
                      <a:r>
                        <a:rPr lang="en-AU" sz="3600" dirty="0" smtClean="0">
                          <a:solidFill>
                            <a:srgbClr val="00B0F0"/>
                          </a:solidFill>
                          <a:effectLst/>
                          <a:latin typeface="Calibri"/>
                          <a:ea typeface="Calibri"/>
                          <a:cs typeface="Times New Roman"/>
                        </a:rPr>
                        <a:t>TIDAK</a:t>
                      </a:r>
                      <a:endParaRPr lang="en-AU" sz="3600" dirty="0">
                        <a:solidFill>
                          <a:srgbClr val="00B0F0"/>
                        </a:solidFill>
                        <a:effectLst/>
                        <a:latin typeface="Calibri"/>
                        <a:ea typeface="Calibri"/>
                        <a:cs typeface="Times New Roman"/>
                      </a:endParaRPr>
                    </a:p>
                  </a:txBody>
                  <a:tcPr marL="76982" marR="76982" marT="0" marB="0">
                    <a:solidFill>
                      <a:schemeClr val="bg1"/>
                    </a:solidFill>
                  </a:tcPr>
                </a:tc>
              </a:tr>
              <a:tr h="1110728">
                <a:tc>
                  <a:txBody>
                    <a:bodyPr/>
                    <a:lstStyle/>
                    <a:p>
                      <a:pPr algn="ctr">
                        <a:lnSpc>
                          <a:spcPct val="115000"/>
                        </a:lnSpc>
                        <a:spcAft>
                          <a:spcPts val="0"/>
                        </a:spcAft>
                      </a:pPr>
                      <a:r>
                        <a:rPr lang="en-AU" sz="2800" dirty="0" err="1" smtClean="0">
                          <a:solidFill>
                            <a:srgbClr val="00B0F0"/>
                          </a:solidFill>
                          <a:effectLst/>
                        </a:rPr>
                        <a:t>Kirim</a:t>
                      </a:r>
                      <a:r>
                        <a:rPr lang="en-AU" sz="2800" baseline="0" dirty="0" smtClean="0">
                          <a:solidFill>
                            <a:srgbClr val="00B0F0"/>
                          </a:solidFill>
                          <a:effectLst/>
                        </a:rPr>
                        <a:t> </a:t>
                      </a:r>
                      <a:r>
                        <a:rPr lang="en-AU" sz="2800" baseline="0" dirty="0" err="1" smtClean="0">
                          <a:solidFill>
                            <a:srgbClr val="00B0F0"/>
                          </a:solidFill>
                          <a:effectLst/>
                        </a:rPr>
                        <a:t>laporan</a:t>
                      </a:r>
                      <a:r>
                        <a:rPr lang="en-AU" sz="2800" baseline="0" dirty="0" smtClean="0">
                          <a:solidFill>
                            <a:srgbClr val="00B0F0"/>
                          </a:solidFill>
                          <a:effectLst/>
                        </a:rPr>
                        <a:t> </a:t>
                      </a:r>
                    </a:p>
                    <a:p>
                      <a:pPr algn="ctr">
                        <a:lnSpc>
                          <a:spcPct val="115000"/>
                        </a:lnSpc>
                        <a:spcAft>
                          <a:spcPts val="0"/>
                        </a:spcAft>
                      </a:pPr>
                      <a:r>
                        <a:rPr lang="en-AU" sz="2800" baseline="0" dirty="0" err="1" smtClean="0">
                          <a:solidFill>
                            <a:srgbClr val="00B0F0"/>
                          </a:solidFill>
                          <a:effectLst/>
                        </a:rPr>
                        <a:t>tanda</a:t>
                      </a:r>
                      <a:r>
                        <a:rPr lang="en-AU" sz="2800" baseline="0" dirty="0" smtClean="0">
                          <a:solidFill>
                            <a:srgbClr val="00B0F0"/>
                          </a:solidFill>
                          <a:effectLst/>
                        </a:rPr>
                        <a:t> </a:t>
                      </a:r>
                      <a:r>
                        <a:rPr lang="en-AU" sz="2800" baseline="0" dirty="0" err="1" smtClean="0">
                          <a:solidFill>
                            <a:srgbClr val="00B0F0"/>
                          </a:solidFill>
                          <a:effectLst/>
                        </a:rPr>
                        <a:t>umum</a:t>
                      </a:r>
                      <a:endParaRPr lang="en-AU" sz="2800" dirty="0" smtClean="0">
                        <a:solidFill>
                          <a:srgbClr val="00B0F0"/>
                        </a:solidFill>
                        <a:effectLst/>
                      </a:endParaRPr>
                    </a:p>
                    <a:p>
                      <a:pPr algn="ctr">
                        <a:lnSpc>
                          <a:spcPct val="115000"/>
                        </a:lnSpc>
                        <a:spcAft>
                          <a:spcPts val="0"/>
                        </a:spcAft>
                      </a:pPr>
                      <a:endParaRPr lang="en-AU" sz="2800" dirty="0">
                        <a:solidFill>
                          <a:srgbClr val="00B0F0"/>
                        </a:solidFill>
                        <a:effectLst/>
                        <a:latin typeface="Calibri"/>
                        <a:ea typeface="Calibri"/>
                        <a:cs typeface="Times New Roman"/>
                      </a:endParaRPr>
                    </a:p>
                  </a:txBody>
                  <a:tcPr marL="76982" marR="76982" marT="0" marB="0">
                    <a:solidFill>
                      <a:schemeClr val="bg1"/>
                    </a:solidFill>
                  </a:tcPr>
                </a:tc>
              </a:tr>
              <a:tr h="872715">
                <a:tc>
                  <a:txBody>
                    <a:bodyPr/>
                    <a:lstStyle/>
                    <a:p>
                      <a:pPr algn="ctr">
                        <a:lnSpc>
                          <a:spcPct val="115000"/>
                        </a:lnSpc>
                        <a:spcAft>
                          <a:spcPts val="0"/>
                        </a:spcAft>
                      </a:pPr>
                      <a:r>
                        <a:rPr lang="en-AU" sz="4400" dirty="0">
                          <a:solidFill>
                            <a:srgbClr val="00B0F0"/>
                          </a:solidFill>
                          <a:effectLst/>
                        </a:rPr>
                        <a:t>U</a:t>
                      </a:r>
                      <a:endParaRPr lang="en-AU" sz="4400" dirty="0">
                        <a:solidFill>
                          <a:srgbClr val="00B0F0"/>
                        </a:solidFill>
                        <a:effectLst/>
                        <a:latin typeface="Calibri"/>
                        <a:ea typeface="Calibri"/>
                        <a:cs typeface="Times New Roman"/>
                      </a:endParaRPr>
                    </a:p>
                  </a:txBody>
                  <a:tcPr marL="76982" marR="76982" marT="0" marB="0">
                    <a:solidFill>
                      <a:schemeClr val="bg1"/>
                    </a:solidFill>
                  </a:tcPr>
                </a:tc>
              </a:tr>
              <a:tr h="1633465">
                <a:tc>
                  <a:txBody>
                    <a:bodyPr/>
                    <a:lstStyle/>
                    <a:p>
                      <a:pPr algn="ctr">
                        <a:lnSpc>
                          <a:spcPct val="115000"/>
                        </a:lnSpc>
                        <a:spcAft>
                          <a:spcPts val="0"/>
                        </a:spcAft>
                      </a:pPr>
                      <a:r>
                        <a:rPr lang="en-AU" sz="2800" dirty="0">
                          <a:solidFill>
                            <a:srgbClr val="00B0F0"/>
                          </a:solidFill>
                          <a:effectLst/>
                        </a:rPr>
                        <a:t>U </a:t>
                      </a:r>
                      <a:r>
                        <a:rPr lang="en-AU" sz="2800" dirty="0" smtClean="0">
                          <a:solidFill>
                            <a:srgbClr val="00B0F0"/>
                          </a:solidFill>
                          <a:effectLst/>
                        </a:rPr>
                        <a:t>[</a:t>
                      </a:r>
                      <a:r>
                        <a:rPr lang="en-AU" sz="2800" dirty="0" err="1" smtClean="0">
                          <a:solidFill>
                            <a:srgbClr val="00B0F0"/>
                          </a:solidFill>
                          <a:effectLst/>
                        </a:rPr>
                        <a:t>tanda,tanda</a:t>
                      </a:r>
                      <a:r>
                        <a:rPr lang="en-AU" sz="2800" dirty="0" smtClean="0">
                          <a:solidFill>
                            <a:srgbClr val="00B0F0"/>
                          </a:solidFill>
                          <a:effectLst/>
                        </a:rPr>
                        <a:t>] </a:t>
                      </a:r>
                      <a:r>
                        <a:rPr lang="en-AU" sz="2800" dirty="0">
                          <a:solidFill>
                            <a:srgbClr val="00B0F0"/>
                          </a:solidFill>
                          <a:effectLst/>
                        </a:rPr>
                        <a:t>[</a:t>
                      </a:r>
                      <a:r>
                        <a:rPr lang="en-AU" sz="2800" dirty="0" err="1" smtClean="0">
                          <a:solidFill>
                            <a:srgbClr val="00B0F0"/>
                          </a:solidFill>
                          <a:effectLst/>
                        </a:rPr>
                        <a:t>spesies</a:t>
                      </a:r>
                      <a:r>
                        <a:rPr lang="en-AU" sz="2800" dirty="0" smtClean="0">
                          <a:solidFill>
                            <a:srgbClr val="00B0F0"/>
                          </a:solidFill>
                          <a:effectLst/>
                        </a:rPr>
                        <a:t>] [</a:t>
                      </a:r>
                      <a:r>
                        <a:rPr lang="en-AU" sz="2800" dirty="0" err="1" smtClean="0">
                          <a:solidFill>
                            <a:srgbClr val="00B0F0"/>
                          </a:solidFill>
                          <a:effectLst/>
                        </a:rPr>
                        <a:t>jumlah</a:t>
                      </a:r>
                      <a:r>
                        <a:rPr lang="en-AU" sz="2800" dirty="0" smtClean="0">
                          <a:solidFill>
                            <a:srgbClr val="00B0F0"/>
                          </a:solidFill>
                          <a:effectLst/>
                        </a:rPr>
                        <a:t> </a:t>
                      </a:r>
                      <a:r>
                        <a:rPr lang="en-AU" sz="2800" dirty="0" err="1" smtClean="0">
                          <a:solidFill>
                            <a:srgbClr val="00B0F0"/>
                          </a:solidFill>
                          <a:effectLst/>
                        </a:rPr>
                        <a:t>hewan</a:t>
                      </a:r>
                      <a:r>
                        <a:rPr lang="en-AU" sz="2800" dirty="0" smtClean="0">
                          <a:solidFill>
                            <a:srgbClr val="00B0F0"/>
                          </a:solidFill>
                          <a:effectLst/>
                        </a:rPr>
                        <a:t>] [</a:t>
                      </a:r>
                      <a:r>
                        <a:rPr lang="en-AU" sz="2800" dirty="0" err="1" smtClean="0">
                          <a:solidFill>
                            <a:srgbClr val="00B0F0"/>
                          </a:solidFill>
                          <a:effectLst/>
                        </a:rPr>
                        <a:t>lokasi</a:t>
                      </a:r>
                      <a:r>
                        <a:rPr lang="en-AU" sz="2800" dirty="0" smtClean="0">
                          <a:solidFill>
                            <a:srgbClr val="00B0F0"/>
                          </a:solidFill>
                          <a:effectLst/>
                        </a:rPr>
                        <a:t>] [</a:t>
                      </a:r>
                      <a:r>
                        <a:rPr lang="en-AU" sz="2800" dirty="0" err="1" smtClean="0">
                          <a:solidFill>
                            <a:srgbClr val="00B0F0"/>
                          </a:solidFill>
                          <a:effectLst/>
                        </a:rPr>
                        <a:t>diagnosa,diagnosa</a:t>
                      </a:r>
                      <a:r>
                        <a:rPr lang="en-AU" sz="2800" dirty="0" smtClean="0">
                          <a:solidFill>
                            <a:srgbClr val="00B0F0"/>
                          </a:solidFill>
                          <a:effectLst/>
                        </a:rPr>
                        <a:t>]</a:t>
                      </a:r>
                      <a:endParaRPr lang="en-AU" sz="2800" dirty="0">
                        <a:solidFill>
                          <a:srgbClr val="00B0F0"/>
                        </a:solidFill>
                        <a:effectLst/>
                        <a:latin typeface="Calibri"/>
                        <a:ea typeface="Calibri"/>
                        <a:cs typeface="Times New Roman"/>
                      </a:endParaRPr>
                    </a:p>
                  </a:txBody>
                  <a:tcPr marL="76982" marR="76982" marT="0" marB="0">
                    <a:solidFill>
                      <a:schemeClr val="bg1"/>
                    </a:solidFill>
                  </a:tcPr>
                </a:tc>
              </a:tr>
            </a:tbl>
          </a:graphicData>
        </a:graphic>
      </p:graphicFrame>
      <p:pic>
        <p:nvPicPr>
          <p:cNvPr id="4097"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63170" y="404664"/>
            <a:ext cx="4895850" cy="2773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73697810"/>
      </p:ext>
    </p:extLst>
  </p:cSld>
  <p:clrMapOvr>
    <a:masterClrMapping/>
  </p:clrMapOvr>
  <mc:AlternateContent xmlns:mc="http://schemas.openxmlformats.org/markup-compatibility/2006">
    <mc:Choice xmlns="" xmlns:p14="http://schemas.microsoft.com/office/powerpoint/2010/main" Requires="p14">
      <p:transition spd="slow" p14:dur="2000" advTm="5715"/>
    </mc:Choice>
    <mc:Fallback>
      <p:transition spd="slow" advTm="5715"/>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435280" cy="4713387"/>
          </a:xfrm>
        </p:spPr>
        <p:txBody>
          <a:bodyPr/>
          <a:lstStyle/>
          <a:p>
            <a:pPr marL="0" indent="0">
              <a:buNone/>
            </a:pPr>
            <a:r>
              <a:rPr lang="fr-FR" sz="2000" b="1" i="1" dirty="0" smtClean="0">
                <a:solidFill>
                  <a:srgbClr val="00B0F0"/>
                </a:solidFill>
              </a:rPr>
              <a:t>PELSA</a:t>
            </a:r>
          </a:p>
          <a:p>
            <a:pPr marL="0" indent="0">
              <a:buNone/>
            </a:pPr>
            <a:r>
              <a:rPr lang="fr-FR" sz="2000" b="1" dirty="0" smtClean="0"/>
              <a:t>U [</a:t>
            </a:r>
            <a:r>
              <a:rPr lang="fr-FR" sz="2000" b="1" dirty="0" err="1" smtClean="0"/>
              <a:t>tanda,tanda</a:t>
            </a:r>
            <a:r>
              <a:rPr lang="fr-FR" sz="2000" b="1" dirty="0" smtClean="0"/>
              <a:t>...] [</a:t>
            </a:r>
            <a:r>
              <a:rPr lang="fr-FR" sz="2000" b="1" dirty="0" err="1" smtClean="0"/>
              <a:t>spesies</a:t>
            </a:r>
            <a:r>
              <a:rPr lang="fr-FR" sz="2000" b="1" dirty="0" smtClean="0"/>
              <a:t>] [</a:t>
            </a:r>
            <a:r>
              <a:rPr lang="fr-FR" sz="2000" b="1" dirty="0" err="1" smtClean="0"/>
              <a:t>jumlah</a:t>
            </a:r>
            <a:r>
              <a:rPr lang="fr-FR" sz="2000" b="1" dirty="0" smtClean="0"/>
              <a:t> </a:t>
            </a:r>
            <a:r>
              <a:rPr lang="fr-FR" sz="2000" b="1" dirty="0" err="1" smtClean="0"/>
              <a:t>hewan</a:t>
            </a:r>
            <a:r>
              <a:rPr lang="fr-FR" sz="2000" b="1" dirty="0" smtClean="0"/>
              <a:t>] {</a:t>
            </a:r>
            <a:r>
              <a:rPr lang="fr-FR" sz="2000" b="1" dirty="0" err="1" smtClean="0"/>
              <a:t>lokasi</a:t>
            </a:r>
            <a:r>
              <a:rPr lang="fr-FR" sz="2000" b="1" dirty="0" smtClean="0"/>
              <a:t>}</a:t>
            </a:r>
          </a:p>
          <a:p>
            <a:pPr marL="0" indent="0">
              <a:buNone/>
            </a:pPr>
            <a:endParaRPr lang="fr-FR" sz="1800" b="1" dirty="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endParaRPr lang="fr-FR" sz="1800" b="1" dirty="0" smtClean="0"/>
          </a:p>
          <a:p>
            <a:pPr marL="0" indent="0">
              <a:buNone/>
            </a:pPr>
            <a:endParaRPr lang="fr-FR" sz="1800" b="1" dirty="0"/>
          </a:p>
          <a:p>
            <a:pPr marL="0" indent="0">
              <a:buNone/>
            </a:pPr>
            <a:r>
              <a:rPr lang="fr-FR" sz="2000" b="1" i="1" dirty="0" smtClean="0">
                <a:solidFill>
                  <a:srgbClr val="00B0F0"/>
                </a:solidFill>
              </a:rPr>
              <a:t>DINAS</a:t>
            </a:r>
          </a:p>
          <a:p>
            <a:pPr marL="0" indent="0">
              <a:buNone/>
            </a:pPr>
            <a:r>
              <a:rPr lang="fr-FR" sz="2000" b="1" dirty="0" smtClean="0"/>
              <a:t>U </a:t>
            </a:r>
            <a:r>
              <a:rPr lang="fr-FR" sz="2000" b="1" dirty="0"/>
              <a:t>[</a:t>
            </a:r>
            <a:r>
              <a:rPr lang="fr-FR" sz="2000" b="1" dirty="0" err="1"/>
              <a:t>tanda,tanda</a:t>
            </a:r>
            <a:r>
              <a:rPr lang="fr-FR" sz="2000" b="1" dirty="0"/>
              <a:t>...] </a:t>
            </a:r>
            <a:r>
              <a:rPr lang="fr-FR" sz="2000" b="1" dirty="0" smtClean="0"/>
              <a:t>[</a:t>
            </a:r>
            <a:r>
              <a:rPr lang="fr-FR" sz="2000" b="1" dirty="0" err="1"/>
              <a:t>spesies</a:t>
            </a:r>
            <a:r>
              <a:rPr lang="fr-FR" sz="2000" b="1" dirty="0"/>
              <a:t>] [</a:t>
            </a:r>
            <a:r>
              <a:rPr lang="fr-FR" sz="2000" b="1" dirty="0" err="1"/>
              <a:t>jumlah</a:t>
            </a:r>
            <a:r>
              <a:rPr lang="fr-FR" sz="2000" b="1" dirty="0"/>
              <a:t> </a:t>
            </a:r>
            <a:r>
              <a:rPr lang="fr-FR" sz="2000" b="1" dirty="0" err="1"/>
              <a:t>hewan</a:t>
            </a:r>
            <a:r>
              <a:rPr lang="fr-FR" sz="2000" b="1" dirty="0" smtClean="0"/>
              <a:t>] </a:t>
            </a:r>
            <a:r>
              <a:rPr lang="fr-FR" sz="2000" b="1" dirty="0">
                <a:solidFill>
                  <a:srgbClr val="FF0000"/>
                </a:solidFill>
              </a:rPr>
              <a:t>[</a:t>
            </a:r>
            <a:r>
              <a:rPr lang="fr-FR" sz="2000" b="1" dirty="0" err="1" smtClean="0"/>
              <a:t>lokasi</a:t>
            </a:r>
            <a:r>
              <a:rPr lang="fr-FR" sz="2000" b="1" dirty="0" smtClean="0">
                <a:solidFill>
                  <a:srgbClr val="FF0000"/>
                </a:solidFill>
              </a:rPr>
              <a:t>]</a:t>
            </a:r>
            <a:r>
              <a:rPr lang="fr-FR" sz="2000" b="1" dirty="0" smtClean="0"/>
              <a:t> </a:t>
            </a:r>
            <a:r>
              <a:rPr lang="fr-FR" sz="2000" b="1" dirty="0" smtClean="0">
                <a:solidFill>
                  <a:srgbClr val="FF0000"/>
                </a:solidFill>
              </a:rPr>
              <a:t>[</a:t>
            </a:r>
            <a:r>
              <a:rPr lang="fr-FR" sz="2000" b="1" dirty="0" err="1" smtClean="0">
                <a:solidFill>
                  <a:srgbClr val="FF0000"/>
                </a:solidFill>
              </a:rPr>
              <a:t>diagnosa,diagnosa</a:t>
            </a:r>
            <a:r>
              <a:rPr lang="fr-FR" sz="2000" b="1" dirty="0" smtClean="0">
                <a:solidFill>
                  <a:srgbClr val="FF0000"/>
                </a:solidFill>
              </a:rPr>
              <a:t>...</a:t>
            </a:r>
            <a:r>
              <a:rPr lang="en-AU" sz="2000" b="1" dirty="0" smtClean="0">
                <a:solidFill>
                  <a:srgbClr val="FF0000"/>
                </a:solidFill>
              </a:rPr>
              <a:t>]</a:t>
            </a:r>
            <a:endParaRPr lang="en-AU" sz="2000" b="1" dirty="0">
              <a:solidFill>
                <a:srgbClr val="FF0000"/>
              </a:solidFill>
            </a:endParaRPr>
          </a:p>
          <a:p>
            <a:pPr marL="0" indent="0">
              <a:buNone/>
            </a:pPr>
            <a:endParaRPr lang="en-AU" i="1" dirty="0"/>
          </a:p>
        </p:txBody>
      </p:sp>
      <p:grpSp>
        <p:nvGrpSpPr>
          <p:cNvPr id="10" name="Group 9"/>
          <p:cNvGrpSpPr/>
          <p:nvPr/>
        </p:nvGrpSpPr>
        <p:grpSpPr>
          <a:xfrm>
            <a:off x="727000" y="5157192"/>
            <a:ext cx="7652667" cy="1024694"/>
            <a:chOff x="683568" y="1111357"/>
            <a:chExt cx="7652667" cy="1024694"/>
          </a:xfrm>
        </p:grpSpPr>
        <p:sp>
          <p:nvSpPr>
            <p:cNvPr id="4" name="Rectangular Callout 3"/>
            <p:cNvSpPr/>
            <p:nvPr/>
          </p:nvSpPr>
          <p:spPr>
            <a:xfrm>
              <a:off x="683568" y="1111357"/>
              <a:ext cx="106419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tanda</a:t>
              </a:r>
              <a:r>
                <a:rPr lang="en-AU" sz="1400" dirty="0" smtClean="0"/>
                <a:t>, </a:t>
              </a:r>
              <a:r>
                <a:rPr lang="en-AU" sz="1400" dirty="0" err="1" smtClean="0"/>
                <a:t>dipisahkan</a:t>
              </a:r>
              <a:r>
                <a:rPr lang="en-AU" sz="1400" dirty="0" smtClean="0"/>
                <a:t> </a:t>
              </a:r>
              <a:r>
                <a:rPr lang="en-AU" sz="1400" dirty="0" err="1" smtClean="0"/>
                <a:t>dengan</a:t>
              </a:r>
              <a:r>
                <a:rPr lang="en-AU" sz="1400" dirty="0" smtClean="0"/>
                <a:t> </a:t>
              </a:r>
              <a:r>
                <a:rPr lang="en-AU" sz="1400" dirty="0" err="1" smtClean="0"/>
                <a:t>koma</a:t>
              </a:r>
              <a:endParaRPr lang="en-AU" sz="1400" dirty="0"/>
            </a:p>
          </p:txBody>
        </p:sp>
        <p:sp>
          <p:nvSpPr>
            <p:cNvPr id="5" name="Rectangular Callout 4"/>
            <p:cNvSpPr/>
            <p:nvPr/>
          </p:nvSpPr>
          <p:spPr>
            <a:xfrm>
              <a:off x="5311899" y="1127939"/>
              <a:ext cx="109159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6" name="Rectangular Callout 5"/>
            <p:cNvSpPr/>
            <p:nvPr/>
          </p:nvSpPr>
          <p:spPr>
            <a:xfrm>
              <a:off x="3758027" y="1111357"/>
              <a:ext cx="90580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r>
                <a:rPr lang="en-AU" sz="1400" dirty="0" smtClean="0"/>
                <a:t> </a:t>
              </a:r>
              <a:r>
                <a:rPr lang="en-AU" sz="1400" dirty="0" err="1" smtClean="0"/>
                <a:t>terinfeksi</a:t>
              </a:r>
              <a:endParaRPr lang="en-AU" sz="1400" dirty="0"/>
            </a:p>
          </p:txBody>
        </p:sp>
        <p:sp>
          <p:nvSpPr>
            <p:cNvPr id="7" name="Rectangular Callout 6"/>
            <p:cNvSpPr/>
            <p:nvPr/>
          </p:nvSpPr>
          <p:spPr>
            <a:xfrm>
              <a:off x="2580496" y="1115350"/>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sp>
          <p:nvSpPr>
            <p:cNvPr id="8" name="Rectangular Callout 7"/>
            <p:cNvSpPr/>
            <p:nvPr/>
          </p:nvSpPr>
          <p:spPr>
            <a:xfrm>
              <a:off x="6680051" y="1119343"/>
              <a:ext cx="1656184" cy="1000126"/>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400" dirty="0" smtClean="0"/>
                <a:t>Kode Penyakit dipisahkan dengan koma</a:t>
              </a:r>
              <a:endParaRPr lang="en-AU" sz="1400" dirty="0"/>
            </a:p>
          </p:txBody>
        </p:sp>
      </p:grpSp>
      <p:grpSp>
        <p:nvGrpSpPr>
          <p:cNvPr id="18" name="Group 17"/>
          <p:cNvGrpSpPr/>
          <p:nvPr/>
        </p:nvGrpSpPr>
        <p:grpSpPr>
          <a:xfrm>
            <a:off x="669453" y="2420888"/>
            <a:ext cx="5398441" cy="1014266"/>
            <a:chOff x="699939" y="1348755"/>
            <a:chExt cx="5003725" cy="1014266"/>
          </a:xfrm>
        </p:grpSpPr>
        <p:sp>
          <p:nvSpPr>
            <p:cNvPr id="12" name="Rectangular Callout 11"/>
            <p:cNvSpPr/>
            <p:nvPr/>
          </p:nvSpPr>
          <p:spPr>
            <a:xfrm>
              <a:off x="699939" y="1354909"/>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tanda</a:t>
              </a:r>
              <a:r>
                <a:rPr lang="en-AU" sz="1400" dirty="0" smtClean="0"/>
                <a:t>, </a:t>
              </a:r>
              <a:r>
                <a:rPr lang="en-AU" sz="1400" dirty="0" err="1" smtClean="0"/>
                <a:t>dipisahkan</a:t>
              </a:r>
              <a:r>
                <a:rPr lang="en-AU" sz="1400" dirty="0" smtClean="0"/>
                <a:t> </a:t>
              </a:r>
              <a:r>
                <a:rPr lang="en-AU" sz="1400" dirty="0" err="1" smtClean="0"/>
                <a:t>dengan</a:t>
              </a:r>
              <a:r>
                <a:rPr lang="en-AU" sz="1400" dirty="0" smtClean="0"/>
                <a:t> </a:t>
              </a:r>
              <a:r>
                <a:rPr lang="en-AU" sz="1400" dirty="0" err="1" smtClean="0"/>
                <a:t>koma</a:t>
              </a:r>
              <a:endParaRPr lang="en-AU" sz="1400" dirty="0"/>
            </a:p>
          </p:txBody>
        </p:sp>
        <p:sp>
          <p:nvSpPr>
            <p:cNvPr id="13" name="Rectangular Callout 12"/>
            <p:cNvSpPr/>
            <p:nvPr/>
          </p:nvSpPr>
          <p:spPr>
            <a:xfrm>
              <a:off x="4756090" y="1354909"/>
              <a:ext cx="94757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14" name="Rectangular Callout 13"/>
            <p:cNvSpPr/>
            <p:nvPr/>
          </p:nvSpPr>
          <p:spPr>
            <a:xfrm>
              <a:off x="3436243" y="1354909"/>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r>
                <a:rPr lang="en-AU" sz="1400" dirty="0" smtClean="0"/>
                <a:t> </a:t>
              </a:r>
              <a:r>
                <a:rPr lang="en-AU" sz="1400" dirty="0" err="1" smtClean="0"/>
                <a:t>terinfeksi</a:t>
              </a:r>
              <a:endParaRPr lang="en-AU" sz="1400" dirty="0"/>
            </a:p>
          </p:txBody>
        </p:sp>
        <p:sp>
          <p:nvSpPr>
            <p:cNvPr id="15" name="Rectangular Callout 14"/>
            <p:cNvSpPr/>
            <p:nvPr/>
          </p:nvSpPr>
          <p:spPr>
            <a:xfrm>
              <a:off x="2428131" y="1348755"/>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grpSp>
      <p:sp>
        <p:nvSpPr>
          <p:cNvPr id="2" name="Rectangle 1"/>
          <p:cNvSpPr/>
          <p:nvPr/>
        </p:nvSpPr>
        <p:spPr>
          <a:xfrm>
            <a:off x="395536" y="332656"/>
            <a:ext cx="8208912" cy="707886"/>
          </a:xfrm>
          <a:prstGeom prst="rect">
            <a:avLst/>
          </a:prstGeom>
        </p:spPr>
        <p:txBody>
          <a:bodyPr wrap="square">
            <a:spAutoFit/>
          </a:bodyPr>
          <a:lstStyle/>
          <a:p>
            <a:pPr algn="ctr"/>
            <a:r>
              <a:rPr lang="fr-FR" sz="4000" b="1" dirty="0" err="1">
                <a:solidFill>
                  <a:srgbClr val="00B0F0"/>
                </a:solidFill>
              </a:rPr>
              <a:t>Laporan</a:t>
            </a:r>
            <a:r>
              <a:rPr lang="fr-FR" sz="4000" b="1" dirty="0">
                <a:solidFill>
                  <a:srgbClr val="00B0F0"/>
                </a:solidFill>
              </a:rPr>
              <a:t> </a:t>
            </a:r>
            <a:r>
              <a:rPr lang="fr-FR" sz="4000" b="1" dirty="0" err="1">
                <a:solidFill>
                  <a:srgbClr val="00B0F0"/>
                </a:solidFill>
              </a:rPr>
              <a:t>Tanda</a:t>
            </a:r>
            <a:r>
              <a:rPr lang="fr-FR" sz="4000" b="1" dirty="0">
                <a:solidFill>
                  <a:srgbClr val="00B0F0"/>
                </a:solidFill>
              </a:rPr>
              <a:t> </a:t>
            </a:r>
            <a:r>
              <a:rPr lang="fr-FR" sz="4000" b="1" dirty="0" err="1">
                <a:solidFill>
                  <a:srgbClr val="00B0F0"/>
                </a:solidFill>
              </a:rPr>
              <a:t>Umum</a:t>
            </a:r>
            <a:r>
              <a:rPr lang="fr-FR" sz="4000" b="1" dirty="0">
                <a:solidFill>
                  <a:srgbClr val="00B0F0"/>
                </a:solidFill>
              </a:rPr>
              <a:t> </a:t>
            </a:r>
            <a:endParaRPr lang="en-AU" sz="4000" dirty="0">
              <a:solidFill>
                <a:srgbClr val="00B0F0"/>
              </a:solidFill>
            </a:endParaRPr>
          </a:p>
        </p:txBody>
      </p:sp>
    </p:spTree>
    <p:extLst>
      <p:ext uri="{BB962C8B-B14F-4D97-AF65-F5344CB8AC3E}">
        <p14:creationId xmlns="" xmlns:p14="http://schemas.microsoft.com/office/powerpoint/2010/main" val="33899306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
            </a:r>
            <a:br>
              <a:rPr lang="fr-FR" b="1" dirty="0" smtClean="0"/>
            </a:br>
            <a:r>
              <a:rPr lang="fr-FR" b="1" dirty="0" smtClean="0"/>
              <a:t>Code </a:t>
            </a:r>
            <a:r>
              <a:rPr lang="fr-FR" b="1" dirty="0" err="1" smtClean="0"/>
              <a:t>Lists</a:t>
            </a:r>
            <a:r>
              <a:rPr lang="fr-FR" b="1" dirty="0" smtClean="0"/>
              <a:t/>
            </a:r>
            <a:br>
              <a:rPr lang="fr-FR" b="1" dirty="0" smtClean="0"/>
            </a:br>
            <a:r>
              <a:rPr lang="fr-FR" b="1" dirty="0" smtClean="0"/>
              <a:t/>
            </a:r>
            <a:br>
              <a:rPr lang="fr-FR" b="1" dirty="0" smtClean="0"/>
            </a:br>
            <a:r>
              <a:rPr lang="fr-FR" b="1" dirty="0" err="1" smtClean="0">
                <a:solidFill>
                  <a:srgbClr val="00B0F0"/>
                </a:solidFill>
              </a:rPr>
              <a:t>Laporan</a:t>
            </a:r>
            <a:r>
              <a:rPr lang="fr-FR" b="1" dirty="0" smtClean="0">
                <a:solidFill>
                  <a:srgbClr val="00B0F0"/>
                </a:solidFill>
              </a:rPr>
              <a:t> </a:t>
            </a:r>
            <a:r>
              <a:rPr lang="fr-FR" b="1" dirty="0" err="1">
                <a:solidFill>
                  <a:srgbClr val="00B0F0"/>
                </a:solidFill>
              </a:rPr>
              <a:t>Tanda</a:t>
            </a:r>
            <a:r>
              <a:rPr lang="fr-FR" b="1" dirty="0">
                <a:solidFill>
                  <a:srgbClr val="00B0F0"/>
                </a:solidFill>
              </a:rPr>
              <a:t> </a:t>
            </a:r>
            <a:r>
              <a:rPr lang="fr-FR" b="1" dirty="0" err="1">
                <a:solidFill>
                  <a:srgbClr val="00B0F0"/>
                </a:solidFill>
              </a:rPr>
              <a:t>Umum</a:t>
            </a:r>
            <a:r>
              <a:rPr lang="fr-FR" b="1" dirty="0">
                <a:solidFill>
                  <a:srgbClr val="00B0F0"/>
                </a:solidFill>
              </a:rPr>
              <a:t> </a:t>
            </a:r>
            <a:endParaRPr lang="en-AU" b="1" dirty="0">
              <a:solidFill>
                <a:srgbClr val="00B0F0"/>
              </a:solidFill>
            </a:endParaRPr>
          </a:p>
        </p:txBody>
      </p:sp>
      <p:sp>
        <p:nvSpPr>
          <p:cNvPr id="4" name="Rectangle 3"/>
          <p:cNvSpPr/>
          <p:nvPr/>
        </p:nvSpPr>
        <p:spPr>
          <a:xfrm>
            <a:off x="459868" y="2060848"/>
            <a:ext cx="8424936" cy="1015663"/>
          </a:xfrm>
          <a:prstGeom prst="rect">
            <a:avLst/>
          </a:prstGeom>
        </p:spPr>
        <p:txBody>
          <a:bodyPr wrap="square">
            <a:spAutoFit/>
          </a:bodyPr>
          <a:lstStyle/>
          <a:p>
            <a:r>
              <a:rPr lang="fr-FR" sz="2000" b="1" i="1" dirty="0" smtClean="0">
                <a:solidFill>
                  <a:srgbClr val="00B0F0"/>
                </a:solidFill>
              </a:rPr>
              <a:t>DINAS</a:t>
            </a:r>
          </a:p>
          <a:p>
            <a:endParaRPr lang="fr-FR" sz="2000" i="1" dirty="0"/>
          </a:p>
          <a:p>
            <a:r>
              <a:rPr lang="fr-FR" sz="2000" b="1" dirty="0"/>
              <a:t>U [</a:t>
            </a:r>
            <a:r>
              <a:rPr lang="fr-FR" sz="2000" b="1" dirty="0" err="1"/>
              <a:t>tanda,tanda</a:t>
            </a:r>
            <a:r>
              <a:rPr lang="fr-FR" sz="2000" b="1" dirty="0"/>
              <a:t>...] </a:t>
            </a:r>
            <a:r>
              <a:rPr lang="fr-FR" sz="2000" b="1" dirty="0" smtClean="0"/>
              <a:t> [</a:t>
            </a:r>
            <a:r>
              <a:rPr lang="fr-FR" sz="2000" b="1" dirty="0" err="1"/>
              <a:t>spesies</a:t>
            </a:r>
            <a:r>
              <a:rPr lang="fr-FR" sz="2000" b="1" dirty="0" smtClean="0"/>
              <a:t>]  </a:t>
            </a:r>
            <a:r>
              <a:rPr lang="fr-FR" sz="2000" b="1" dirty="0"/>
              <a:t>[</a:t>
            </a:r>
            <a:r>
              <a:rPr lang="fr-FR" sz="2000" b="1" dirty="0" err="1"/>
              <a:t>jumlah</a:t>
            </a:r>
            <a:r>
              <a:rPr lang="fr-FR" sz="2000" b="1" dirty="0"/>
              <a:t> </a:t>
            </a:r>
            <a:r>
              <a:rPr lang="fr-FR" sz="2000" b="1" dirty="0" err="1"/>
              <a:t>hewan</a:t>
            </a:r>
            <a:r>
              <a:rPr lang="fr-FR" sz="2000" b="1" dirty="0" smtClean="0"/>
              <a:t>]  </a:t>
            </a:r>
            <a:r>
              <a:rPr lang="fr-FR" sz="2000" b="1" dirty="0"/>
              <a:t>[</a:t>
            </a:r>
            <a:r>
              <a:rPr lang="fr-FR" sz="2000" b="1" dirty="0" err="1"/>
              <a:t>lokasi</a:t>
            </a:r>
            <a:r>
              <a:rPr lang="fr-FR" sz="2000" b="1" smtClean="0"/>
              <a:t>]  </a:t>
            </a:r>
            <a:r>
              <a:rPr lang="fr-FR" sz="2000" b="1" dirty="0"/>
              <a:t>[</a:t>
            </a:r>
            <a:r>
              <a:rPr lang="fr-FR" sz="2000" b="1" dirty="0" err="1"/>
              <a:t>diagnosa,diagnosa</a:t>
            </a:r>
            <a:r>
              <a:rPr lang="fr-FR" sz="2000" b="1" dirty="0"/>
              <a:t>...</a:t>
            </a:r>
            <a:r>
              <a:rPr lang="en-AU" sz="2000" b="1" dirty="0"/>
              <a:t>]</a:t>
            </a:r>
          </a:p>
        </p:txBody>
      </p:sp>
      <p:grpSp>
        <p:nvGrpSpPr>
          <p:cNvPr id="15" name="Group 14"/>
          <p:cNvGrpSpPr/>
          <p:nvPr/>
        </p:nvGrpSpPr>
        <p:grpSpPr>
          <a:xfrm>
            <a:off x="840408" y="3311681"/>
            <a:ext cx="7416824" cy="3050796"/>
            <a:chOff x="827584" y="2478630"/>
            <a:chExt cx="7416824" cy="3050796"/>
          </a:xfrm>
        </p:grpSpPr>
        <p:sp>
          <p:nvSpPr>
            <p:cNvPr id="8" name="Flowchart: Document 7"/>
            <p:cNvSpPr/>
            <p:nvPr/>
          </p:nvSpPr>
          <p:spPr>
            <a:xfrm>
              <a:off x="827584" y="2492896"/>
              <a:ext cx="1512168" cy="3036530"/>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err="1"/>
                <a:t>Kode</a:t>
              </a:r>
              <a:r>
                <a:rPr lang="en-AU" b="1" dirty="0"/>
                <a:t> </a:t>
              </a:r>
              <a:r>
                <a:rPr lang="en-AU" b="1" dirty="0" err="1"/>
                <a:t>tanda</a:t>
              </a:r>
              <a:r>
                <a:rPr lang="en-AU" b="1" dirty="0"/>
                <a:t>, </a:t>
              </a:r>
              <a:r>
                <a:rPr lang="en-AU" dirty="0" err="1"/>
                <a:t>dipisahkan</a:t>
              </a:r>
              <a:r>
                <a:rPr lang="en-AU" dirty="0"/>
                <a:t> </a:t>
              </a:r>
              <a:r>
                <a:rPr lang="en-AU" dirty="0" err="1"/>
                <a:t>dengan</a:t>
              </a:r>
              <a:r>
                <a:rPr lang="en-AU" dirty="0"/>
                <a:t> </a:t>
              </a:r>
              <a:r>
                <a:rPr lang="en-AU" dirty="0" err="1"/>
                <a:t>koma</a:t>
              </a:r>
              <a:endParaRPr lang="en-AU" dirty="0"/>
            </a:p>
          </p:txBody>
        </p:sp>
        <p:sp>
          <p:nvSpPr>
            <p:cNvPr id="9" name="Flowchart: Document 8"/>
            <p:cNvSpPr/>
            <p:nvPr/>
          </p:nvSpPr>
          <p:spPr>
            <a:xfrm>
              <a:off x="2483768" y="2478808"/>
              <a:ext cx="936104" cy="1610458"/>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err="1"/>
                <a:t>Kode</a:t>
              </a:r>
              <a:r>
                <a:rPr lang="en-AU" b="1" dirty="0"/>
                <a:t> </a:t>
              </a:r>
              <a:r>
                <a:rPr lang="en-AU" b="1" dirty="0" err="1"/>
                <a:t>spesies</a:t>
              </a:r>
              <a:endParaRPr lang="en-AU" b="1" dirty="0"/>
            </a:p>
          </p:txBody>
        </p:sp>
        <p:sp>
          <p:nvSpPr>
            <p:cNvPr id="11" name="Flowchart: Document 10"/>
            <p:cNvSpPr/>
            <p:nvPr/>
          </p:nvSpPr>
          <p:spPr>
            <a:xfrm>
              <a:off x="6084168" y="2492896"/>
              <a:ext cx="2160240" cy="3036530"/>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b="1" dirty="0"/>
                <a:t>Kode </a:t>
              </a:r>
              <a:r>
                <a:rPr lang="id-ID" b="1" dirty="0" smtClean="0"/>
                <a:t>Penyakit</a:t>
              </a:r>
              <a:r>
                <a:rPr lang="en-AU" b="1" dirty="0" smtClean="0"/>
                <a:t>,</a:t>
              </a:r>
              <a:r>
                <a:rPr lang="id-ID" b="1" dirty="0" smtClean="0"/>
                <a:t> </a:t>
              </a:r>
              <a:r>
                <a:rPr lang="id-ID" dirty="0"/>
                <a:t>dipisahkan dengan koma</a:t>
              </a:r>
              <a:endParaRPr lang="en-AU" dirty="0"/>
            </a:p>
          </p:txBody>
        </p:sp>
        <p:sp>
          <p:nvSpPr>
            <p:cNvPr id="12" name="Flowchart: Document 11"/>
            <p:cNvSpPr/>
            <p:nvPr/>
          </p:nvSpPr>
          <p:spPr>
            <a:xfrm>
              <a:off x="5220072" y="2478630"/>
              <a:ext cx="792088" cy="1610635"/>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err="1"/>
                <a:t>Kode</a:t>
              </a:r>
              <a:r>
                <a:rPr lang="en-AU" b="1" dirty="0"/>
                <a:t> </a:t>
              </a:r>
              <a:r>
                <a:rPr lang="en-AU" b="1" dirty="0" err="1" smtClean="0"/>
                <a:t>lokasi</a:t>
              </a:r>
              <a:endParaRPr lang="en-AU" b="1" dirty="0" smtClean="0"/>
            </a:p>
            <a:p>
              <a:pPr algn="ctr"/>
              <a:r>
                <a:rPr lang="en-AU" b="1" dirty="0" err="1" smtClean="0"/>
                <a:t>desa</a:t>
              </a:r>
              <a:endParaRPr lang="en-AU" b="1" dirty="0"/>
            </a:p>
          </p:txBody>
        </p:sp>
      </p:grpSp>
    </p:spTree>
    <p:extLst>
      <p:ext uri="{BB962C8B-B14F-4D97-AF65-F5344CB8AC3E}">
        <p14:creationId xmlns="" xmlns:p14="http://schemas.microsoft.com/office/powerpoint/2010/main" val="32468301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U – Practice 1</a:t>
            </a:r>
            <a:endParaRPr lang="en-AU" b="1" dirty="0"/>
          </a:p>
        </p:txBody>
      </p:sp>
      <p:sp>
        <p:nvSpPr>
          <p:cNvPr id="3" name="Content Placeholder 2"/>
          <p:cNvSpPr>
            <a:spLocks noGrp="1"/>
          </p:cNvSpPr>
          <p:nvPr>
            <p:ph idx="1"/>
          </p:nvPr>
        </p:nvSpPr>
        <p:spPr/>
        <p:txBody>
          <a:bodyPr>
            <a:normAutofit/>
          </a:bodyPr>
          <a:lstStyle/>
          <a:p>
            <a:pPr marL="0" indent="0">
              <a:buNone/>
            </a:pPr>
            <a:r>
              <a:rPr lang="en-AU" sz="3600" dirty="0" err="1" smtClean="0"/>
              <a:t>Dinas</a:t>
            </a:r>
            <a:endParaRPr lang="en-AU" sz="3600" dirty="0" smtClean="0"/>
          </a:p>
          <a:p>
            <a:pPr marL="0" indent="0">
              <a:buNone/>
            </a:pPr>
            <a:r>
              <a:rPr lang="en-AU" sz="3600" b="1" dirty="0" err="1" smtClean="0"/>
              <a:t>Anda</a:t>
            </a:r>
            <a:r>
              <a:rPr lang="en-AU" sz="3600" b="1" dirty="0" smtClean="0"/>
              <a:t> </a:t>
            </a:r>
            <a:r>
              <a:rPr lang="en-AU" sz="3600" b="1" dirty="0" err="1"/>
              <a:t>menerima</a:t>
            </a:r>
            <a:r>
              <a:rPr lang="en-AU" sz="3600" b="1" dirty="0"/>
              <a:t> </a:t>
            </a:r>
            <a:r>
              <a:rPr lang="en-AU" sz="3600" b="1" dirty="0" err="1"/>
              <a:t>peringatan</a:t>
            </a:r>
            <a:r>
              <a:rPr lang="en-AU" sz="3600" b="1" dirty="0"/>
              <a:t> </a:t>
            </a:r>
            <a:r>
              <a:rPr lang="en-AU" sz="3600" b="1" dirty="0" err="1"/>
              <a:t>mengenai</a:t>
            </a:r>
            <a:r>
              <a:rPr lang="en-AU" sz="3600" b="1" dirty="0"/>
              <a:t> 1 </a:t>
            </a:r>
            <a:r>
              <a:rPr lang="en-AU" sz="3600" b="1" dirty="0" err="1"/>
              <a:t>sapi</a:t>
            </a:r>
            <a:r>
              <a:rPr lang="en-AU" sz="3600" b="1" dirty="0"/>
              <a:t> </a:t>
            </a:r>
            <a:r>
              <a:rPr lang="en-AU" sz="3600" b="1" dirty="0" err="1"/>
              <a:t>dengan</a:t>
            </a:r>
            <a:r>
              <a:rPr lang="en-AU" sz="3600" b="1" dirty="0"/>
              <a:t> </a:t>
            </a:r>
            <a:r>
              <a:rPr lang="en-AU" sz="3600" b="1" dirty="0" err="1"/>
              <a:t>konjungtivitis</a:t>
            </a:r>
            <a:r>
              <a:rPr lang="en-AU" sz="3600" b="1" dirty="0"/>
              <a:t>, </a:t>
            </a:r>
            <a:r>
              <a:rPr lang="en-AU" sz="3600" b="1" dirty="0" err="1"/>
              <a:t>leleran</a:t>
            </a:r>
            <a:r>
              <a:rPr lang="en-AU" sz="3600" b="1" dirty="0"/>
              <a:t> </a:t>
            </a:r>
            <a:r>
              <a:rPr lang="en-AU" sz="3600" b="1" dirty="0" err="1"/>
              <a:t>hidung</a:t>
            </a:r>
            <a:r>
              <a:rPr lang="en-AU" sz="3600" b="1" dirty="0"/>
              <a:t>, </a:t>
            </a:r>
            <a:r>
              <a:rPr lang="en-AU" sz="3600" b="1" dirty="0" err="1"/>
              <a:t>dan</a:t>
            </a:r>
            <a:r>
              <a:rPr lang="en-AU" sz="3600" b="1" dirty="0"/>
              <a:t> </a:t>
            </a:r>
            <a:r>
              <a:rPr lang="en-AU" sz="3600" b="1" dirty="0" err="1"/>
              <a:t>demam</a:t>
            </a:r>
            <a:r>
              <a:rPr lang="en-AU" sz="3600" b="1" dirty="0"/>
              <a:t> di </a:t>
            </a:r>
            <a:r>
              <a:rPr lang="en-AU" sz="3600" b="1" dirty="0" err="1" smtClean="0"/>
              <a:t>Cidadap</a:t>
            </a:r>
            <a:r>
              <a:rPr lang="en-AU" sz="3600" b="1" dirty="0" smtClean="0"/>
              <a:t>, </a:t>
            </a:r>
            <a:r>
              <a:rPr lang="en-AU" sz="3600" b="1" dirty="0" err="1" smtClean="0"/>
              <a:t>Karangnunggal</a:t>
            </a:r>
            <a:r>
              <a:rPr lang="en-AU" sz="3600" b="1" dirty="0" smtClean="0"/>
              <a:t>, </a:t>
            </a:r>
            <a:r>
              <a:rPr lang="en-AU" sz="3600" b="1" dirty="0" err="1" smtClean="0"/>
              <a:t>Tasikmalaya</a:t>
            </a:r>
            <a:r>
              <a:rPr lang="en-AU" sz="3600" b="1" dirty="0" smtClean="0"/>
              <a:t>. </a:t>
            </a:r>
          </a:p>
          <a:p>
            <a:pPr marL="0" indent="0">
              <a:buNone/>
            </a:pPr>
            <a:r>
              <a:rPr lang="en-AU" sz="3600" b="1" dirty="0" smtClean="0"/>
              <a:t> </a:t>
            </a:r>
            <a:r>
              <a:rPr lang="en-AU" sz="3600" b="1" dirty="0" err="1"/>
              <a:t>Apa</a:t>
            </a:r>
            <a:r>
              <a:rPr lang="en-AU" sz="3600" b="1" dirty="0"/>
              <a:t> yang </a:t>
            </a:r>
            <a:r>
              <a:rPr lang="en-AU" sz="3600" b="1" dirty="0" err="1"/>
              <a:t>harus</a:t>
            </a:r>
            <a:r>
              <a:rPr lang="en-AU" sz="3600" b="1" dirty="0"/>
              <a:t> </a:t>
            </a:r>
            <a:r>
              <a:rPr lang="en-AU" sz="3600" b="1" dirty="0" err="1"/>
              <a:t>Anda</a:t>
            </a:r>
            <a:r>
              <a:rPr lang="en-AU" sz="3600" b="1" dirty="0"/>
              <a:t> </a:t>
            </a:r>
            <a:r>
              <a:rPr lang="en-AU" sz="3600" b="1" dirty="0" err="1"/>
              <a:t>lakukan</a:t>
            </a:r>
            <a:r>
              <a:rPr lang="en-AU" sz="3600" b="1" dirty="0"/>
              <a:t> </a:t>
            </a:r>
            <a:r>
              <a:rPr lang="en-AU" sz="3600" b="1" dirty="0" err="1"/>
              <a:t>sekarang</a:t>
            </a:r>
            <a:r>
              <a:rPr lang="en-AU" sz="3600" b="1" dirty="0"/>
              <a:t>? </a:t>
            </a:r>
          </a:p>
        </p:txBody>
      </p:sp>
    </p:spTree>
    <p:extLst>
      <p:ext uri="{BB962C8B-B14F-4D97-AF65-F5344CB8AC3E}">
        <p14:creationId xmlns="" xmlns:p14="http://schemas.microsoft.com/office/powerpoint/2010/main" val="4359252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U – Practice 2</a:t>
            </a:r>
            <a:endParaRPr lang="en-AU" b="1" dirty="0"/>
          </a:p>
        </p:txBody>
      </p:sp>
      <p:sp>
        <p:nvSpPr>
          <p:cNvPr id="3" name="Content Placeholder 2"/>
          <p:cNvSpPr>
            <a:spLocks noGrp="1"/>
          </p:cNvSpPr>
          <p:nvPr>
            <p:ph idx="1"/>
          </p:nvPr>
        </p:nvSpPr>
        <p:spPr/>
        <p:txBody>
          <a:bodyPr>
            <a:normAutofit/>
          </a:bodyPr>
          <a:lstStyle/>
          <a:p>
            <a:pPr marL="0" indent="0">
              <a:buNone/>
            </a:pPr>
            <a:r>
              <a:rPr lang="fr-FR" sz="3600" dirty="0" smtClean="0"/>
              <a:t>Dinas</a:t>
            </a:r>
          </a:p>
          <a:p>
            <a:pPr marL="0" indent="0">
              <a:buNone/>
            </a:pPr>
            <a:r>
              <a:rPr lang="fr-FR" sz="3600" b="1" dirty="0" err="1" smtClean="0"/>
              <a:t>Sebuah</a:t>
            </a:r>
            <a:r>
              <a:rPr lang="fr-FR" sz="3600" b="1" dirty="0" smtClean="0"/>
              <a:t> </a:t>
            </a:r>
            <a:r>
              <a:rPr lang="fr-FR" sz="3600" b="1" dirty="0" err="1"/>
              <a:t>desa</a:t>
            </a:r>
            <a:r>
              <a:rPr lang="fr-FR" sz="3600" b="1" dirty="0"/>
              <a:t> </a:t>
            </a:r>
            <a:r>
              <a:rPr lang="fr-FR" sz="3600" b="1" dirty="0" err="1"/>
              <a:t>tanpa</a:t>
            </a:r>
            <a:r>
              <a:rPr lang="fr-FR" sz="3600" b="1" dirty="0"/>
              <a:t> </a:t>
            </a:r>
            <a:r>
              <a:rPr lang="fr-FR" sz="3600" b="1" dirty="0" err="1"/>
              <a:t>pelsa</a:t>
            </a:r>
            <a:r>
              <a:rPr lang="fr-FR" sz="3600" b="1" dirty="0"/>
              <a:t> </a:t>
            </a:r>
            <a:r>
              <a:rPr lang="fr-FR" sz="3600" b="1" dirty="0" err="1"/>
              <a:t>meminta</a:t>
            </a:r>
            <a:r>
              <a:rPr lang="fr-FR" sz="3600" b="1" dirty="0"/>
              <a:t> Anda </a:t>
            </a:r>
            <a:r>
              <a:rPr lang="fr-FR" sz="3600" b="1" dirty="0" err="1"/>
              <a:t>datang</a:t>
            </a:r>
            <a:r>
              <a:rPr lang="fr-FR" sz="3600" b="1" dirty="0"/>
              <a:t>. </a:t>
            </a:r>
            <a:r>
              <a:rPr lang="en-AU" sz="3600" b="1" dirty="0" err="1"/>
              <a:t>Seorang</a:t>
            </a:r>
            <a:r>
              <a:rPr lang="en-AU" sz="3600" b="1" dirty="0"/>
              <a:t> </a:t>
            </a:r>
            <a:r>
              <a:rPr lang="en-AU" sz="3600" b="1" dirty="0" err="1"/>
              <a:t>peternak</a:t>
            </a:r>
            <a:r>
              <a:rPr lang="en-AU" sz="3600" b="1" dirty="0"/>
              <a:t> </a:t>
            </a:r>
            <a:r>
              <a:rPr lang="en-AU" sz="3600" b="1" dirty="0" err="1"/>
              <a:t>memiliki</a:t>
            </a:r>
            <a:r>
              <a:rPr lang="en-AU" sz="3600" b="1" dirty="0"/>
              <a:t> </a:t>
            </a:r>
            <a:r>
              <a:rPr lang="en-AU" sz="3600" b="1" dirty="0" err="1"/>
              <a:t>masalah</a:t>
            </a:r>
            <a:r>
              <a:rPr lang="en-AU" sz="3600" b="1" dirty="0"/>
              <a:t> </a:t>
            </a:r>
            <a:r>
              <a:rPr lang="en-AU" sz="3600" b="1" dirty="0" err="1"/>
              <a:t>dengan</a:t>
            </a:r>
            <a:r>
              <a:rPr lang="en-AU" sz="3600" b="1" dirty="0"/>
              <a:t> 3 </a:t>
            </a:r>
            <a:r>
              <a:rPr lang="en-AU" sz="3600" b="1" dirty="0" err="1"/>
              <a:t>sapi</a:t>
            </a:r>
            <a:r>
              <a:rPr lang="en-AU" sz="3600" b="1" dirty="0"/>
              <a:t> </a:t>
            </a:r>
            <a:r>
              <a:rPr lang="en-AU" sz="3600" b="1" dirty="0" err="1"/>
              <a:t>sakit</a:t>
            </a:r>
            <a:r>
              <a:rPr lang="en-AU" sz="3600" b="1" dirty="0"/>
              <a:t> </a:t>
            </a:r>
            <a:r>
              <a:rPr lang="en-AU" sz="3600" b="1" dirty="0" err="1"/>
              <a:t>diare</a:t>
            </a:r>
            <a:r>
              <a:rPr lang="en-AU" sz="3600" b="1" dirty="0"/>
              <a:t> </a:t>
            </a:r>
            <a:r>
              <a:rPr lang="en-AU" sz="3600" b="1" dirty="0" err="1"/>
              <a:t>dan</a:t>
            </a:r>
            <a:r>
              <a:rPr lang="en-AU" sz="3600" b="1" dirty="0"/>
              <a:t> </a:t>
            </a:r>
            <a:r>
              <a:rPr lang="en-AU" sz="3600" b="1" dirty="0" err="1"/>
              <a:t>demam</a:t>
            </a:r>
            <a:r>
              <a:rPr lang="en-AU" sz="3600" b="1" dirty="0"/>
              <a:t>. </a:t>
            </a:r>
            <a:endParaRPr lang="en-AU" sz="3600" b="1" dirty="0" smtClean="0"/>
          </a:p>
          <a:p>
            <a:pPr marL="0" indent="0">
              <a:buNone/>
            </a:pPr>
            <a:r>
              <a:rPr lang="en-AU" sz="3600" b="1" dirty="0" err="1" smtClean="0"/>
              <a:t>Anda</a:t>
            </a:r>
            <a:r>
              <a:rPr lang="en-AU" sz="3600" b="1" dirty="0" smtClean="0"/>
              <a:t> </a:t>
            </a:r>
            <a:r>
              <a:rPr lang="en-AU" sz="3600" b="1" dirty="0" err="1"/>
              <a:t>membuat</a:t>
            </a:r>
            <a:r>
              <a:rPr lang="en-AU" sz="3600" b="1" dirty="0"/>
              <a:t> </a:t>
            </a:r>
            <a:r>
              <a:rPr lang="en-AU" sz="3600" b="1" dirty="0" err="1"/>
              <a:t>laporan</a:t>
            </a:r>
            <a:r>
              <a:rPr lang="en-AU" sz="3600" b="1" dirty="0"/>
              <a:t>. </a:t>
            </a:r>
          </a:p>
        </p:txBody>
      </p:sp>
    </p:spTree>
    <p:extLst>
      <p:ext uri="{BB962C8B-B14F-4D97-AF65-F5344CB8AC3E}">
        <p14:creationId xmlns="" xmlns:p14="http://schemas.microsoft.com/office/powerpoint/2010/main" val="3532785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2597653788"/>
              </p:ext>
            </p:extLst>
          </p:nvPr>
        </p:nvGraphicFramePr>
        <p:xfrm>
          <a:off x="179512" y="1791345"/>
          <a:ext cx="6300539" cy="4687164"/>
        </p:xfrm>
        <a:graphic>
          <a:graphicData uri="http://schemas.openxmlformats.org/drawingml/2006/table">
            <a:tbl>
              <a:tblPr firstRow="1" firstCol="1" bandRow="1">
                <a:tableStyleId>{5C22544A-7EE6-4342-B048-85BDC9FD1C3A}</a:tableStyleId>
              </a:tblPr>
              <a:tblGrid>
                <a:gridCol w="6300539"/>
              </a:tblGrid>
              <a:tr h="960851">
                <a:tc>
                  <a:txBody>
                    <a:bodyPr/>
                    <a:lstStyle/>
                    <a:p>
                      <a:pPr algn="ctr">
                        <a:lnSpc>
                          <a:spcPct val="115000"/>
                        </a:lnSpc>
                        <a:spcAft>
                          <a:spcPts val="0"/>
                        </a:spcAft>
                      </a:pPr>
                      <a:r>
                        <a:rPr lang="en-AU" sz="5400" b="1" dirty="0" smtClean="0">
                          <a:solidFill>
                            <a:srgbClr val="FF0000"/>
                          </a:solidFill>
                          <a:effectLst/>
                          <a:latin typeface="+mj-lt"/>
                          <a:ea typeface="Calibri"/>
                          <a:cs typeface="Times New Roman"/>
                        </a:rPr>
                        <a:t>YA</a:t>
                      </a:r>
                      <a:endParaRPr lang="en-AU" sz="5400" b="1" dirty="0">
                        <a:solidFill>
                          <a:srgbClr val="FF0000"/>
                        </a:solidFill>
                        <a:effectLst/>
                        <a:latin typeface="+mj-lt"/>
                        <a:ea typeface="Calibri"/>
                        <a:cs typeface="Times New Roman"/>
                      </a:endParaRPr>
                    </a:p>
                  </a:txBody>
                  <a:tcPr marL="76982" marR="76982" marT="0" marB="0">
                    <a:solidFill>
                      <a:schemeClr val="bg1"/>
                    </a:solidFill>
                  </a:tcPr>
                </a:tc>
              </a:tr>
              <a:tr h="1134095">
                <a:tc>
                  <a:txBody>
                    <a:bodyPr/>
                    <a:lstStyle/>
                    <a:p>
                      <a:pPr algn="ctr">
                        <a:lnSpc>
                          <a:spcPct val="115000"/>
                        </a:lnSpc>
                        <a:spcAft>
                          <a:spcPts val="0"/>
                        </a:spcAft>
                      </a:pPr>
                      <a:r>
                        <a:rPr lang="en-AU" sz="2800" b="1" dirty="0" err="1" smtClean="0">
                          <a:solidFill>
                            <a:srgbClr val="FF0000"/>
                          </a:solidFill>
                          <a:effectLst/>
                          <a:latin typeface="+mj-lt"/>
                        </a:rPr>
                        <a:t>Kirim</a:t>
                      </a:r>
                      <a:r>
                        <a:rPr lang="en-AU" sz="2800" b="1" dirty="0" smtClean="0">
                          <a:solidFill>
                            <a:srgbClr val="FF0000"/>
                          </a:solidFill>
                          <a:effectLst/>
                          <a:latin typeface="+mj-lt"/>
                        </a:rPr>
                        <a:t> </a:t>
                      </a:r>
                      <a:r>
                        <a:rPr lang="en-AU" sz="2800" b="1" dirty="0" err="1" smtClean="0">
                          <a:solidFill>
                            <a:srgbClr val="FF0000"/>
                          </a:solidFill>
                          <a:effectLst/>
                          <a:latin typeface="+mj-lt"/>
                        </a:rPr>
                        <a:t>laporan</a:t>
                      </a:r>
                      <a:r>
                        <a:rPr lang="en-AU" sz="2800" b="1" dirty="0" smtClean="0">
                          <a:solidFill>
                            <a:srgbClr val="FF0000"/>
                          </a:solidFill>
                          <a:effectLst/>
                          <a:latin typeface="+mj-lt"/>
                        </a:rPr>
                        <a:t>  </a:t>
                      </a:r>
                    </a:p>
                    <a:p>
                      <a:pPr algn="ctr">
                        <a:lnSpc>
                          <a:spcPct val="115000"/>
                        </a:lnSpc>
                        <a:spcAft>
                          <a:spcPts val="0"/>
                        </a:spcAft>
                      </a:pPr>
                      <a:r>
                        <a:rPr lang="en-AU" sz="2800" b="1" dirty="0" err="1" smtClean="0">
                          <a:solidFill>
                            <a:srgbClr val="FF0000"/>
                          </a:solidFill>
                          <a:effectLst/>
                          <a:latin typeface="+mj-lt"/>
                        </a:rPr>
                        <a:t>Prioritas</a:t>
                      </a:r>
                      <a:endParaRPr lang="en-AU" sz="2800" b="1" dirty="0">
                        <a:solidFill>
                          <a:srgbClr val="FF0000"/>
                        </a:solidFill>
                        <a:effectLst/>
                        <a:latin typeface="+mj-lt"/>
                        <a:ea typeface="Calibri"/>
                        <a:cs typeface="Times New Roman"/>
                      </a:endParaRPr>
                    </a:p>
                  </a:txBody>
                  <a:tcPr marL="76982" marR="76982" marT="0" marB="0">
                    <a:solidFill>
                      <a:schemeClr val="bg1"/>
                    </a:solidFill>
                  </a:tcPr>
                </a:tc>
              </a:tr>
              <a:tr h="891075">
                <a:tc>
                  <a:txBody>
                    <a:bodyPr/>
                    <a:lstStyle/>
                    <a:p>
                      <a:pPr algn="ctr">
                        <a:lnSpc>
                          <a:spcPct val="115000"/>
                        </a:lnSpc>
                        <a:spcAft>
                          <a:spcPts val="0"/>
                        </a:spcAft>
                      </a:pPr>
                      <a:r>
                        <a:rPr lang="en-AU" sz="4400" b="1" dirty="0">
                          <a:solidFill>
                            <a:srgbClr val="FF0000"/>
                          </a:solidFill>
                          <a:effectLst/>
                          <a:latin typeface="+mj-lt"/>
                        </a:rPr>
                        <a:t>P</a:t>
                      </a:r>
                      <a:endParaRPr lang="en-AU" sz="4400" b="1" dirty="0">
                        <a:solidFill>
                          <a:srgbClr val="FF0000"/>
                        </a:solidFill>
                        <a:effectLst/>
                        <a:latin typeface="+mj-lt"/>
                        <a:ea typeface="Calibri"/>
                        <a:cs typeface="Times New Roman"/>
                      </a:endParaRPr>
                    </a:p>
                  </a:txBody>
                  <a:tcPr marL="76982" marR="76982" marT="0" marB="0">
                    <a:solidFill>
                      <a:schemeClr val="bg1"/>
                    </a:solidFill>
                  </a:tcPr>
                </a:tc>
              </a:tr>
              <a:tr h="170114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AU" sz="2800" b="1" dirty="0">
                          <a:solidFill>
                            <a:srgbClr val="FF0000"/>
                          </a:solidFill>
                          <a:effectLst/>
                          <a:latin typeface="+mj-lt"/>
                        </a:rPr>
                        <a:t>P </a:t>
                      </a:r>
                      <a:r>
                        <a:rPr lang="en-AU" sz="2800" b="1" dirty="0" smtClean="0">
                          <a:solidFill>
                            <a:srgbClr val="FF0000"/>
                          </a:solidFill>
                          <a:effectLst/>
                          <a:latin typeface="+mj-lt"/>
                        </a:rPr>
                        <a:t>[</a:t>
                      </a:r>
                      <a:r>
                        <a:rPr lang="en-AU" sz="2800" b="1" dirty="0" err="1" smtClean="0">
                          <a:solidFill>
                            <a:srgbClr val="FF0000"/>
                          </a:solidFill>
                          <a:effectLst/>
                          <a:latin typeface="+mj-lt"/>
                        </a:rPr>
                        <a:t>sindrom</a:t>
                      </a:r>
                      <a:r>
                        <a:rPr lang="en-AU" sz="2800" b="1" dirty="0" smtClean="0">
                          <a:solidFill>
                            <a:srgbClr val="FF0000"/>
                          </a:solidFill>
                          <a:effectLst/>
                          <a:latin typeface="+mj-lt"/>
                        </a:rPr>
                        <a:t>] [</a:t>
                      </a:r>
                      <a:r>
                        <a:rPr lang="en-AU" sz="2800" b="1" dirty="0" err="1" smtClean="0">
                          <a:solidFill>
                            <a:srgbClr val="FF0000"/>
                          </a:solidFill>
                          <a:effectLst/>
                          <a:latin typeface="+mj-lt"/>
                        </a:rPr>
                        <a:t>spesies</a:t>
                      </a:r>
                      <a:r>
                        <a:rPr lang="en-AU" sz="2800" b="1" dirty="0" smtClean="0">
                          <a:solidFill>
                            <a:srgbClr val="FF0000"/>
                          </a:solidFill>
                          <a:effectLst/>
                          <a:latin typeface="+mj-lt"/>
                        </a:rPr>
                        <a:t>]  [</a:t>
                      </a:r>
                      <a:r>
                        <a:rPr lang="en-AU" sz="2800" b="1" dirty="0" err="1" smtClean="0">
                          <a:solidFill>
                            <a:srgbClr val="FF0000"/>
                          </a:solidFill>
                          <a:effectLst/>
                          <a:latin typeface="+mj-lt"/>
                        </a:rPr>
                        <a:t>jumlah</a:t>
                      </a:r>
                      <a:r>
                        <a:rPr lang="en-AU" sz="2800" b="1" baseline="0" dirty="0" smtClean="0">
                          <a:solidFill>
                            <a:srgbClr val="FF0000"/>
                          </a:solidFill>
                          <a:effectLst/>
                          <a:latin typeface="+mj-lt"/>
                        </a:rPr>
                        <a:t> </a:t>
                      </a:r>
                      <a:r>
                        <a:rPr lang="en-AU" sz="2800" b="1" baseline="0" dirty="0" err="1" smtClean="0">
                          <a:solidFill>
                            <a:srgbClr val="FF0000"/>
                          </a:solidFill>
                          <a:effectLst/>
                          <a:latin typeface="+mj-lt"/>
                        </a:rPr>
                        <a:t>hewan</a:t>
                      </a:r>
                      <a:r>
                        <a:rPr lang="en-AU" sz="2800" b="1" dirty="0" smtClean="0">
                          <a:solidFill>
                            <a:srgbClr val="FF0000"/>
                          </a:solidFill>
                          <a:effectLst/>
                          <a:latin typeface="+mj-lt"/>
                        </a:rPr>
                        <a:t>] </a:t>
                      </a:r>
                      <a:br>
                        <a:rPr lang="en-AU" sz="2800" b="1" dirty="0" smtClean="0">
                          <a:solidFill>
                            <a:srgbClr val="FF0000"/>
                          </a:solidFill>
                          <a:effectLst/>
                          <a:latin typeface="+mj-lt"/>
                        </a:rPr>
                      </a:br>
                      <a:r>
                        <a:rPr lang="en-AU" sz="2800" b="1" dirty="0" smtClean="0">
                          <a:solidFill>
                            <a:srgbClr val="FF0000"/>
                          </a:solidFill>
                          <a:effectLst/>
                          <a:latin typeface="+mj-lt"/>
                        </a:rPr>
                        <a:t>[</a:t>
                      </a:r>
                      <a:r>
                        <a:rPr lang="en-AU" sz="2800" b="1" dirty="0" err="1" smtClean="0">
                          <a:solidFill>
                            <a:srgbClr val="FF0000"/>
                          </a:solidFill>
                          <a:effectLst/>
                          <a:latin typeface="+mj-lt"/>
                        </a:rPr>
                        <a:t>lokasi</a:t>
                      </a:r>
                      <a:r>
                        <a:rPr lang="en-AU" sz="2800" b="1" dirty="0" smtClean="0">
                          <a:solidFill>
                            <a:srgbClr val="FF0000"/>
                          </a:solidFill>
                          <a:effectLst/>
                          <a:latin typeface="+mj-lt"/>
                        </a:rPr>
                        <a:t>]</a:t>
                      </a:r>
                      <a:r>
                        <a:rPr lang="en-AU" sz="2800" b="1" baseline="0" dirty="0" smtClean="0">
                          <a:solidFill>
                            <a:srgbClr val="FF0000"/>
                          </a:solidFill>
                          <a:effectLst/>
                          <a:latin typeface="+mj-lt"/>
                        </a:rPr>
                        <a:t> [</a:t>
                      </a:r>
                      <a:r>
                        <a:rPr lang="en-AU" sz="2800" b="1" baseline="0" dirty="0" err="1" smtClean="0">
                          <a:solidFill>
                            <a:srgbClr val="FF0000"/>
                          </a:solidFill>
                          <a:effectLst/>
                          <a:latin typeface="+mj-lt"/>
                        </a:rPr>
                        <a:t>diagnosa,diagnosa</a:t>
                      </a:r>
                      <a:r>
                        <a:rPr lang="en-AU" sz="2800" b="1" baseline="0" dirty="0" smtClean="0">
                          <a:solidFill>
                            <a:srgbClr val="FF0000"/>
                          </a:solidFill>
                          <a:effectLst/>
                          <a:latin typeface="+mj-lt"/>
                        </a:rPr>
                        <a:t>]</a:t>
                      </a:r>
                      <a:endParaRPr lang="en-AU" sz="2800" b="1" dirty="0" smtClean="0">
                        <a:solidFill>
                          <a:srgbClr val="FF0000"/>
                        </a:solidFill>
                        <a:effectLst/>
                        <a:latin typeface="+mj-lt"/>
                        <a:ea typeface="Calibri"/>
                        <a:cs typeface="Times New Roman"/>
                      </a:endParaRPr>
                    </a:p>
                  </a:txBody>
                  <a:tcPr marL="76982" marR="76982" marT="0" marB="0">
                    <a:solidFill>
                      <a:schemeClr val="bg1"/>
                    </a:solidFill>
                  </a:tcPr>
                </a:tc>
              </a:tr>
            </a:tbl>
          </a:graphicData>
        </a:graphic>
      </p:graphicFrame>
      <p:sp>
        <p:nvSpPr>
          <p:cNvPr id="2" name="Title 1"/>
          <p:cNvSpPr>
            <a:spLocks noGrp="1"/>
          </p:cNvSpPr>
          <p:nvPr>
            <p:ph type="title"/>
          </p:nvPr>
        </p:nvSpPr>
        <p:spPr/>
        <p:txBody>
          <a:bodyPr>
            <a:normAutofit/>
          </a:bodyPr>
          <a:lstStyle/>
          <a:p>
            <a:pPr algn="l"/>
            <a:r>
              <a:rPr lang="en-AU" b="1" dirty="0" err="1" smtClean="0"/>
              <a:t>Apakah</a:t>
            </a:r>
            <a:r>
              <a:rPr lang="en-AU" b="1" dirty="0" smtClean="0"/>
              <a:t> </a:t>
            </a:r>
            <a:r>
              <a:rPr lang="en-AU" b="1" dirty="0" err="1" smtClean="0"/>
              <a:t>ini</a:t>
            </a:r>
            <a:r>
              <a:rPr lang="en-AU" b="1" dirty="0" smtClean="0"/>
              <a:t> </a:t>
            </a:r>
            <a:r>
              <a:rPr lang="en-AU" b="1" dirty="0" err="1" smtClean="0"/>
              <a:t>sindrom</a:t>
            </a:r>
            <a:r>
              <a:rPr lang="en-AU" b="1" dirty="0" smtClean="0"/>
              <a:t> </a:t>
            </a:r>
            <a:r>
              <a:rPr lang="en-AU" b="1" dirty="0" err="1" smtClean="0">
                <a:solidFill>
                  <a:srgbClr val="FF0000"/>
                </a:solidFill>
              </a:rPr>
              <a:t>Prioritas</a:t>
            </a:r>
            <a:r>
              <a:rPr lang="en-AU" b="1" dirty="0" smtClean="0"/>
              <a:t> ?</a:t>
            </a:r>
            <a:endParaRPr lang="en-AU" b="1" dirty="0"/>
          </a:p>
        </p:txBody>
      </p:sp>
      <p:pic>
        <p:nvPicPr>
          <p:cNvPr id="4097"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48150" y="404664"/>
            <a:ext cx="4895850" cy="2773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498072"/>
      </p:ext>
    </p:extLst>
  </p:cSld>
  <p:clrMapOvr>
    <a:masterClrMapping/>
  </p:clrMapOvr>
  <mc:AlternateContent xmlns:mc="http://schemas.openxmlformats.org/markup-compatibility/2006">
    <mc:Choice xmlns="" xmlns:p14="http://schemas.microsoft.com/office/powerpoint/2010/main" Requires="p14">
      <p:transition spd="slow" p14:dur="2000" advTm="5715"/>
    </mc:Choice>
    <mc:Fallback>
      <p:transition spd="slow" advTm="5715"/>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p>
            <a:pPr marL="0" indent="0">
              <a:buNone/>
            </a:pPr>
            <a:r>
              <a:rPr lang="fr-FR" sz="2000" b="1" i="1" dirty="0" smtClean="0">
                <a:solidFill>
                  <a:srgbClr val="FF0000"/>
                </a:solidFill>
              </a:rPr>
              <a:t>PELSA</a:t>
            </a:r>
          </a:p>
          <a:p>
            <a:pPr marL="0" indent="0">
              <a:buNone/>
            </a:pPr>
            <a:r>
              <a:rPr lang="en-AU" sz="2000" b="1" dirty="0"/>
              <a:t>P [</a:t>
            </a:r>
            <a:r>
              <a:rPr lang="en-AU" sz="2000" b="1" dirty="0" err="1"/>
              <a:t>sindrom</a:t>
            </a:r>
            <a:r>
              <a:rPr lang="en-AU" sz="2000" b="1" dirty="0"/>
              <a:t>] </a:t>
            </a:r>
            <a:r>
              <a:rPr lang="en-AU" sz="2000" b="1" dirty="0" smtClean="0"/>
              <a:t>[</a:t>
            </a:r>
            <a:r>
              <a:rPr lang="en-AU" sz="2000" b="1" dirty="0" err="1"/>
              <a:t>spesies</a:t>
            </a:r>
            <a:r>
              <a:rPr lang="en-AU" sz="2000" b="1" dirty="0"/>
              <a:t>] [</a:t>
            </a:r>
            <a:r>
              <a:rPr lang="en-AU" sz="2000" b="1" dirty="0" err="1"/>
              <a:t>jumlah</a:t>
            </a:r>
            <a:r>
              <a:rPr lang="en-AU" sz="2000" b="1" dirty="0"/>
              <a:t> </a:t>
            </a:r>
            <a:r>
              <a:rPr lang="en-AU" sz="2000" b="1" dirty="0" err="1" smtClean="0"/>
              <a:t>hewan</a:t>
            </a:r>
            <a:r>
              <a:rPr lang="en-AU" sz="2000" b="1" dirty="0"/>
              <a:t>]</a:t>
            </a:r>
            <a:r>
              <a:rPr lang="en-AU" sz="2000" b="1" dirty="0" smtClean="0"/>
              <a:t> </a:t>
            </a:r>
            <a:r>
              <a:rPr lang="en-AU" sz="2000" b="1" dirty="0"/>
              <a:t>{</a:t>
            </a:r>
            <a:r>
              <a:rPr lang="en-AU" sz="2000" b="1" dirty="0" err="1"/>
              <a:t>lokasi</a:t>
            </a:r>
            <a:r>
              <a:rPr lang="en-AU" sz="2000" b="1" dirty="0" smtClean="0"/>
              <a:t>}</a:t>
            </a:r>
            <a:endParaRPr lang="fr-FR" sz="2000" b="1" dirty="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r>
              <a:rPr lang="fr-FR" sz="2000" b="1" i="1" dirty="0" smtClean="0">
                <a:solidFill>
                  <a:srgbClr val="FF0000"/>
                </a:solidFill>
              </a:rPr>
              <a:t>DINAS</a:t>
            </a:r>
          </a:p>
          <a:p>
            <a:pPr marL="0" indent="0">
              <a:buNone/>
            </a:pPr>
            <a:r>
              <a:rPr lang="en-AU" sz="2000" b="1" dirty="0" smtClean="0"/>
              <a:t>P </a:t>
            </a:r>
            <a:r>
              <a:rPr lang="en-AU" sz="2000" b="1" dirty="0"/>
              <a:t>[</a:t>
            </a:r>
            <a:r>
              <a:rPr lang="en-AU" sz="2000" b="1" dirty="0" err="1"/>
              <a:t>sindrom</a:t>
            </a:r>
            <a:r>
              <a:rPr lang="en-AU" sz="2000" b="1" dirty="0"/>
              <a:t>] </a:t>
            </a:r>
            <a:r>
              <a:rPr lang="en-AU" sz="2000" b="1" dirty="0" smtClean="0"/>
              <a:t> [</a:t>
            </a:r>
            <a:r>
              <a:rPr lang="en-AU" sz="2000" b="1" dirty="0" err="1"/>
              <a:t>spesies</a:t>
            </a:r>
            <a:r>
              <a:rPr lang="en-AU" sz="2000" b="1" dirty="0"/>
              <a:t>] </a:t>
            </a:r>
            <a:r>
              <a:rPr lang="en-AU" sz="2000" b="1" dirty="0" smtClean="0"/>
              <a:t> [</a:t>
            </a:r>
            <a:r>
              <a:rPr lang="en-AU" sz="2000" b="1" dirty="0" err="1"/>
              <a:t>jumlah</a:t>
            </a:r>
            <a:r>
              <a:rPr lang="en-AU" sz="2000" b="1" dirty="0"/>
              <a:t> </a:t>
            </a:r>
            <a:r>
              <a:rPr lang="en-AU" sz="2000" b="1" dirty="0" err="1" smtClean="0"/>
              <a:t>hewan</a:t>
            </a:r>
            <a:r>
              <a:rPr lang="en-AU" sz="2000" b="1" dirty="0" smtClean="0"/>
              <a:t>]  </a:t>
            </a:r>
            <a:r>
              <a:rPr lang="en-AU" sz="2000" b="1" dirty="0" smtClean="0">
                <a:solidFill>
                  <a:srgbClr val="FF0000"/>
                </a:solidFill>
              </a:rPr>
              <a:t>[</a:t>
            </a:r>
            <a:r>
              <a:rPr lang="en-AU" sz="2000" b="1" dirty="0" err="1" smtClean="0"/>
              <a:t>lokasi</a:t>
            </a:r>
            <a:r>
              <a:rPr lang="en-AU" sz="2000" b="1" dirty="0" smtClean="0">
                <a:solidFill>
                  <a:srgbClr val="FF0000"/>
                </a:solidFill>
              </a:rPr>
              <a:t>]</a:t>
            </a:r>
            <a:r>
              <a:rPr lang="en-AU" sz="2000" b="1" dirty="0" smtClean="0"/>
              <a:t>  </a:t>
            </a:r>
            <a:r>
              <a:rPr lang="en-AU" sz="2000" b="1" dirty="0" smtClean="0">
                <a:solidFill>
                  <a:srgbClr val="FF0000"/>
                </a:solidFill>
              </a:rPr>
              <a:t>[</a:t>
            </a:r>
            <a:r>
              <a:rPr lang="en-AU" sz="2000" b="1" dirty="0" err="1" smtClean="0">
                <a:solidFill>
                  <a:srgbClr val="FF0000"/>
                </a:solidFill>
              </a:rPr>
              <a:t>diagnosa,diagnosa</a:t>
            </a:r>
            <a:r>
              <a:rPr lang="en-AU" sz="2000" b="1" dirty="0" smtClean="0">
                <a:solidFill>
                  <a:srgbClr val="FF0000"/>
                </a:solidFill>
              </a:rPr>
              <a:t>...]</a:t>
            </a:r>
            <a:endParaRPr lang="en-AU" sz="2000" b="1" dirty="0">
              <a:solidFill>
                <a:srgbClr val="FF0000"/>
              </a:solidFill>
            </a:endParaRPr>
          </a:p>
          <a:p>
            <a:pPr marL="0" indent="0">
              <a:buNone/>
            </a:pPr>
            <a:endParaRPr lang="en-AU" i="1" dirty="0"/>
          </a:p>
        </p:txBody>
      </p:sp>
      <p:grpSp>
        <p:nvGrpSpPr>
          <p:cNvPr id="10" name="Group 9"/>
          <p:cNvGrpSpPr/>
          <p:nvPr/>
        </p:nvGrpSpPr>
        <p:grpSpPr>
          <a:xfrm>
            <a:off x="699939" y="5013176"/>
            <a:ext cx="7004595" cy="1029946"/>
            <a:chOff x="683568" y="1094748"/>
            <a:chExt cx="7004595" cy="1029946"/>
          </a:xfrm>
        </p:grpSpPr>
        <p:sp>
          <p:nvSpPr>
            <p:cNvPr id="4" name="Rectangular Callout 3"/>
            <p:cNvSpPr/>
            <p:nvPr/>
          </p:nvSpPr>
          <p:spPr>
            <a:xfrm>
              <a:off x="683568" y="1111357"/>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Sindrom</a:t>
              </a:r>
              <a:r>
                <a:rPr lang="en-AU" sz="1400" dirty="0" smtClean="0"/>
                <a:t> </a:t>
              </a:r>
              <a:r>
                <a:rPr lang="en-AU" sz="1400" dirty="0" err="1" smtClean="0"/>
                <a:t>Prioritas</a:t>
              </a:r>
              <a:endParaRPr lang="en-AU" sz="1400" dirty="0"/>
            </a:p>
          </p:txBody>
        </p:sp>
        <p:sp>
          <p:nvSpPr>
            <p:cNvPr id="5" name="Rectangular Callout 4"/>
            <p:cNvSpPr/>
            <p:nvPr/>
          </p:nvSpPr>
          <p:spPr>
            <a:xfrm>
              <a:off x="4807843" y="1094748"/>
              <a:ext cx="94757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6" name="Rectangular Callout 5"/>
            <p:cNvSpPr/>
            <p:nvPr/>
          </p:nvSpPr>
          <p:spPr>
            <a:xfrm>
              <a:off x="3018093" y="1116582"/>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endParaRPr lang="en-AU" sz="1400" dirty="0"/>
            </a:p>
          </p:txBody>
        </p:sp>
        <p:sp>
          <p:nvSpPr>
            <p:cNvPr id="7" name="Rectangular Callout 6"/>
            <p:cNvSpPr/>
            <p:nvPr/>
          </p:nvSpPr>
          <p:spPr>
            <a:xfrm>
              <a:off x="2009981" y="1110428"/>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sp>
          <p:nvSpPr>
            <p:cNvPr id="8" name="Rectangular Callout 7"/>
            <p:cNvSpPr/>
            <p:nvPr/>
          </p:nvSpPr>
          <p:spPr>
            <a:xfrm>
              <a:off x="6031979" y="1105202"/>
              <a:ext cx="1656184" cy="1000126"/>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400" dirty="0" smtClean="0"/>
                <a:t>Kode Penyakit dipisahkan dengan koma</a:t>
              </a:r>
              <a:endParaRPr lang="en-AU" sz="1400" dirty="0"/>
            </a:p>
          </p:txBody>
        </p:sp>
      </p:grpSp>
      <p:grpSp>
        <p:nvGrpSpPr>
          <p:cNvPr id="2" name="Group 1"/>
          <p:cNvGrpSpPr/>
          <p:nvPr/>
        </p:nvGrpSpPr>
        <p:grpSpPr>
          <a:xfrm>
            <a:off x="699939" y="2276872"/>
            <a:ext cx="4819635" cy="1014266"/>
            <a:chOff x="699939" y="1352652"/>
            <a:chExt cx="4819635" cy="1014266"/>
          </a:xfrm>
        </p:grpSpPr>
        <p:sp>
          <p:nvSpPr>
            <p:cNvPr id="12" name="Rectangular Callout 11"/>
            <p:cNvSpPr/>
            <p:nvPr/>
          </p:nvSpPr>
          <p:spPr>
            <a:xfrm>
              <a:off x="699939" y="1354909"/>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Sindrom</a:t>
              </a:r>
              <a:r>
                <a:rPr lang="en-AU" sz="1400" dirty="0" smtClean="0"/>
                <a:t> </a:t>
              </a:r>
              <a:r>
                <a:rPr lang="en-AU" sz="1400" dirty="0" err="1"/>
                <a:t>P</a:t>
              </a:r>
              <a:r>
                <a:rPr lang="en-AU" sz="1400" dirty="0" err="1" smtClean="0"/>
                <a:t>rioritas</a:t>
              </a:r>
              <a:endParaRPr lang="en-AU" sz="1400" dirty="0"/>
            </a:p>
          </p:txBody>
        </p:sp>
        <p:sp>
          <p:nvSpPr>
            <p:cNvPr id="13" name="Rectangular Callout 12"/>
            <p:cNvSpPr/>
            <p:nvPr/>
          </p:nvSpPr>
          <p:spPr>
            <a:xfrm>
              <a:off x="4572000" y="1358806"/>
              <a:ext cx="94757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14" name="Rectangular Callout 13"/>
            <p:cNvSpPr/>
            <p:nvPr/>
          </p:nvSpPr>
          <p:spPr>
            <a:xfrm>
              <a:off x="3070282" y="1358806"/>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endParaRPr lang="en-AU" sz="1400" dirty="0"/>
            </a:p>
          </p:txBody>
        </p:sp>
        <p:sp>
          <p:nvSpPr>
            <p:cNvPr id="15" name="Rectangular Callout 14"/>
            <p:cNvSpPr/>
            <p:nvPr/>
          </p:nvSpPr>
          <p:spPr>
            <a:xfrm>
              <a:off x="2062170" y="1352652"/>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grpSp>
      <p:sp>
        <p:nvSpPr>
          <p:cNvPr id="11" name="TextBox 10"/>
          <p:cNvSpPr txBox="1"/>
          <p:nvPr/>
        </p:nvSpPr>
        <p:spPr>
          <a:xfrm>
            <a:off x="467544" y="476672"/>
            <a:ext cx="8136904" cy="707886"/>
          </a:xfrm>
          <a:prstGeom prst="rect">
            <a:avLst/>
          </a:prstGeom>
          <a:noFill/>
        </p:spPr>
        <p:txBody>
          <a:bodyPr wrap="square" rtlCol="0">
            <a:spAutoFit/>
          </a:bodyPr>
          <a:lstStyle/>
          <a:p>
            <a:pPr algn="ctr"/>
            <a:r>
              <a:rPr lang="en-AU" sz="4000" b="1" dirty="0" err="1" smtClean="0">
                <a:solidFill>
                  <a:srgbClr val="FF0000"/>
                </a:solidFill>
              </a:rPr>
              <a:t>Laporan</a:t>
            </a:r>
            <a:r>
              <a:rPr lang="en-AU" sz="4000" b="1" dirty="0">
                <a:solidFill>
                  <a:srgbClr val="FF0000"/>
                </a:solidFill>
              </a:rPr>
              <a:t> </a:t>
            </a:r>
            <a:r>
              <a:rPr lang="en-AU" sz="4000" b="1" dirty="0" err="1" smtClean="0">
                <a:solidFill>
                  <a:srgbClr val="FF0000"/>
                </a:solidFill>
              </a:rPr>
              <a:t>Sindrom</a:t>
            </a:r>
            <a:r>
              <a:rPr lang="en-AU" sz="4000" b="1" dirty="0" smtClean="0">
                <a:solidFill>
                  <a:srgbClr val="FF0000"/>
                </a:solidFill>
              </a:rPr>
              <a:t> </a:t>
            </a:r>
            <a:r>
              <a:rPr lang="en-AU" sz="4000" b="1" dirty="0" err="1" smtClean="0">
                <a:solidFill>
                  <a:srgbClr val="FF0000"/>
                </a:solidFill>
              </a:rPr>
              <a:t>Prioritas</a:t>
            </a:r>
            <a:endParaRPr lang="en-AU" sz="4000" b="1" dirty="0">
              <a:solidFill>
                <a:srgbClr val="FF0000"/>
              </a:solidFill>
            </a:endParaRPr>
          </a:p>
        </p:txBody>
      </p:sp>
    </p:spTree>
    <p:extLst>
      <p:ext uri="{BB962C8B-B14F-4D97-AF65-F5344CB8AC3E}">
        <p14:creationId xmlns="" xmlns:p14="http://schemas.microsoft.com/office/powerpoint/2010/main" val="26948807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 – Practice 1</a:t>
            </a:r>
            <a:endParaRPr lang="en-AU" b="1" dirty="0"/>
          </a:p>
        </p:txBody>
      </p:sp>
      <p:sp>
        <p:nvSpPr>
          <p:cNvPr id="3" name="Content Placeholder 2"/>
          <p:cNvSpPr>
            <a:spLocks noGrp="1"/>
          </p:cNvSpPr>
          <p:nvPr>
            <p:ph idx="1"/>
          </p:nvPr>
        </p:nvSpPr>
        <p:spPr/>
        <p:txBody>
          <a:bodyPr>
            <a:normAutofit/>
          </a:bodyPr>
          <a:lstStyle/>
          <a:p>
            <a:pPr marL="0" indent="0">
              <a:buNone/>
            </a:pPr>
            <a:r>
              <a:rPr lang="fr-FR" sz="3600" dirty="0" smtClean="0"/>
              <a:t>Dinas</a:t>
            </a:r>
          </a:p>
          <a:p>
            <a:pPr marL="0" indent="0">
              <a:buNone/>
            </a:pPr>
            <a:r>
              <a:rPr lang="en-AU" sz="3600" b="1" dirty="0" err="1"/>
              <a:t>Seorang</a:t>
            </a:r>
            <a:r>
              <a:rPr lang="en-AU" sz="3600" b="1" dirty="0"/>
              <a:t> </a:t>
            </a:r>
            <a:r>
              <a:rPr lang="en-AU" sz="3600" b="1" dirty="0" err="1"/>
              <a:t>peternak</a:t>
            </a:r>
            <a:r>
              <a:rPr lang="en-AU" sz="3600" b="1" dirty="0"/>
              <a:t> </a:t>
            </a:r>
            <a:r>
              <a:rPr lang="en-AU" sz="3600" b="1" dirty="0" err="1"/>
              <a:t>dari</a:t>
            </a:r>
            <a:r>
              <a:rPr lang="en-AU" sz="3600" b="1" dirty="0"/>
              <a:t> </a:t>
            </a:r>
            <a:r>
              <a:rPr lang="en-AU" sz="3600" b="1" dirty="0" err="1"/>
              <a:t>Salajangki</a:t>
            </a:r>
            <a:r>
              <a:rPr lang="en-AU" sz="3600" b="1" dirty="0"/>
              <a:t>, </a:t>
            </a:r>
            <a:r>
              <a:rPr lang="en-AU" sz="3600" b="1" dirty="0" err="1"/>
              <a:t>Bontonompo</a:t>
            </a:r>
            <a:r>
              <a:rPr lang="en-AU" sz="3600" b="1" dirty="0"/>
              <a:t> Selatan, </a:t>
            </a:r>
            <a:r>
              <a:rPr lang="en-AU" sz="3600" b="1" dirty="0" err="1"/>
              <a:t>Gowa</a:t>
            </a:r>
            <a:r>
              <a:rPr lang="en-AU" sz="3600" b="1" dirty="0"/>
              <a:t>, </a:t>
            </a:r>
            <a:r>
              <a:rPr lang="en-AU" sz="3600" b="1" dirty="0" err="1"/>
              <a:t>Sulsel</a:t>
            </a:r>
            <a:r>
              <a:rPr lang="en-AU" sz="3600" b="1" dirty="0"/>
              <a:t> </a:t>
            </a:r>
            <a:r>
              <a:rPr lang="en-AU" sz="3600" b="1" dirty="0" err="1"/>
              <a:t>menelepon</a:t>
            </a:r>
            <a:r>
              <a:rPr lang="en-AU" sz="3600" b="1" dirty="0"/>
              <a:t> </a:t>
            </a:r>
            <a:r>
              <a:rPr lang="en-AU" sz="3600" b="1" dirty="0" err="1"/>
              <a:t>Anda</a:t>
            </a:r>
            <a:r>
              <a:rPr lang="en-AU" sz="3600" b="1" dirty="0"/>
              <a:t> </a:t>
            </a:r>
            <a:r>
              <a:rPr lang="en-AU" sz="3600" b="1" dirty="0" err="1"/>
              <a:t>melaporkan</a:t>
            </a:r>
            <a:r>
              <a:rPr lang="en-AU" sz="3600" b="1" dirty="0"/>
              <a:t>  4 </a:t>
            </a:r>
            <a:r>
              <a:rPr lang="en-AU" sz="3600" b="1" dirty="0" err="1"/>
              <a:t>kambing</a:t>
            </a:r>
            <a:r>
              <a:rPr lang="en-AU" sz="3600" b="1" dirty="0"/>
              <a:t> yang </a:t>
            </a:r>
            <a:r>
              <a:rPr lang="en-AU" sz="3600" b="1" dirty="0" err="1"/>
              <a:t>mati</a:t>
            </a:r>
            <a:r>
              <a:rPr lang="en-AU" sz="3600" b="1" dirty="0"/>
              <a:t> </a:t>
            </a:r>
            <a:r>
              <a:rPr lang="en-AU" sz="3600" b="1" dirty="0" err="1"/>
              <a:t>mendadak</a:t>
            </a:r>
            <a:r>
              <a:rPr lang="en-AU" sz="3600" b="1" dirty="0"/>
              <a:t>. </a:t>
            </a:r>
            <a:r>
              <a:rPr lang="en-AU" sz="3600" b="1" dirty="0" err="1"/>
              <a:t>Apa</a:t>
            </a:r>
            <a:r>
              <a:rPr lang="en-AU" sz="3600" b="1" dirty="0"/>
              <a:t> yang </a:t>
            </a:r>
            <a:r>
              <a:rPr lang="en-AU" sz="3600" b="1" dirty="0" err="1"/>
              <a:t>harus</a:t>
            </a:r>
            <a:r>
              <a:rPr lang="en-AU" sz="3600" b="1" dirty="0"/>
              <a:t> </a:t>
            </a:r>
            <a:r>
              <a:rPr lang="en-AU" sz="3600" b="1" dirty="0" err="1"/>
              <a:t>Anda</a:t>
            </a:r>
            <a:r>
              <a:rPr lang="en-AU" sz="3600" b="1" dirty="0"/>
              <a:t> </a:t>
            </a:r>
            <a:r>
              <a:rPr lang="en-AU" sz="3600" b="1" dirty="0" err="1"/>
              <a:t>lakukan</a:t>
            </a:r>
            <a:r>
              <a:rPr lang="en-AU" sz="3600" b="1" dirty="0"/>
              <a:t>? </a:t>
            </a:r>
          </a:p>
        </p:txBody>
      </p:sp>
    </p:spTree>
    <p:extLst>
      <p:ext uri="{BB962C8B-B14F-4D97-AF65-F5344CB8AC3E}">
        <p14:creationId xmlns="" xmlns:p14="http://schemas.microsoft.com/office/powerpoint/2010/main" val="3120465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0"/>
          <a:ext cx="8382000" cy="6400800"/>
        </p:xfrm>
        <a:graphic>
          <a:graphicData uri="http://schemas.openxmlformats.org/drawingml/2006/table">
            <a:tbl>
              <a:tblPr/>
              <a:tblGrid>
                <a:gridCol w="4195358"/>
                <a:gridCol w="4186642"/>
              </a:tblGrid>
              <a:tr h="609600">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id-ID" sz="2800" b="1" dirty="0">
                          <a:latin typeface="Calibri"/>
                          <a:ea typeface="Calibri"/>
                          <a:cs typeface="Times New Roman"/>
                        </a:rPr>
                        <a:t>SISTEM </a:t>
                      </a:r>
                      <a:r>
                        <a:rPr lang="id-ID" sz="2800" b="1" dirty="0" smtClean="0">
                          <a:latin typeface="Calibri"/>
                          <a:ea typeface="Calibri"/>
                          <a:cs typeface="Times New Roman"/>
                        </a:rPr>
                        <a:t>BARU</a:t>
                      </a:r>
                      <a:r>
                        <a:rPr lang="en-US" sz="2800" b="1" dirty="0" smtClean="0">
                          <a:latin typeface="Calibri"/>
                          <a:ea typeface="Calibri"/>
                          <a:cs typeface="Times New Roman"/>
                        </a:rPr>
                        <a:t> </a:t>
                      </a:r>
                      <a:r>
                        <a:rPr lang="en-AU" sz="2800" b="1" dirty="0" err="1" smtClean="0">
                          <a:latin typeface="Calibri"/>
                          <a:ea typeface="Calibri"/>
                          <a:cs typeface="Times New Roman"/>
                        </a:rPr>
                        <a:t>iSIKHNAS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867">
                <a:tc>
                  <a:txBody>
                    <a:bodyPr/>
                    <a:lstStyle/>
                    <a:p>
                      <a:pPr marL="0" marR="0" algn="l">
                        <a:lnSpc>
                          <a:spcPct val="130000"/>
                        </a:lnSpc>
                        <a:spcBef>
                          <a:spcPts val="0"/>
                        </a:spcBef>
                        <a:spcAft>
                          <a:spcPts val="0"/>
                        </a:spcAft>
                      </a:pPr>
                      <a:r>
                        <a:rPr lang="id-ID" sz="2800" dirty="0">
                          <a:latin typeface="Calibri"/>
                          <a:ea typeface="Calibri"/>
                          <a:cs typeface="Times New Roman"/>
                        </a:rPr>
                        <a:t>Bukan data terbaru</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dirty="0">
                          <a:latin typeface="Calibri"/>
                          <a:ea typeface="Calibri"/>
                          <a:cs typeface="Times New Roman"/>
                        </a:rPr>
                        <a:t>Data yang tersedia adalah data saat itu juga. Dapat mengakses data dengan segera</a:t>
                      </a:r>
                      <a:r>
                        <a:rPr lang="en-AU" sz="2800" dirty="0">
                          <a:latin typeface="Calibri"/>
                          <a:ea typeface="Calibri"/>
                          <a:cs typeface="Times New Roman"/>
                        </a:rPr>
                        <a:t>.</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933">
                <a:tc>
                  <a:txBody>
                    <a:bodyPr/>
                    <a:lstStyle/>
                    <a:p>
                      <a:pPr marL="0" marR="0" algn="l">
                        <a:lnSpc>
                          <a:spcPct val="130000"/>
                        </a:lnSpc>
                        <a:spcBef>
                          <a:spcPts val="0"/>
                        </a:spcBef>
                        <a:spcAft>
                          <a:spcPts val="0"/>
                        </a:spcAft>
                      </a:pPr>
                      <a:r>
                        <a:rPr lang="en-AU" sz="2800">
                          <a:latin typeface="Calibri"/>
                          <a:ea typeface="Calibri"/>
                          <a:cs typeface="Times New Roman"/>
                        </a:rPr>
                        <a:t>Data</a:t>
                      </a:r>
                      <a:r>
                        <a:rPr lang="id-ID" sz="2800">
                          <a:latin typeface="Calibri"/>
                          <a:ea typeface="Calibri"/>
                          <a:cs typeface="Times New Roman"/>
                        </a:rPr>
                        <a:t> sangat sulit diakses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a:latin typeface="Calibri"/>
                          <a:ea typeface="Calibri"/>
                          <a:cs typeface="Times New Roman"/>
                        </a:rPr>
                        <a:t>Akses yang luas di dalam berbagai bentuk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933">
                <a:tc>
                  <a:txBody>
                    <a:bodyPr/>
                    <a:lstStyle/>
                    <a:p>
                      <a:pPr marL="0" marR="0" algn="l">
                        <a:lnSpc>
                          <a:spcPct val="130000"/>
                        </a:lnSpc>
                        <a:spcBef>
                          <a:spcPts val="0"/>
                        </a:spcBef>
                        <a:spcAft>
                          <a:spcPts val="0"/>
                        </a:spcAft>
                      </a:pPr>
                      <a:r>
                        <a:rPr lang="id-ID" sz="2800">
                          <a:latin typeface="Calibri"/>
                          <a:ea typeface="Calibri"/>
                          <a:cs typeface="Times New Roman"/>
                        </a:rPr>
                        <a:t>Akses data tertutup bagi bebepa orang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en-AU" sz="2800">
                          <a:latin typeface="Calibri"/>
                          <a:ea typeface="Calibri"/>
                          <a:cs typeface="Times New Roman"/>
                        </a:rPr>
                        <a:t>Data</a:t>
                      </a:r>
                      <a:r>
                        <a:rPr lang="id-ID" sz="2800">
                          <a:latin typeface="Calibri"/>
                          <a:ea typeface="Calibri"/>
                          <a:cs typeface="Times New Roman"/>
                        </a:rPr>
                        <a:t> tersedia untuk semua pengguna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467">
                <a:tc>
                  <a:txBody>
                    <a:bodyPr/>
                    <a:lstStyle/>
                    <a:p>
                      <a:pPr marL="0" marR="0" algn="l">
                        <a:lnSpc>
                          <a:spcPct val="130000"/>
                        </a:lnSpc>
                        <a:spcBef>
                          <a:spcPts val="0"/>
                        </a:spcBef>
                        <a:spcAft>
                          <a:spcPts val="0"/>
                        </a:spcAft>
                      </a:pPr>
                      <a:r>
                        <a:rPr lang="id-ID" sz="2800">
                          <a:latin typeface="Calibri"/>
                          <a:ea typeface="Calibri"/>
                          <a:cs typeface="Times New Roman"/>
                        </a:rPr>
                        <a:t>Kurang transparan </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800" dirty="0">
                          <a:latin typeface="Calibri"/>
                          <a:ea typeface="Calibri"/>
                          <a:cs typeface="Times New Roman"/>
                        </a:rPr>
                        <a:t>Sangat transparan </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 – Practice 2</a:t>
            </a:r>
            <a:endParaRPr lang="en-AU" b="1" dirty="0"/>
          </a:p>
        </p:txBody>
      </p:sp>
      <p:sp>
        <p:nvSpPr>
          <p:cNvPr id="3" name="Content Placeholder 2"/>
          <p:cNvSpPr>
            <a:spLocks noGrp="1"/>
          </p:cNvSpPr>
          <p:nvPr>
            <p:ph idx="1"/>
          </p:nvPr>
        </p:nvSpPr>
        <p:spPr/>
        <p:txBody>
          <a:bodyPr>
            <a:normAutofit/>
          </a:bodyPr>
          <a:lstStyle/>
          <a:p>
            <a:pPr marL="0" indent="0">
              <a:buNone/>
            </a:pPr>
            <a:r>
              <a:rPr lang="fr-FR" sz="3600" dirty="0" smtClean="0"/>
              <a:t>Dinas</a:t>
            </a:r>
          </a:p>
          <a:p>
            <a:pPr marL="0" indent="0">
              <a:buNone/>
            </a:pPr>
            <a:r>
              <a:rPr lang="en-AU" sz="3600" b="1" dirty="0" err="1"/>
              <a:t>Selagi</a:t>
            </a:r>
            <a:r>
              <a:rPr lang="en-AU" sz="3600" b="1" dirty="0"/>
              <a:t> di </a:t>
            </a:r>
            <a:r>
              <a:rPr lang="en-AU" sz="3600" b="1" dirty="0" err="1"/>
              <a:t>desa</a:t>
            </a:r>
            <a:r>
              <a:rPr lang="en-AU" sz="3600" b="1" dirty="0"/>
              <a:t> (</a:t>
            </a:r>
            <a:r>
              <a:rPr lang="en-AU" sz="3600" b="1" dirty="0" err="1"/>
              <a:t>Kalumeme</a:t>
            </a:r>
            <a:r>
              <a:rPr lang="en-AU" sz="3600" b="1" dirty="0"/>
              <a:t>, Ujung </a:t>
            </a:r>
            <a:r>
              <a:rPr lang="en-AU" sz="3600" b="1" dirty="0" err="1"/>
              <a:t>Bulu</a:t>
            </a:r>
            <a:r>
              <a:rPr lang="en-AU" sz="3600" b="1" dirty="0"/>
              <a:t>, </a:t>
            </a:r>
            <a:r>
              <a:rPr lang="en-AU" sz="3600" b="1" dirty="0" err="1"/>
              <a:t>Bulukumba</a:t>
            </a:r>
            <a:r>
              <a:rPr lang="en-AU" sz="3600" b="1" dirty="0"/>
              <a:t>, Sulawesi Selatan), </a:t>
            </a:r>
            <a:r>
              <a:rPr lang="en-AU" sz="3600" b="1" dirty="0" err="1"/>
              <a:t>Anda</a:t>
            </a:r>
            <a:r>
              <a:rPr lang="en-AU" sz="3600" b="1" dirty="0"/>
              <a:t> </a:t>
            </a:r>
            <a:r>
              <a:rPr lang="en-AU" sz="3600" b="1" dirty="0" err="1"/>
              <a:t>diberitahu</a:t>
            </a:r>
            <a:r>
              <a:rPr lang="en-AU" sz="3600" b="1" dirty="0"/>
              <a:t> </a:t>
            </a:r>
            <a:r>
              <a:rPr lang="en-AU" sz="3600" b="1" dirty="0" err="1"/>
              <a:t>kalau</a:t>
            </a:r>
            <a:r>
              <a:rPr lang="en-AU" sz="3600" b="1" dirty="0"/>
              <a:t> </a:t>
            </a:r>
            <a:r>
              <a:rPr lang="en-AU" sz="3600" b="1" dirty="0" err="1"/>
              <a:t>tiga</a:t>
            </a:r>
            <a:r>
              <a:rPr lang="en-AU" sz="3600" b="1" dirty="0"/>
              <a:t> </a:t>
            </a:r>
            <a:r>
              <a:rPr lang="en-AU" sz="3600" b="1" dirty="0" err="1"/>
              <a:t>domba</a:t>
            </a:r>
            <a:r>
              <a:rPr lang="en-AU" sz="3600" b="1" dirty="0"/>
              <a:t> </a:t>
            </a:r>
            <a:r>
              <a:rPr lang="en-AU" sz="3600" b="1" dirty="0" err="1"/>
              <a:t>mengalami</a:t>
            </a:r>
            <a:r>
              <a:rPr lang="en-AU" sz="3600" b="1" dirty="0"/>
              <a:t> </a:t>
            </a:r>
            <a:r>
              <a:rPr lang="en-AU" sz="3600" b="1" dirty="0" err="1"/>
              <a:t>abortus</a:t>
            </a:r>
            <a:r>
              <a:rPr lang="en-AU" sz="3600" b="1" dirty="0"/>
              <a:t> </a:t>
            </a:r>
            <a:r>
              <a:rPr lang="en-AU" sz="3600" b="1" dirty="0" err="1"/>
              <a:t>dalam</a:t>
            </a:r>
            <a:r>
              <a:rPr lang="en-AU" sz="3600" b="1" dirty="0"/>
              <a:t> 2 </a:t>
            </a:r>
            <a:r>
              <a:rPr lang="en-AU" sz="3600" b="1" dirty="0" err="1"/>
              <a:t>hari</a:t>
            </a:r>
            <a:r>
              <a:rPr lang="en-AU" sz="3600" b="1" dirty="0"/>
              <a:t> </a:t>
            </a:r>
            <a:r>
              <a:rPr lang="en-AU" sz="3600" b="1" dirty="0" err="1"/>
              <a:t>terakhir</a:t>
            </a:r>
            <a:r>
              <a:rPr lang="en-AU" sz="3600" b="1" dirty="0"/>
              <a:t>. </a:t>
            </a:r>
          </a:p>
        </p:txBody>
      </p:sp>
    </p:spTree>
    <p:extLst>
      <p:ext uri="{BB962C8B-B14F-4D97-AF65-F5344CB8AC3E}">
        <p14:creationId xmlns="" xmlns:p14="http://schemas.microsoft.com/office/powerpoint/2010/main" val="3723730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 – Practice 3</a:t>
            </a:r>
            <a:endParaRPr lang="en-AU" b="1" dirty="0"/>
          </a:p>
        </p:txBody>
      </p:sp>
      <p:sp>
        <p:nvSpPr>
          <p:cNvPr id="3" name="Content Placeholder 2"/>
          <p:cNvSpPr>
            <a:spLocks noGrp="1"/>
          </p:cNvSpPr>
          <p:nvPr>
            <p:ph idx="1"/>
          </p:nvPr>
        </p:nvSpPr>
        <p:spPr/>
        <p:txBody>
          <a:bodyPr>
            <a:normAutofit/>
          </a:bodyPr>
          <a:lstStyle/>
          <a:p>
            <a:pPr marL="0" indent="0">
              <a:buNone/>
            </a:pPr>
            <a:r>
              <a:rPr lang="fr-FR" sz="3600" dirty="0" smtClean="0"/>
              <a:t>Dinas</a:t>
            </a:r>
          </a:p>
          <a:p>
            <a:pPr marL="0" indent="0">
              <a:buNone/>
            </a:pPr>
            <a:r>
              <a:rPr lang="en-AU" sz="3600" b="1" dirty="0" err="1"/>
              <a:t>Anda</a:t>
            </a:r>
            <a:r>
              <a:rPr lang="en-AU" sz="3600" b="1" dirty="0"/>
              <a:t> </a:t>
            </a:r>
            <a:r>
              <a:rPr lang="en-AU" sz="3600" b="1" dirty="0" err="1"/>
              <a:t>melihat</a:t>
            </a:r>
            <a:r>
              <a:rPr lang="en-AU" sz="3600" b="1" dirty="0"/>
              <a:t> </a:t>
            </a:r>
            <a:r>
              <a:rPr lang="en-AU" sz="3600" b="1" dirty="0" err="1"/>
              <a:t>sapi</a:t>
            </a:r>
            <a:r>
              <a:rPr lang="en-AU" sz="3600" b="1" dirty="0"/>
              <a:t> Brangus yang </a:t>
            </a:r>
            <a:r>
              <a:rPr lang="en-AU" sz="3600" b="1" dirty="0" err="1"/>
              <a:t>mati</a:t>
            </a:r>
            <a:r>
              <a:rPr lang="en-AU" sz="3600" b="1" dirty="0"/>
              <a:t> </a:t>
            </a:r>
            <a:r>
              <a:rPr lang="en-AU" sz="3600" b="1" dirty="0" err="1"/>
              <a:t>mendadak</a:t>
            </a:r>
            <a:r>
              <a:rPr lang="en-AU" sz="3600" b="1" dirty="0"/>
              <a:t> di </a:t>
            </a:r>
            <a:r>
              <a:rPr lang="en-AU" sz="3600" b="1" dirty="0" err="1"/>
              <a:t>Kampung</a:t>
            </a:r>
            <a:r>
              <a:rPr lang="en-AU" sz="3600" b="1" dirty="0"/>
              <a:t> </a:t>
            </a:r>
            <a:r>
              <a:rPr lang="en-AU" sz="3600" b="1" dirty="0" err="1"/>
              <a:t>Teluk</a:t>
            </a:r>
            <a:r>
              <a:rPr lang="en-AU" sz="3600" b="1" dirty="0"/>
              <a:t> </a:t>
            </a:r>
            <a:r>
              <a:rPr lang="en-AU" sz="3600" b="1" dirty="0" err="1"/>
              <a:t>Rumbia</a:t>
            </a:r>
            <a:r>
              <a:rPr lang="en-AU" sz="3600" b="1" dirty="0"/>
              <a:t>, </a:t>
            </a:r>
            <a:r>
              <a:rPr lang="en-AU" sz="3600" b="1" dirty="0" err="1"/>
              <a:t>Singkil</a:t>
            </a:r>
            <a:r>
              <a:rPr lang="en-AU" sz="3600" b="1" dirty="0"/>
              <a:t>, Aceh </a:t>
            </a:r>
            <a:r>
              <a:rPr lang="en-AU" sz="3600" b="1" dirty="0" err="1"/>
              <a:t>Singkil</a:t>
            </a:r>
            <a:r>
              <a:rPr lang="en-AU" sz="3600" b="1" dirty="0"/>
              <a:t>, Aceh, </a:t>
            </a:r>
            <a:r>
              <a:rPr lang="en-AU" sz="3600" b="1" dirty="0" err="1"/>
              <a:t>dengan</a:t>
            </a:r>
            <a:r>
              <a:rPr lang="en-AU" sz="3600" b="1" dirty="0"/>
              <a:t> </a:t>
            </a:r>
            <a:r>
              <a:rPr lang="en-AU" sz="3600" b="1" dirty="0" err="1"/>
              <a:t>darah</a:t>
            </a:r>
            <a:r>
              <a:rPr lang="en-AU" sz="3600" b="1" dirty="0"/>
              <a:t> </a:t>
            </a:r>
            <a:r>
              <a:rPr lang="en-AU" sz="3600" b="1" dirty="0" err="1"/>
              <a:t>keluar</a:t>
            </a:r>
            <a:r>
              <a:rPr lang="en-AU" sz="3600" b="1" dirty="0"/>
              <a:t> </a:t>
            </a:r>
            <a:r>
              <a:rPr lang="en-AU" sz="3600" b="1" dirty="0" err="1"/>
              <a:t>dari</a:t>
            </a:r>
            <a:r>
              <a:rPr lang="en-AU" sz="3600" b="1" dirty="0"/>
              <a:t> </a:t>
            </a:r>
            <a:r>
              <a:rPr lang="en-AU" sz="3600" b="1" dirty="0" err="1"/>
              <a:t>mulut</a:t>
            </a:r>
            <a:r>
              <a:rPr lang="en-AU" sz="3600" b="1" dirty="0"/>
              <a:t>, </a:t>
            </a:r>
            <a:r>
              <a:rPr lang="en-AU" sz="3600" b="1" dirty="0" err="1"/>
              <a:t>mata</a:t>
            </a:r>
            <a:r>
              <a:rPr lang="en-AU" sz="3600" b="1" dirty="0"/>
              <a:t> </a:t>
            </a:r>
            <a:r>
              <a:rPr lang="en-AU" sz="3600" b="1" dirty="0" err="1"/>
              <a:t>dan</a:t>
            </a:r>
            <a:r>
              <a:rPr lang="en-AU" sz="3600" b="1" dirty="0"/>
              <a:t> anus. </a:t>
            </a:r>
          </a:p>
        </p:txBody>
      </p:sp>
    </p:spTree>
    <p:extLst>
      <p:ext uri="{BB962C8B-B14F-4D97-AF65-F5344CB8AC3E}">
        <p14:creationId xmlns="" xmlns:p14="http://schemas.microsoft.com/office/powerpoint/2010/main" val="23636922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i="1" dirty="0" err="1"/>
              <a:t>Coming</a:t>
            </a:r>
            <a:r>
              <a:rPr lang="fr-FR" i="1" dirty="0"/>
              <a:t> </a:t>
            </a:r>
            <a:r>
              <a:rPr lang="fr-FR" i="1" dirty="0" err="1"/>
              <a:t>soon</a:t>
            </a:r>
            <a:r>
              <a:rPr lang="fr-FR" i="1" dirty="0"/>
              <a:t>……</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Adjustments to U and P for multiple species with the same signs / syndromes</a:t>
            </a:r>
          </a:p>
          <a:p>
            <a:endParaRPr lang="en-AU" dirty="0"/>
          </a:p>
          <a:p>
            <a:pPr marL="0" indent="0">
              <a:buNone/>
            </a:pPr>
            <a:r>
              <a:rPr lang="en-AU" b="1" dirty="0" smtClean="0">
                <a:solidFill>
                  <a:srgbClr val="FF0000"/>
                </a:solidFill>
              </a:rPr>
              <a:t>Old -   </a:t>
            </a:r>
            <a:r>
              <a:rPr lang="fr-FR" b="1" dirty="0"/>
              <a:t>U [</a:t>
            </a:r>
            <a:r>
              <a:rPr lang="fr-FR" b="1" dirty="0" err="1"/>
              <a:t>tanda,tanda</a:t>
            </a:r>
            <a:r>
              <a:rPr lang="fr-FR" b="1" dirty="0"/>
              <a:t>...] </a:t>
            </a:r>
            <a:r>
              <a:rPr lang="fr-FR" b="1" dirty="0" smtClean="0"/>
              <a:t>[</a:t>
            </a:r>
            <a:r>
              <a:rPr lang="fr-FR" b="1" dirty="0" err="1"/>
              <a:t>spesies</a:t>
            </a:r>
            <a:r>
              <a:rPr lang="fr-FR" b="1" dirty="0"/>
              <a:t>] [</a:t>
            </a:r>
            <a:r>
              <a:rPr lang="fr-FR" b="1" dirty="0" err="1"/>
              <a:t>jumlah</a:t>
            </a:r>
            <a:r>
              <a:rPr lang="fr-FR" b="1" dirty="0"/>
              <a:t> </a:t>
            </a:r>
            <a:r>
              <a:rPr lang="fr-FR" b="1" dirty="0" err="1"/>
              <a:t>hewan</a:t>
            </a:r>
            <a:r>
              <a:rPr lang="fr-FR" b="1" dirty="0" smtClean="0"/>
              <a:t>] </a:t>
            </a:r>
            <a:r>
              <a:rPr lang="fr-FR" b="1" dirty="0"/>
              <a:t>{</a:t>
            </a:r>
            <a:r>
              <a:rPr lang="fr-FR" b="1" dirty="0" err="1"/>
              <a:t>lokasi</a:t>
            </a:r>
            <a:r>
              <a:rPr lang="fr-FR" b="1" dirty="0"/>
              <a:t>} [</a:t>
            </a:r>
            <a:r>
              <a:rPr lang="fr-FR" b="1" dirty="0" err="1"/>
              <a:t>diagnosa,diagnosa</a:t>
            </a:r>
            <a:r>
              <a:rPr lang="fr-FR" b="1" dirty="0"/>
              <a:t>...</a:t>
            </a:r>
            <a:r>
              <a:rPr lang="en-AU" b="1" dirty="0"/>
              <a:t>]</a:t>
            </a:r>
          </a:p>
          <a:p>
            <a:pPr marL="0" indent="0">
              <a:buNone/>
            </a:pPr>
            <a:r>
              <a:rPr lang="en-AU" b="1" dirty="0" smtClean="0">
                <a:solidFill>
                  <a:srgbClr val="00B050"/>
                </a:solidFill>
              </a:rPr>
              <a:t>New -   </a:t>
            </a:r>
            <a:r>
              <a:rPr lang="fr-FR" b="1" dirty="0" smtClean="0"/>
              <a:t>U </a:t>
            </a:r>
            <a:r>
              <a:rPr lang="fr-FR" b="1" dirty="0"/>
              <a:t>[</a:t>
            </a:r>
            <a:r>
              <a:rPr lang="fr-FR" b="1" dirty="0" err="1"/>
              <a:t>tanda,tanda</a:t>
            </a:r>
            <a:r>
              <a:rPr lang="fr-FR" b="1" dirty="0"/>
              <a:t>...] </a:t>
            </a:r>
            <a:r>
              <a:rPr lang="fr-FR" sz="6200" b="1" dirty="0">
                <a:solidFill>
                  <a:srgbClr val="C00000"/>
                </a:solidFill>
              </a:rPr>
              <a:t>(</a:t>
            </a:r>
            <a:r>
              <a:rPr lang="fr-FR" b="1" dirty="0"/>
              <a:t>[</a:t>
            </a:r>
            <a:r>
              <a:rPr lang="fr-FR" b="1" dirty="0" err="1"/>
              <a:t>spesies</a:t>
            </a:r>
            <a:r>
              <a:rPr lang="fr-FR" b="1" dirty="0"/>
              <a:t>] [</a:t>
            </a:r>
            <a:r>
              <a:rPr lang="fr-FR" b="1" dirty="0" err="1"/>
              <a:t>jumlah</a:t>
            </a:r>
            <a:r>
              <a:rPr lang="fr-FR" b="1" dirty="0"/>
              <a:t> </a:t>
            </a:r>
            <a:r>
              <a:rPr lang="fr-FR" b="1" dirty="0" err="1"/>
              <a:t>hewan</a:t>
            </a:r>
            <a:r>
              <a:rPr lang="fr-FR" b="1" dirty="0"/>
              <a:t>]</a:t>
            </a:r>
            <a:r>
              <a:rPr lang="fr-FR" sz="5700" b="1" dirty="0">
                <a:solidFill>
                  <a:srgbClr val="C00000"/>
                </a:solidFill>
              </a:rPr>
              <a:t>…)</a:t>
            </a:r>
            <a:r>
              <a:rPr lang="fr-FR" b="1" dirty="0"/>
              <a:t> {</a:t>
            </a:r>
            <a:r>
              <a:rPr lang="fr-FR" b="1" dirty="0" err="1"/>
              <a:t>lokasi</a:t>
            </a:r>
            <a:r>
              <a:rPr lang="fr-FR" b="1" dirty="0"/>
              <a:t>} [</a:t>
            </a:r>
            <a:r>
              <a:rPr lang="fr-FR" b="1" dirty="0" err="1"/>
              <a:t>diagnosa,diagnosa</a:t>
            </a:r>
            <a:r>
              <a:rPr lang="fr-FR" b="1" dirty="0"/>
              <a:t>...</a:t>
            </a:r>
            <a:r>
              <a:rPr lang="en-AU" b="1" dirty="0"/>
              <a:t>]</a:t>
            </a:r>
          </a:p>
          <a:p>
            <a:pPr marL="0" indent="0">
              <a:buNone/>
            </a:pPr>
            <a:endParaRPr lang="en-AU" dirty="0"/>
          </a:p>
          <a:p>
            <a:r>
              <a:rPr lang="en-AU" dirty="0" smtClean="0"/>
              <a:t>Change to PK to accommodate multiple different outcomes</a:t>
            </a:r>
          </a:p>
          <a:p>
            <a:endParaRPr lang="en-AU" dirty="0"/>
          </a:p>
        </p:txBody>
      </p:sp>
    </p:spTree>
    <p:extLst>
      <p:ext uri="{BB962C8B-B14F-4D97-AF65-F5344CB8AC3E}">
        <p14:creationId xmlns="" xmlns:p14="http://schemas.microsoft.com/office/powerpoint/2010/main" val="1683969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5721499"/>
          </a:xfrm>
        </p:spPr>
        <p:txBody>
          <a:bodyPr/>
          <a:lstStyle/>
          <a:p>
            <a:pPr marL="0" indent="0">
              <a:buNone/>
            </a:pPr>
            <a:r>
              <a:rPr lang="fr-FR" sz="2000" i="1" dirty="0" err="1">
                <a:solidFill>
                  <a:srgbClr val="FF0000"/>
                </a:solidFill>
              </a:rPr>
              <a:t>Coming</a:t>
            </a:r>
            <a:r>
              <a:rPr lang="fr-FR" sz="2000" i="1" dirty="0">
                <a:solidFill>
                  <a:srgbClr val="FF0000"/>
                </a:solidFill>
              </a:rPr>
              <a:t> </a:t>
            </a:r>
            <a:r>
              <a:rPr lang="fr-FR" sz="2000" i="1" dirty="0" err="1">
                <a:solidFill>
                  <a:srgbClr val="FF0000"/>
                </a:solidFill>
              </a:rPr>
              <a:t>soon</a:t>
            </a:r>
            <a:r>
              <a:rPr lang="fr-FR" sz="2000" i="1" dirty="0">
                <a:solidFill>
                  <a:srgbClr val="FF0000"/>
                </a:solidFill>
              </a:rPr>
              <a:t>…… </a:t>
            </a:r>
            <a:r>
              <a:rPr lang="fr-FR" sz="2000" i="1" dirty="0" err="1" smtClean="0"/>
              <a:t>Laporan</a:t>
            </a:r>
            <a:r>
              <a:rPr lang="fr-FR" sz="2000" i="1" dirty="0" smtClean="0"/>
              <a:t> </a:t>
            </a:r>
            <a:r>
              <a:rPr lang="fr-FR" sz="2000" i="1" dirty="0" err="1" smtClean="0"/>
              <a:t>Tanda</a:t>
            </a:r>
            <a:r>
              <a:rPr lang="fr-FR" sz="2000" i="1" dirty="0" smtClean="0"/>
              <a:t> </a:t>
            </a:r>
            <a:r>
              <a:rPr lang="fr-FR" sz="2000" i="1" dirty="0" err="1" smtClean="0"/>
              <a:t>Umum</a:t>
            </a:r>
            <a:r>
              <a:rPr lang="fr-FR" sz="2000" i="1" dirty="0" smtClean="0"/>
              <a:t> – PELSA</a:t>
            </a:r>
          </a:p>
          <a:p>
            <a:pPr marL="0" indent="0">
              <a:buNone/>
            </a:pPr>
            <a:r>
              <a:rPr lang="fr-FR" sz="2000" b="1" dirty="0" smtClean="0"/>
              <a:t>U [</a:t>
            </a:r>
            <a:r>
              <a:rPr lang="fr-FR" sz="2000" b="1" dirty="0" err="1" smtClean="0"/>
              <a:t>tanda,tanda</a:t>
            </a:r>
            <a:r>
              <a:rPr lang="fr-FR" sz="2000" b="1" dirty="0" smtClean="0"/>
              <a:t>...] </a:t>
            </a:r>
            <a:r>
              <a:rPr lang="fr-FR" sz="2000" b="1" dirty="0" smtClean="0">
                <a:solidFill>
                  <a:srgbClr val="FF0000"/>
                </a:solidFill>
              </a:rPr>
              <a:t>(</a:t>
            </a:r>
            <a:r>
              <a:rPr lang="fr-FR" sz="2000" b="1" dirty="0" smtClean="0"/>
              <a:t>[</a:t>
            </a:r>
            <a:r>
              <a:rPr lang="fr-FR" sz="2000" b="1" dirty="0" err="1" smtClean="0"/>
              <a:t>spesies</a:t>
            </a:r>
            <a:r>
              <a:rPr lang="fr-FR" sz="2000" b="1" dirty="0" smtClean="0"/>
              <a:t>] [</a:t>
            </a:r>
            <a:r>
              <a:rPr lang="fr-FR" sz="2000" b="1" dirty="0" err="1" smtClean="0"/>
              <a:t>jumlah</a:t>
            </a:r>
            <a:r>
              <a:rPr lang="fr-FR" sz="2000" b="1" dirty="0" smtClean="0"/>
              <a:t> </a:t>
            </a:r>
            <a:r>
              <a:rPr lang="fr-FR" sz="2000" b="1" dirty="0" err="1" smtClean="0"/>
              <a:t>hewan</a:t>
            </a:r>
            <a:r>
              <a:rPr lang="fr-FR" sz="2000" b="1" dirty="0" smtClean="0"/>
              <a:t>]</a:t>
            </a:r>
            <a:r>
              <a:rPr lang="fr-FR" sz="2000" b="1" dirty="0" smtClean="0">
                <a:solidFill>
                  <a:srgbClr val="FF0000"/>
                </a:solidFill>
              </a:rPr>
              <a:t>…)</a:t>
            </a:r>
            <a:r>
              <a:rPr lang="fr-FR" sz="2000" b="1" dirty="0" smtClean="0"/>
              <a:t> {</a:t>
            </a:r>
            <a:r>
              <a:rPr lang="fr-FR" sz="2000" b="1" dirty="0" err="1" smtClean="0"/>
              <a:t>lokasi</a:t>
            </a:r>
            <a:r>
              <a:rPr lang="fr-FR" sz="2000" b="1" dirty="0" smtClean="0"/>
              <a:t>}</a:t>
            </a:r>
          </a:p>
          <a:p>
            <a:pPr marL="0" indent="0">
              <a:buNone/>
            </a:pPr>
            <a:endParaRPr lang="fr-FR" sz="1800" b="1" dirty="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endParaRPr lang="fr-FR" sz="1800" b="1" dirty="0" smtClean="0"/>
          </a:p>
          <a:p>
            <a:pPr marL="0" indent="0">
              <a:buNone/>
            </a:pPr>
            <a:endParaRPr lang="fr-FR" sz="1800" b="1" dirty="0"/>
          </a:p>
          <a:p>
            <a:pPr marL="0" indent="0">
              <a:buNone/>
            </a:pPr>
            <a:r>
              <a:rPr lang="fr-FR" sz="2000" i="1" dirty="0" err="1">
                <a:solidFill>
                  <a:srgbClr val="FF0000"/>
                </a:solidFill>
              </a:rPr>
              <a:t>Coming</a:t>
            </a:r>
            <a:r>
              <a:rPr lang="fr-FR" sz="2000" i="1" dirty="0">
                <a:solidFill>
                  <a:srgbClr val="FF0000"/>
                </a:solidFill>
              </a:rPr>
              <a:t> </a:t>
            </a:r>
            <a:r>
              <a:rPr lang="fr-FR" sz="2000" i="1" dirty="0" err="1">
                <a:solidFill>
                  <a:srgbClr val="FF0000"/>
                </a:solidFill>
              </a:rPr>
              <a:t>soon</a:t>
            </a:r>
            <a:r>
              <a:rPr lang="fr-FR" sz="2000" i="1" dirty="0">
                <a:solidFill>
                  <a:srgbClr val="FF0000"/>
                </a:solidFill>
              </a:rPr>
              <a:t>…… </a:t>
            </a:r>
            <a:r>
              <a:rPr lang="fr-FR" sz="2000" i="1" dirty="0" err="1" smtClean="0"/>
              <a:t>Laporan</a:t>
            </a:r>
            <a:r>
              <a:rPr lang="fr-FR" sz="2000" i="1" dirty="0" smtClean="0"/>
              <a:t> </a:t>
            </a:r>
            <a:r>
              <a:rPr lang="fr-FR" sz="2000" i="1" dirty="0" err="1" smtClean="0"/>
              <a:t>Tanda</a:t>
            </a:r>
            <a:r>
              <a:rPr lang="fr-FR" sz="2000" i="1" dirty="0" smtClean="0"/>
              <a:t> </a:t>
            </a:r>
            <a:r>
              <a:rPr lang="fr-FR" sz="2000" i="1" dirty="0" err="1" smtClean="0"/>
              <a:t>Umum</a:t>
            </a:r>
            <a:r>
              <a:rPr lang="fr-FR" sz="2000" i="1" dirty="0" smtClean="0"/>
              <a:t> – DINAS</a:t>
            </a:r>
          </a:p>
          <a:p>
            <a:pPr marL="0" indent="0">
              <a:buNone/>
            </a:pPr>
            <a:r>
              <a:rPr lang="fr-FR" sz="2000" b="1" dirty="0" smtClean="0"/>
              <a:t>U </a:t>
            </a:r>
            <a:r>
              <a:rPr lang="fr-FR" sz="2000" b="1" dirty="0"/>
              <a:t>[</a:t>
            </a:r>
            <a:r>
              <a:rPr lang="fr-FR" sz="2000" b="1" dirty="0" err="1"/>
              <a:t>tanda,tanda</a:t>
            </a:r>
            <a:r>
              <a:rPr lang="fr-FR" sz="2000" b="1" dirty="0"/>
              <a:t>...] </a:t>
            </a:r>
            <a:r>
              <a:rPr lang="fr-FR" sz="2000" b="1" dirty="0">
                <a:solidFill>
                  <a:srgbClr val="FF0000"/>
                </a:solidFill>
              </a:rPr>
              <a:t>(</a:t>
            </a:r>
            <a:r>
              <a:rPr lang="fr-FR" sz="2000" b="1" dirty="0"/>
              <a:t>[</a:t>
            </a:r>
            <a:r>
              <a:rPr lang="fr-FR" sz="2000" b="1" dirty="0" err="1"/>
              <a:t>spesies</a:t>
            </a:r>
            <a:r>
              <a:rPr lang="fr-FR" sz="2000" b="1" dirty="0"/>
              <a:t>] [</a:t>
            </a:r>
            <a:r>
              <a:rPr lang="fr-FR" sz="2000" b="1" dirty="0" err="1"/>
              <a:t>jumlah</a:t>
            </a:r>
            <a:r>
              <a:rPr lang="fr-FR" sz="2000" b="1" dirty="0"/>
              <a:t> </a:t>
            </a:r>
            <a:r>
              <a:rPr lang="fr-FR" sz="2000" b="1" dirty="0" err="1"/>
              <a:t>hewan</a:t>
            </a:r>
            <a:r>
              <a:rPr lang="fr-FR" sz="2000" b="1" dirty="0"/>
              <a:t>]</a:t>
            </a:r>
            <a:r>
              <a:rPr lang="fr-FR" sz="2000" b="1" dirty="0">
                <a:solidFill>
                  <a:srgbClr val="FF0000"/>
                </a:solidFill>
              </a:rPr>
              <a:t>…)</a:t>
            </a:r>
            <a:r>
              <a:rPr lang="fr-FR" sz="2000" b="1" dirty="0"/>
              <a:t> {</a:t>
            </a:r>
            <a:r>
              <a:rPr lang="fr-FR" sz="2000" b="1" dirty="0" err="1"/>
              <a:t>lokasi</a:t>
            </a:r>
            <a:r>
              <a:rPr lang="fr-FR" sz="2000" b="1" dirty="0"/>
              <a:t>} </a:t>
            </a:r>
            <a:r>
              <a:rPr lang="fr-FR" sz="2000" b="1" dirty="0" smtClean="0"/>
              <a:t>[</a:t>
            </a:r>
            <a:r>
              <a:rPr lang="fr-FR" sz="2000" b="1" dirty="0" err="1" smtClean="0"/>
              <a:t>diagnosa,diagnosa</a:t>
            </a:r>
            <a:r>
              <a:rPr lang="fr-FR" sz="2000" b="1" dirty="0" smtClean="0"/>
              <a:t>...</a:t>
            </a:r>
            <a:r>
              <a:rPr lang="en-AU" sz="2000" b="1" dirty="0" smtClean="0"/>
              <a:t>]</a:t>
            </a:r>
            <a:endParaRPr lang="en-AU" sz="2000" b="1" dirty="0"/>
          </a:p>
          <a:p>
            <a:pPr marL="0" indent="0">
              <a:buNone/>
            </a:pPr>
            <a:endParaRPr lang="en-AU" i="1" dirty="0"/>
          </a:p>
        </p:txBody>
      </p:sp>
      <p:grpSp>
        <p:nvGrpSpPr>
          <p:cNvPr id="10" name="Group 9"/>
          <p:cNvGrpSpPr/>
          <p:nvPr/>
        </p:nvGrpSpPr>
        <p:grpSpPr>
          <a:xfrm>
            <a:off x="735757" y="4061337"/>
            <a:ext cx="7652667" cy="1273645"/>
            <a:chOff x="683568" y="1111357"/>
            <a:chExt cx="7652667" cy="1273645"/>
          </a:xfrm>
        </p:grpSpPr>
        <p:sp>
          <p:nvSpPr>
            <p:cNvPr id="4" name="Rectangular Callout 3"/>
            <p:cNvSpPr/>
            <p:nvPr/>
          </p:nvSpPr>
          <p:spPr>
            <a:xfrm>
              <a:off x="683568" y="1111357"/>
              <a:ext cx="106419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tanda</a:t>
              </a:r>
              <a:r>
                <a:rPr lang="en-AU" sz="1400" dirty="0" smtClean="0"/>
                <a:t>, </a:t>
              </a:r>
              <a:r>
                <a:rPr lang="en-AU" sz="1400" dirty="0" err="1" smtClean="0"/>
                <a:t>dipisahkan</a:t>
              </a:r>
              <a:r>
                <a:rPr lang="en-AU" sz="1400" dirty="0" smtClean="0"/>
                <a:t> </a:t>
              </a:r>
              <a:r>
                <a:rPr lang="en-AU" sz="1400" dirty="0" err="1" smtClean="0"/>
                <a:t>dengan</a:t>
              </a:r>
              <a:r>
                <a:rPr lang="en-AU" sz="1400" dirty="0" smtClean="0"/>
                <a:t> </a:t>
              </a:r>
              <a:r>
                <a:rPr lang="en-AU" sz="1400" dirty="0" err="1" smtClean="0"/>
                <a:t>koma</a:t>
              </a:r>
              <a:endParaRPr lang="en-AU" sz="1400" dirty="0"/>
            </a:p>
          </p:txBody>
        </p:sp>
        <p:sp>
          <p:nvSpPr>
            <p:cNvPr id="5" name="Rectangular Callout 4"/>
            <p:cNvSpPr/>
            <p:nvPr/>
          </p:nvSpPr>
          <p:spPr>
            <a:xfrm>
              <a:off x="5311899" y="1127939"/>
              <a:ext cx="109159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6" name="Rectangular Callout 5"/>
            <p:cNvSpPr/>
            <p:nvPr/>
          </p:nvSpPr>
          <p:spPr>
            <a:xfrm>
              <a:off x="3758027" y="1111357"/>
              <a:ext cx="90580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r>
                <a:rPr lang="en-AU" sz="1400" dirty="0" smtClean="0"/>
                <a:t> </a:t>
              </a:r>
              <a:r>
                <a:rPr lang="en-AU" sz="1400" dirty="0" err="1" smtClean="0"/>
                <a:t>terinfeksi</a:t>
              </a:r>
              <a:endParaRPr lang="en-AU" sz="1400" dirty="0"/>
            </a:p>
          </p:txBody>
        </p:sp>
        <p:sp>
          <p:nvSpPr>
            <p:cNvPr id="7" name="Rectangular Callout 6"/>
            <p:cNvSpPr/>
            <p:nvPr/>
          </p:nvSpPr>
          <p:spPr>
            <a:xfrm>
              <a:off x="2580496" y="1115350"/>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sp>
          <p:nvSpPr>
            <p:cNvPr id="8" name="Rectangular Callout 7"/>
            <p:cNvSpPr/>
            <p:nvPr/>
          </p:nvSpPr>
          <p:spPr>
            <a:xfrm>
              <a:off x="6680051" y="1119343"/>
              <a:ext cx="1656184" cy="1000126"/>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400" dirty="0" smtClean="0"/>
                <a:t>Kode Penyakit dipisahkan dengan koma</a:t>
              </a:r>
              <a:endParaRPr lang="en-AU" sz="1400" dirty="0"/>
            </a:p>
          </p:txBody>
        </p:sp>
        <p:sp>
          <p:nvSpPr>
            <p:cNvPr id="9" name="Rectangle 8"/>
            <p:cNvSpPr/>
            <p:nvPr/>
          </p:nvSpPr>
          <p:spPr>
            <a:xfrm>
              <a:off x="2580495" y="2136051"/>
              <a:ext cx="2083331" cy="2489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400" dirty="0" err="1" smtClean="0"/>
                <a:t>Mengulangi</a:t>
              </a:r>
              <a:r>
                <a:rPr lang="en-AU" sz="1400" dirty="0" smtClean="0"/>
                <a:t> </a:t>
              </a:r>
              <a:r>
                <a:rPr lang="en-AU" sz="1400" dirty="0" err="1" smtClean="0"/>
                <a:t>urutan</a:t>
              </a:r>
              <a:endParaRPr lang="en-AU" sz="1400" dirty="0"/>
            </a:p>
          </p:txBody>
        </p:sp>
      </p:grpSp>
      <p:grpSp>
        <p:nvGrpSpPr>
          <p:cNvPr id="18" name="Group 17"/>
          <p:cNvGrpSpPr/>
          <p:nvPr/>
        </p:nvGrpSpPr>
        <p:grpSpPr>
          <a:xfrm>
            <a:off x="699938" y="1348755"/>
            <a:ext cx="5793114" cy="1263217"/>
            <a:chOff x="699939" y="1348755"/>
            <a:chExt cx="5369541" cy="1263217"/>
          </a:xfrm>
        </p:grpSpPr>
        <p:sp>
          <p:nvSpPr>
            <p:cNvPr id="12" name="Rectangular Callout 11"/>
            <p:cNvSpPr/>
            <p:nvPr/>
          </p:nvSpPr>
          <p:spPr>
            <a:xfrm>
              <a:off x="699939" y="1354909"/>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tanda</a:t>
              </a:r>
              <a:r>
                <a:rPr lang="en-AU" sz="1400" dirty="0" smtClean="0"/>
                <a:t>, </a:t>
              </a:r>
              <a:r>
                <a:rPr lang="en-AU" sz="1400" dirty="0" err="1" smtClean="0"/>
                <a:t>dipisahkan</a:t>
              </a:r>
              <a:r>
                <a:rPr lang="en-AU" sz="1400" dirty="0" smtClean="0"/>
                <a:t> </a:t>
              </a:r>
              <a:r>
                <a:rPr lang="en-AU" sz="1400" dirty="0" err="1" smtClean="0"/>
                <a:t>dengan</a:t>
              </a:r>
              <a:r>
                <a:rPr lang="en-AU" sz="1400" dirty="0" smtClean="0"/>
                <a:t> </a:t>
              </a:r>
              <a:r>
                <a:rPr lang="en-AU" sz="1400" dirty="0" err="1" smtClean="0"/>
                <a:t>koma</a:t>
              </a:r>
              <a:endParaRPr lang="en-AU" sz="1400" dirty="0"/>
            </a:p>
          </p:txBody>
        </p:sp>
        <p:sp>
          <p:nvSpPr>
            <p:cNvPr id="13" name="Rectangular Callout 12"/>
            <p:cNvSpPr/>
            <p:nvPr/>
          </p:nvSpPr>
          <p:spPr>
            <a:xfrm>
              <a:off x="5121906" y="1354909"/>
              <a:ext cx="94757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14" name="Rectangular Callout 13"/>
            <p:cNvSpPr/>
            <p:nvPr/>
          </p:nvSpPr>
          <p:spPr>
            <a:xfrm>
              <a:off x="3436243" y="1354909"/>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r>
                <a:rPr lang="en-AU" sz="1400" dirty="0" smtClean="0"/>
                <a:t> </a:t>
              </a:r>
              <a:r>
                <a:rPr lang="en-AU" sz="1400" dirty="0" err="1" smtClean="0"/>
                <a:t>terinfeksi</a:t>
              </a:r>
              <a:endParaRPr lang="en-AU" sz="1400" dirty="0"/>
            </a:p>
          </p:txBody>
        </p:sp>
        <p:sp>
          <p:nvSpPr>
            <p:cNvPr id="15" name="Rectangular Callout 14"/>
            <p:cNvSpPr/>
            <p:nvPr/>
          </p:nvSpPr>
          <p:spPr>
            <a:xfrm>
              <a:off x="2428131" y="1348755"/>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sp>
          <p:nvSpPr>
            <p:cNvPr id="17" name="Rectangle 16"/>
            <p:cNvSpPr/>
            <p:nvPr/>
          </p:nvSpPr>
          <p:spPr>
            <a:xfrm>
              <a:off x="2428131" y="2363021"/>
              <a:ext cx="1811670" cy="2489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400" dirty="0" err="1"/>
                <a:t>M</a:t>
              </a:r>
              <a:r>
                <a:rPr lang="en-AU" sz="1400" dirty="0" err="1" smtClean="0"/>
                <a:t>engulangi</a:t>
              </a:r>
              <a:r>
                <a:rPr lang="en-AU" sz="1400" dirty="0" smtClean="0"/>
                <a:t> </a:t>
              </a:r>
              <a:r>
                <a:rPr lang="en-AU" sz="1400" dirty="0" err="1" smtClean="0"/>
                <a:t>urutan</a:t>
              </a:r>
              <a:endParaRPr lang="en-AU" sz="1400" dirty="0"/>
            </a:p>
          </p:txBody>
        </p:sp>
      </p:grpSp>
    </p:spTree>
    <p:extLst>
      <p:ext uri="{BB962C8B-B14F-4D97-AF65-F5344CB8AC3E}">
        <p14:creationId xmlns="" xmlns:p14="http://schemas.microsoft.com/office/powerpoint/2010/main" val="7604487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buNone/>
            </a:pPr>
            <a:r>
              <a:rPr lang="fr-FR" sz="2000" i="1" dirty="0" err="1" smtClean="0">
                <a:solidFill>
                  <a:srgbClr val="FF0000"/>
                </a:solidFill>
              </a:rPr>
              <a:t>Coming</a:t>
            </a:r>
            <a:r>
              <a:rPr lang="fr-FR" sz="2000" i="1" dirty="0" smtClean="0">
                <a:solidFill>
                  <a:srgbClr val="FF0000"/>
                </a:solidFill>
              </a:rPr>
              <a:t> </a:t>
            </a:r>
            <a:r>
              <a:rPr lang="fr-FR" sz="2000" i="1" dirty="0" err="1" smtClean="0">
                <a:solidFill>
                  <a:srgbClr val="FF0000"/>
                </a:solidFill>
              </a:rPr>
              <a:t>soon</a:t>
            </a:r>
            <a:r>
              <a:rPr lang="fr-FR" sz="2000" i="1" dirty="0" smtClean="0">
                <a:solidFill>
                  <a:srgbClr val="FF0000"/>
                </a:solidFill>
              </a:rPr>
              <a:t>……</a:t>
            </a:r>
            <a:r>
              <a:rPr lang="fr-FR" sz="2000" i="1" dirty="0" err="1" smtClean="0"/>
              <a:t>Laporan</a:t>
            </a:r>
            <a:r>
              <a:rPr lang="fr-FR" sz="2000" i="1" dirty="0" smtClean="0"/>
              <a:t> </a:t>
            </a:r>
            <a:r>
              <a:rPr lang="fr-FR" sz="2000" i="1" dirty="0" err="1" smtClean="0"/>
              <a:t>Sindrom</a:t>
            </a:r>
            <a:r>
              <a:rPr lang="fr-FR" sz="2000" i="1" dirty="0" smtClean="0"/>
              <a:t> </a:t>
            </a:r>
            <a:r>
              <a:rPr lang="fr-FR" sz="2000" i="1" dirty="0" err="1" smtClean="0"/>
              <a:t>Prioritas</a:t>
            </a:r>
            <a:r>
              <a:rPr lang="fr-FR" sz="2000" i="1" dirty="0" smtClean="0"/>
              <a:t> – PELSA</a:t>
            </a:r>
          </a:p>
          <a:p>
            <a:pPr marL="0" indent="0">
              <a:buNone/>
            </a:pPr>
            <a:r>
              <a:rPr lang="en-AU" sz="2000" b="1" dirty="0"/>
              <a:t>P [</a:t>
            </a:r>
            <a:r>
              <a:rPr lang="en-AU" sz="2000" b="1" dirty="0" err="1"/>
              <a:t>sindrom</a:t>
            </a:r>
            <a:r>
              <a:rPr lang="en-AU" sz="2000" b="1" dirty="0"/>
              <a:t>] </a:t>
            </a:r>
            <a:r>
              <a:rPr lang="en-AU" sz="2000" b="1" dirty="0" smtClean="0">
                <a:solidFill>
                  <a:srgbClr val="FF0000"/>
                </a:solidFill>
              </a:rPr>
              <a:t>(</a:t>
            </a:r>
            <a:r>
              <a:rPr lang="en-AU" sz="2000" b="1" dirty="0" smtClean="0"/>
              <a:t>[</a:t>
            </a:r>
            <a:r>
              <a:rPr lang="en-AU" sz="2000" b="1" dirty="0" err="1"/>
              <a:t>spesies</a:t>
            </a:r>
            <a:r>
              <a:rPr lang="en-AU" sz="2000" b="1" dirty="0"/>
              <a:t>] [</a:t>
            </a:r>
            <a:r>
              <a:rPr lang="en-AU" sz="2000" b="1" dirty="0" err="1"/>
              <a:t>jumlah</a:t>
            </a:r>
            <a:r>
              <a:rPr lang="en-AU" sz="2000" b="1" dirty="0"/>
              <a:t> </a:t>
            </a:r>
            <a:r>
              <a:rPr lang="en-AU" sz="2000" b="1" dirty="0" err="1"/>
              <a:t>hewan</a:t>
            </a:r>
            <a:r>
              <a:rPr lang="en-AU" sz="2000" b="1" dirty="0" smtClean="0"/>
              <a:t>]</a:t>
            </a:r>
            <a:r>
              <a:rPr lang="en-AU" sz="2000" b="1" dirty="0" smtClean="0">
                <a:solidFill>
                  <a:srgbClr val="FF0000"/>
                </a:solidFill>
              </a:rPr>
              <a:t>…)</a:t>
            </a:r>
            <a:r>
              <a:rPr lang="en-AU" sz="2000" b="1" dirty="0" smtClean="0"/>
              <a:t> </a:t>
            </a:r>
            <a:r>
              <a:rPr lang="en-AU" sz="2000" b="1" dirty="0"/>
              <a:t>{</a:t>
            </a:r>
            <a:r>
              <a:rPr lang="en-AU" sz="2000" b="1" dirty="0" err="1"/>
              <a:t>lokasi</a:t>
            </a:r>
            <a:r>
              <a:rPr lang="en-AU" sz="2000" b="1" dirty="0" smtClean="0"/>
              <a:t>}</a:t>
            </a:r>
            <a:endParaRPr lang="fr-FR" sz="2000" b="1" dirty="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endParaRPr lang="fr-FR" sz="1800" b="1" dirty="0" smtClean="0"/>
          </a:p>
          <a:p>
            <a:pPr marL="0" indent="0">
              <a:buNone/>
            </a:pPr>
            <a:endParaRPr lang="fr-FR" sz="1800" b="1" dirty="0"/>
          </a:p>
          <a:p>
            <a:pPr marL="0" indent="0">
              <a:buNone/>
            </a:pPr>
            <a:endParaRPr lang="fr-FR" sz="1800" b="1" dirty="0" smtClean="0"/>
          </a:p>
          <a:p>
            <a:pPr marL="0" indent="0">
              <a:buNone/>
            </a:pPr>
            <a:r>
              <a:rPr lang="fr-FR" sz="2000" i="1" dirty="0" err="1">
                <a:solidFill>
                  <a:srgbClr val="FF0000"/>
                </a:solidFill>
              </a:rPr>
              <a:t>Coming</a:t>
            </a:r>
            <a:r>
              <a:rPr lang="fr-FR" sz="2000" i="1" dirty="0">
                <a:solidFill>
                  <a:srgbClr val="FF0000"/>
                </a:solidFill>
              </a:rPr>
              <a:t> </a:t>
            </a:r>
            <a:r>
              <a:rPr lang="fr-FR" sz="2000" i="1" dirty="0" err="1">
                <a:solidFill>
                  <a:srgbClr val="FF0000"/>
                </a:solidFill>
              </a:rPr>
              <a:t>soon</a:t>
            </a:r>
            <a:r>
              <a:rPr lang="fr-FR" sz="2000" i="1" dirty="0">
                <a:solidFill>
                  <a:srgbClr val="FF0000"/>
                </a:solidFill>
              </a:rPr>
              <a:t>…… </a:t>
            </a:r>
            <a:r>
              <a:rPr lang="fr-FR" sz="2000" i="1" dirty="0" err="1"/>
              <a:t>Laporan</a:t>
            </a:r>
            <a:r>
              <a:rPr lang="fr-FR" sz="2000" i="1" dirty="0"/>
              <a:t> </a:t>
            </a:r>
            <a:r>
              <a:rPr lang="fr-FR" sz="2000" i="1" dirty="0" err="1" smtClean="0"/>
              <a:t>Sindrom</a:t>
            </a:r>
            <a:r>
              <a:rPr lang="fr-FR" sz="2000" i="1" dirty="0" smtClean="0"/>
              <a:t> </a:t>
            </a:r>
            <a:r>
              <a:rPr lang="fr-FR" sz="2000" i="1" dirty="0" err="1" smtClean="0"/>
              <a:t>Prioritas</a:t>
            </a:r>
            <a:r>
              <a:rPr lang="fr-FR" sz="2000" i="1" dirty="0" smtClean="0"/>
              <a:t>– DINAS</a:t>
            </a:r>
          </a:p>
          <a:p>
            <a:pPr marL="0" indent="0">
              <a:buNone/>
            </a:pPr>
            <a:r>
              <a:rPr lang="en-AU" sz="2000" b="1" dirty="0" smtClean="0"/>
              <a:t>P </a:t>
            </a:r>
            <a:r>
              <a:rPr lang="en-AU" sz="2000" b="1" dirty="0"/>
              <a:t>[</a:t>
            </a:r>
            <a:r>
              <a:rPr lang="en-AU" sz="2000" b="1" dirty="0" err="1"/>
              <a:t>sindrom</a:t>
            </a:r>
            <a:r>
              <a:rPr lang="en-AU" sz="2000" b="1" dirty="0"/>
              <a:t>] </a:t>
            </a:r>
            <a:r>
              <a:rPr lang="en-AU" sz="2000" b="1" dirty="0">
                <a:solidFill>
                  <a:srgbClr val="FF0000"/>
                </a:solidFill>
              </a:rPr>
              <a:t>(</a:t>
            </a:r>
            <a:r>
              <a:rPr lang="en-AU" sz="2000" b="1" dirty="0"/>
              <a:t>[</a:t>
            </a:r>
            <a:r>
              <a:rPr lang="en-AU" sz="2000" b="1" dirty="0" err="1"/>
              <a:t>spesies</a:t>
            </a:r>
            <a:r>
              <a:rPr lang="en-AU" sz="2000" b="1" dirty="0"/>
              <a:t>] [</a:t>
            </a:r>
            <a:r>
              <a:rPr lang="en-AU" sz="2000" b="1" dirty="0" err="1"/>
              <a:t>jumlah</a:t>
            </a:r>
            <a:r>
              <a:rPr lang="en-AU" sz="2000" b="1" dirty="0"/>
              <a:t> </a:t>
            </a:r>
            <a:r>
              <a:rPr lang="en-AU" sz="2000" b="1" dirty="0" err="1"/>
              <a:t>hewan</a:t>
            </a:r>
            <a:r>
              <a:rPr lang="en-AU" sz="2000" b="1" dirty="0"/>
              <a:t>]</a:t>
            </a:r>
            <a:r>
              <a:rPr lang="en-AU" sz="2000" b="1" dirty="0">
                <a:solidFill>
                  <a:srgbClr val="FF0000"/>
                </a:solidFill>
              </a:rPr>
              <a:t>…)</a:t>
            </a:r>
            <a:r>
              <a:rPr lang="en-AU" sz="2000" b="1" dirty="0"/>
              <a:t> {</a:t>
            </a:r>
            <a:r>
              <a:rPr lang="en-AU" sz="2000" b="1" dirty="0" err="1"/>
              <a:t>lokasi</a:t>
            </a:r>
            <a:r>
              <a:rPr lang="en-AU" sz="2000" b="1" dirty="0"/>
              <a:t>} </a:t>
            </a:r>
            <a:r>
              <a:rPr lang="en-AU" sz="2000" b="1" dirty="0" smtClean="0"/>
              <a:t>[</a:t>
            </a:r>
            <a:r>
              <a:rPr lang="en-AU" sz="2000" b="1" dirty="0" err="1" smtClean="0"/>
              <a:t>diagnosa,diagnosa</a:t>
            </a:r>
            <a:r>
              <a:rPr lang="en-AU" sz="2000" b="1" dirty="0" smtClean="0"/>
              <a:t>...]</a:t>
            </a:r>
            <a:endParaRPr lang="en-AU" sz="2000" b="1" dirty="0"/>
          </a:p>
          <a:p>
            <a:pPr marL="0" indent="0">
              <a:buNone/>
            </a:pPr>
            <a:endParaRPr lang="en-AU" i="1" dirty="0"/>
          </a:p>
        </p:txBody>
      </p:sp>
      <p:grpSp>
        <p:nvGrpSpPr>
          <p:cNvPr id="10" name="Group 9"/>
          <p:cNvGrpSpPr/>
          <p:nvPr/>
        </p:nvGrpSpPr>
        <p:grpSpPr>
          <a:xfrm>
            <a:off x="735757" y="4129840"/>
            <a:ext cx="7004595" cy="1278897"/>
            <a:chOff x="683568" y="1094748"/>
            <a:chExt cx="7004595" cy="1278897"/>
          </a:xfrm>
        </p:grpSpPr>
        <p:sp>
          <p:nvSpPr>
            <p:cNvPr id="4" name="Rectangular Callout 3"/>
            <p:cNvSpPr/>
            <p:nvPr/>
          </p:nvSpPr>
          <p:spPr>
            <a:xfrm>
              <a:off x="683568" y="1111357"/>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Sindrom</a:t>
              </a:r>
              <a:r>
                <a:rPr lang="en-AU" sz="1400" dirty="0" smtClean="0"/>
                <a:t> </a:t>
              </a:r>
              <a:r>
                <a:rPr lang="en-AU" sz="1400" dirty="0" err="1" smtClean="0"/>
                <a:t>Prioritas</a:t>
              </a:r>
              <a:endParaRPr lang="en-AU" sz="1400" dirty="0"/>
            </a:p>
          </p:txBody>
        </p:sp>
        <p:sp>
          <p:nvSpPr>
            <p:cNvPr id="5" name="Rectangular Callout 4"/>
            <p:cNvSpPr/>
            <p:nvPr/>
          </p:nvSpPr>
          <p:spPr>
            <a:xfrm>
              <a:off x="4807843" y="1094748"/>
              <a:ext cx="94757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6" name="Rectangular Callout 5"/>
            <p:cNvSpPr/>
            <p:nvPr/>
          </p:nvSpPr>
          <p:spPr>
            <a:xfrm>
              <a:off x="3018093" y="1116582"/>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endParaRPr lang="en-AU" sz="1400" dirty="0"/>
            </a:p>
          </p:txBody>
        </p:sp>
        <p:sp>
          <p:nvSpPr>
            <p:cNvPr id="7" name="Rectangular Callout 6"/>
            <p:cNvSpPr/>
            <p:nvPr/>
          </p:nvSpPr>
          <p:spPr>
            <a:xfrm>
              <a:off x="2009981" y="1110428"/>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sp>
          <p:nvSpPr>
            <p:cNvPr id="8" name="Rectangular Callout 7"/>
            <p:cNvSpPr/>
            <p:nvPr/>
          </p:nvSpPr>
          <p:spPr>
            <a:xfrm>
              <a:off x="6031979" y="1105202"/>
              <a:ext cx="1656184" cy="1000126"/>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400" dirty="0" smtClean="0"/>
                <a:t>Kode Penyakit dipisahkan dengan koma</a:t>
              </a:r>
              <a:endParaRPr lang="en-AU" sz="1400" dirty="0"/>
            </a:p>
          </p:txBody>
        </p:sp>
        <p:sp>
          <p:nvSpPr>
            <p:cNvPr id="9" name="Rectangle 8"/>
            <p:cNvSpPr/>
            <p:nvPr/>
          </p:nvSpPr>
          <p:spPr>
            <a:xfrm>
              <a:off x="2009981" y="2124694"/>
              <a:ext cx="1811670" cy="2489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400" dirty="0" err="1" smtClean="0"/>
                <a:t>Mengulangi</a:t>
              </a:r>
              <a:r>
                <a:rPr lang="en-AU" sz="1400" dirty="0" smtClean="0"/>
                <a:t> </a:t>
              </a:r>
              <a:r>
                <a:rPr lang="en-AU" sz="1400" dirty="0" err="1" smtClean="0"/>
                <a:t>urutan</a:t>
              </a:r>
              <a:endParaRPr lang="en-AU" sz="1400" dirty="0"/>
            </a:p>
          </p:txBody>
        </p:sp>
      </p:grpSp>
      <p:sp>
        <p:nvSpPr>
          <p:cNvPr id="12" name="Rectangular Callout 11"/>
          <p:cNvSpPr/>
          <p:nvPr/>
        </p:nvSpPr>
        <p:spPr>
          <a:xfrm>
            <a:off x="699939" y="1354909"/>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Sindrom</a:t>
            </a:r>
            <a:r>
              <a:rPr lang="en-AU" sz="1400" dirty="0" smtClean="0"/>
              <a:t> </a:t>
            </a:r>
            <a:r>
              <a:rPr lang="en-AU" sz="1400" dirty="0" err="1"/>
              <a:t>P</a:t>
            </a:r>
            <a:r>
              <a:rPr lang="en-AU" sz="1400" dirty="0" err="1" smtClean="0"/>
              <a:t>rioritas</a:t>
            </a:r>
            <a:endParaRPr lang="en-AU" sz="1400" dirty="0"/>
          </a:p>
        </p:txBody>
      </p:sp>
      <p:sp>
        <p:nvSpPr>
          <p:cNvPr id="13" name="Rectangular Callout 12"/>
          <p:cNvSpPr/>
          <p:nvPr/>
        </p:nvSpPr>
        <p:spPr>
          <a:xfrm>
            <a:off x="4860032" y="1358806"/>
            <a:ext cx="94757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14" name="Rectangular Callout 13"/>
          <p:cNvSpPr/>
          <p:nvPr/>
        </p:nvSpPr>
        <p:spPr>
          <a:xfrm>
            <a:off x="3070282" y="1358806"/>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endParaRPr lang="en-AU" sz="1400" dirty="0"/>
          </a:p>
        </p:txBody>
      </p:sp>
      <p:sp>
        <p:nvSpPr>
          <p:cNvPr id="15" name="Rectangular Callout 14"/>
          <p:cNvSpPr/>
          <p:nvPr/>
        </p:nvSpPr>
        <p:spPr>
          <a:xfrm>
            <a:off x="2062170" y="1352652"/>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sp>
        <p:nvSpPr>
          <p:cNvPr id="17" name="Rectangle 16"/>
          <p:cNvSpPr/>
          <p:nvPr/>
        </p:nvSpPr>
        <p:spPr>
          <a:xfrm>
            <a:off x="2062170" y="2366918"/>
            <a:ext cx="1811670" cy="2489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400" dirty="0" err="1" smtClean="0"/>
              <a:t>Mengulangi</a:t>
            </a:r>
            <a:r>
              <a:rPr lang="en-AU" sz="1400" dirty="0" smtClean="0"/>
              <a:t> </a:t>
            </a:r>
            <a:r>
              <a:rPr lang="en-AU" sz="1400" dirty="0" err="1" smtClean="0"/>
              <a:t>urutan</a:t>
            </a:r>
            <a:endParaRPr lang="en-AU" sz="1400" dirty="0"/>
          </a:p>
        </p:txBody>
      </p:sp>
    </p:spTree>
    <p:extLst>
      <p:ext uri="{BB962C8B-B14F-4D97-AF65-F5344CB8AC3E}">
        <p14:creationId xmlns="" xmlns:p14="http://schemas.microsoft.com/office/powerpoint/2010/main" val="33715670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2031421" y="476672"/>
            <a:ext cx="5081158" cy="1867325"/>
          </a:xfrm>
        </p:spPr>
      </p:pic>
      <p:sp>
        <p:nvSpPr>
          <p:cNvPr id="5" name="TextBox 4"/>
          <p:cNvSpPr txBox="1"/>
          <p:nvPr/>
        </p:nvSpPr>
        <p:spPr>
          <a:xfrm>
            <a:off x="0" y="3507680"/>
            <a:ext cx="9144000" cy="3139321"/>
          </a:xfrm>
          <a:prstGeom prst="rect">
            <a:avLst/>
          </a:prstGeom>
          <a:noFill/>
        </p:spPr>
        <p:txBody>
          <a:bodyPr wrap="square" rtlCol="0">
            <a:spAutoFit/>
          </a:bodyPr>
          <a:lstStyle/>
          <a:p>
            <a:pPr algn="ctr"/>
            <a:r>
              <a:rPr lang="en-AU" sz="6600" b="1" dirty="0" smtClean="0"/>
              <a:t>2. </a:t>
            </a:r>
          </a:p>
          <a:p>
            <a:pPr algn="ctr"/>
            <a:r>
              <a:rPr lang="en-AU" sz="6600" b="1" dirty="0" err="1" smtClean="0"/>
              <a:t>Laporan</a:t>
            </a:r>
            <a:endParaRPr lang="en-AU" sz="6600" b="1" dirty="0" smtClean="0"/>
          </a:p>
          <a:p>
            <a:pPr algn="ctr"/>
            <a:r>
              <a:rPr lang="en-AU" sz="6600" b="1" dirty="0" err="1" smtClean="0"/>
              <a:t>Respon</a:t>
            </a:r>
            <a:r>
              <a:rPr lang="en-AU" sz="6600" b="1" dirty="0" smtClean="0"/>
              <a:t> </a:t>
            </a:r>
            <a:r>
              <a:rPr lang="en-AU" sz="6600" b="1" dirty="0" err="1" smtClean="0"/>
              <a:t>Dinas</a:t>
            </a:r>
            <a:endParaRPr lang="en-AU" sz="6600" b="1" dirty="0" smtClean="0"/>
          </a:p>
        </p:txBody>
      </p:sp>
      <p:pic>
        <p:nvPicPr>
          <p:cNvPr id="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78212" y="2060848"/>
            <a:ext cx="4387576" cy="144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319735779"/>
      </p:ext>
    </p:extLst>
  </p:cSld>
  <p:clrMapOvr>
    <a:masterClrMapping/>
  </p:clrMapOvr>
  <mc:AlternateContent xmlns:mc="http://schemas.openxmlformats.org/markup-compatibility/2006">
    <mc:Choice xmlns="" xmlns:p14="http://schemas.microsoft.com/office/powerpoint/2010/main" Requires="p14">
      <p:transition spd="slow" p14:dur="1200" advTm="2655">
        <p14:flip dir="r"/>
      </p:transition>
    </mc:Choice>
    <mc:Fallback>
      <p:transition spd="slow" advTm="26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497363"/>
          </a:xfrm>
        </p:spPr>
        <p:txBody>
          <a:bodyPr/>
          <a:lstStyle/>
          <a:p>
            <a:pPr marL="0" indent="0">
              <a:buNone/>
            </a:pPr>
            <a:r>
              <a:rPr lang="fr-FR" sz="2000" i="1" dirty="0" err="1" smtClean="0"/>
              <a:t>Laporan</a:t>
            </a:r>
            <a:r>
              <a:rPr lang="fr-FR" sz="2000" i="1" dirty="0" smtClean="0"/>
              <a:t> </a:t>
            </a:r>
            <a:r>
              <a:rPr lang="fr-FR" sz="2000" i="1" dirty="0" err="1" smtClean="0"/>
              <a:t>Respon</a:t>
            </a:r>
            <a:r>
              <a:rPr lang="fr-FR" sz="2000" i="1" dirty="0" smtClean="0"/>
              <a:t> </a:t>
            </a:r>
          </a:p>
          <a:p>
            <a:pPr marL="0" indent="0">
              <a:buNone/>
            </a:pPr>
            <a:r>
              <a:rPr lang="fr-FR" sz="2000" b="1" dirty="0" smtClean="0"/>
              <a:t>R </a:t>
            </a:r>
            <a:r>
              <a:rPr lang="fr-FR" sz="2000" b="1" dirty="0"/>
              <a:t>[ID </a:t>
            </a:r>
            <a:r>
              <a:rPr lang="fr-FR" sz="2000" b="1" dirty="0" err="1"/>
              <a:t>Kasus</a:t>
            </a:r>
            <a:r>
              <a:rPr lang="fr-FR" sz="2000" b="1" dirty="0"/>
              <a:t>] [</a:t>
            </a:r>
            <a:r>
              <a:rPr lang="fr-FR" sz="2000" b="1" dirty="0" err="1"/>
              <a:t>dikunjung</a:t>
            </a:r>
            <a:r>
              <a:rPr lang="fr-FR" sz="2000" b="1" dirty="0"/>
              <a:t> (K/T)] [</a:t>
            </a:r>
            <a:r>
              <a:rPr lang="fr-FR" sz="2000" b="1" dirty="0" err="1"/>
              <a:t>diagnosa,diagnosa</a:t>
            </a:r>
            <a:r>
              <a:rPr lang="fr-FR" sz="2000" b="1" dirty="0"/>
              <a:t>...] {</a:t>
            </a:r>
            <a:r>
              <a:rPr lang="fr-FR" sz="2000" b="1" dirty="0" err="1"/>
              <a:t>diagnosa</a:t>
            </a:r>
            <a:r>
              <a:rPr lang="fr-FR" sz="2000" b="1" dirty="0"/>
              <a:t> </a:t>
            </a:r>
            <a:r>
              <a:rPr lang="fr-FR" sz="2000" b="1" dirty="0" err="1"/>
              <a:t>lain</a:t>
            </a:r>
            <a:r>
              <a:rPr lang="fr-FR" sz="2000" b="1" dirty="0"/>
              <a:t>}</a:t>
            </a:r>
            <a:endParaRPr lang="en-AU" sz="2000" b="1" dirty="0"/>
          </a:p>
          <a:p>
            <a:pPr marL="0" indent="0">
              <a:buNone/>
            </a:pPr>
            <a:endParaRPr lang="en-AU" dirty="0" smtClean="0"/>
          </a:p>
          <a:p>
            <a:pPr marL="0" indent="0">
              <a:buNone/>
            </a:pPr>
            <a:endParaRPr lang="en-AU" dirty="0"/>
          </a:p>
          <a:p>
            <a:pPr marL="0" indent="0">
              <a:buNone/>
            </a:pPr>
            <a:endParaRPr lang="en-AU" sz="2000" b="1" dirty="0" smtClean="0"/>
          </a:p>
          <a:p>
            <a:pPr marL="0" indent="0">
              <a:buNone/>
            </a:pPr>
            <a:endParaRPr lang="en-AU" sz="2000" b="1" dirty="0" smtClean="0"/>
          </a:p>
        </p:txBody>
      </p:sp>
      <p:grpSp>
        <p:nvGrpSpPr>
          <p:cNvPr id="11" name="Group 10"/>
          <p:cNvGrpSpPr/>
          <p:nvPr/>
        </p:nvGrpSpPr>
        <p:grpSpPr>
          <a:xfrm>
            <a:off x="827584" y="2708920"/>
            <a:ext cx="6190632" cy="1024694"/>
            <a:chOff x="683568" y="1111357"/>
            <a:chExt cx="6190632" cy="1024694"/>
          </a:xfrm>
        </p:grpSpPr>
        <p:sp>
          <p:nvSpPr>
            <p:cNvPr id="12" name="Rectangular Callout 11"/>
            <p:cNvSpPr/>
            <p:nvPr/>
          </p:nvSpPr>
          <p:spPr>
            <a:xfrm>
              <a:off x="683568" y="1111357"/>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iSIKHNAS ID </a:t>
              </a:r>
              <a:r>
                <a:rPr lang="en-AU" sz="1400" dirty="0" err="1" smtClean="0"/>
                <a:t>Kasus</a:t>
              </a:r>
              <a:endParaRPr lang="en-AU" sz="1400" dirty="0" smtClean="0"/>
            </a:p>
          </p:txBody>
        </p:sp>
        <p:sp>
          <p:nvSpPr>
            <p:cNvPr id="13" name="Rectangular Callout 12"/>
            <p:cNvSpPr/>
            <p:nvPr/>
          </p:nvSpPr>
          <p:spPr>
            <a:xfrm>
              <a:off x="5926626" y="1127939"/>
              <a:ext cx="94757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Optional: </a:t>
              </a:r>
              <a:r>
                <a:rPr lang="en-AU" sz="1400" dirty="0" err="1" smtClean="0"/>
                <a:t>Freetext</a:t>
              </a:r>
              <a:r>
                <a:rPr lang="en-AU" sz="1400" dirty="0" smtClean="0"/>
                <a:t>. </a:t>
              </a:r>
              <a:r>
                <a:rPr lang="en-AU" sz="1400" dirty="0" err="1" smtClean="0"/>
                <a:t>Penyakit</a:t>
              </a:r>
              <a:r>
                <a:rPr lang="en-AU" sz="1400" dirty="0" smtClean="0"/>
                <a:t> lain.</a:t>
              </a:r>
              <a:endParaRPr lang="en-AU" sz="1400" dirty="0"/>
            </a:p>
          </p:txBody>
        </p:sp>
        <p:sp>
          <p:nvSpPr>
            <p:cNvPr id="14" name="Rectangular Callout 13"/>
            <p:cNvSpPr/>
            <p:nvPr/>
          </p:nvSpPr>
          <p:spPr>
            <a:xfrm>
              <a:off x="3758026" y="1111357"/>
              <a:ext cx="1904937" cy="1008112"/>
            </a:xfrm>
            <a:prstGeom prst="wedgeRectCallout">
              <a:avLst>
                <a:gd name="adj1" fmla="val -15806"/>
                <a:gd name="adj2" fmla="val -7989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400" dirty="0" smtClean="0"/>
                <a:t>Kode Penyakit dipisahkan dengan koma</a:t>
              </a:r>
              <a:endParaRPr lang="en-AU" sz="1400" dirty="0"/>
            </a:p>
          </p:txBody>
        </p:sp>
        <p:sp>
          <p:nvSpPr>
            <p:cNvPr id="15" name="Rectangular Callout 14"/>
            <p:cNvSpPr/>
            <p:nvPr/>
          </p:nvSpPr>
          <p:spPr>
            <a:xfrm>
              <a:off x="2297944" y="1115350"/>
              <a:ext cx="108611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Kunjungan</a:t>
              </a:r>
              <a:r>
                <a:rPr lang="en-AU" sz="1400" dirty="0" smtClean="0"/>
                <a:t> </a:t>
              </a:r>
              <a:r>
                <a:rPr lang="en-AU" sz="1400" dirty="0" err="1" smtClean="0"/>
                <a:t>atau</a:t>
              </a:r>
              <a:r>
                <a:rPr lang="en-AU" sz="1400" dirty="0" smtClean="0"/>
                <a:t> </a:t>
              </a:r>
              <a:r>
                <a:rPr lang="en-AU" sz="1400" dirty="0" err="1" smtClean="0"/>
                <a:t>telepon</a:t>
              </a:r>
              <a:r>
                <a:rPr lang="en-AU" sz="1400" dirty="0" smtClean="0"/>
                <a:t>?</a:t>
              </a:r>
            </a:p>
            <a:p>
              <a:pPr algn="ctr"/>
              <a:r>
                <a:rPr lang="en-AU" sz="1400" dirty="0" smtClean="0"/>
                <a:t>K or T</a:t>
              </a:r>
              <a:endParaRPr lang="en-AU" sz="1400" dirty="0"/>
            </a:p>
          </p:txBody>
        </p:sp>
      </p:grpSp>
      <p:sp>
        <p:nvSpPr>
          <p:cNvPr id="9" name="TextBox 8"/>
          <p:cNvSpPr txBox="1"/>
          <p:nvPr/>
        </p:nvSpPr>
        <p:spPr>
          <a:xfrm>
            <a:off x="395536" y="332656"/>
            <a:ext cx="8280920" cy="769441"/>
          </a:xfrm>
          <a:prstGeom prst="rect">
            <a:avLst/>
          </a:prstGeom>
          <a:noFill/>
        </p:spPr>
        <p:txBody>
          <a:bodyPr wrap="square" rtlCol="0">
            <a:spAutoFit/>
          </a:bodyPr>
          <a:lstStyle/>
          <a:p>
            <a:pPr algn="ctr"/>
            <a:r>
              <a:rPr lang="en-AU" sz="4400" b="1" dirty="0" err="1" smtClean="0"/>
              <a:t>Laporan</a:t>
            </a:r>
            <a:r>
              <a:rPr lang="en-AU" sz="4400" b="1" dirty="0" smtClean="0"/>
              <a:t> </a:t>
            </a:r>
            <a:r>
              <a:rPr lang="en-AU" sz="4400" b="1" dirty="0" err="1" smtClean="0"/>
              <a:t>Respon</a:t>
            </a:r>
            <a:endParaRPr lang="en-AU" sz="4400" b="1" dirty="0"/>
          </a:p>
        </p:txBody>
      </p:sp>
    </p:spTree>
    <p:extLst>
      <p:ext uri="{BB962C8B-B14F-4D97-AF65-F5344CB8AC3E}">
        <p14:creationId xmlns="" xmlns:p14="http://schemas.microsoft.com/office/powerpoint/2010/main" val="8532380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lstStyle/>
          <a:p>
            <a:pPr marL="0" indent="0">
              <a:buNone/>
            </a:pPr>
            <a:r>
              <a:rPr lang="en-AU" sz="2000" i="1" dirty="0" err="1" smtClean="0"/>
              <a:t>Laporan</a:t>
            </a:r>
            <a:r>
              <a:rPr lang="en-AU" sz="2000" i="1" dirty="0" smtClean="0"/>
              <a:t> </a:t>
            </a:r>
            <a:r>
              <a:rPr lang="en-AU" sz="2000" i="1" dirty="0" err="1" smtClean="0"/>
              <a:t>Pengobatan</a:t>
            </a:r>
            <a:r>
              <a:rPr lang="en-AU" sz="2000" i="1" dirty="0" smtClean="0"/>
              <a:t> </a:t>
            </a:r>
            <a:r>
              <a:rPr lang="en-AU" sz="2000" i="1" dirty="0" err="1"/>
              <a:t>H</a:t>
            </a:r>
            <a:r>
              <a:rPr lang="en-AU" sz="2000" i="1" dirty="0" err="1" smtClean="0"/>
              <a:t>ewan</a:t>
            </a:r>
            <a:endParaRPr lang="en-AU" sz="2000" i="1" dirty="0" smtClean="0"/>
          </a:p>
          <a:p>
            <a:pPr marL="0" indent="0">
              <a:buNone/>
            </a:pPr>
            <a:r>
              <a:rPr lang="en-AU" sz="2000" b="1" dirty="0"/>
              <a:t>OB [ID </a:t>
            </a:r>
            <a:r>
              <a:rPr lang="en-AU" sz="2000" b="1" dirty="0" err="1"/>
              <a:t>Kasus</a:t>
            </a:r>
            <a:r>
              <a:rPr lang="en-AU" sz="2000" b="1" dirty="0"/>
              <a:t>] ([</a:t>
            </a:r>
            <a:r>
              <a:rPr lang="en-AU" sz="2000" b="1" dirty="0" err="1"/>
              <a:t>kode</a:t>
            </a:r>
            <a:r>
              <a:rPr lang="en-AU" sz="2000" b="1" dirty="0"/>
              <a:t> </a:t>
            </a:r>
            <a:r>
              <a:rPr lang="en-AU" sz="2000" b="1" dirty="0" err="1"/>
              <a:t>obat</a:t>
            </a:r>
            <a:r>
              <a:rPr lang="en-AU" sz="2000" b="1" dirty="0"/>
              <a:t>] </a:t>
            </a:r>
            <a:r>
              <a:rPr lang="en-AU" sz="2000" b="1" dirty="0" smtClean="0"/>
              <a:t>[</a:t>
            </a:r>
            <a:r>
              <a:rPr lang="en-AU" sz="2000" b="1" dirty="0" err="1" smtClean="0"/>
              <a:t>dosis</a:t>
            </a:r>
            <a:r>
              <a:rPr lang="en-AU" sz="2000" b="1" dirty="0" smtClean="0"/>
              <a:t>] [</a:t>
            </a:r>
            <a:r>
              <a:rPr lang="en-AU" sz="2000" b="1" dirty="0" err="1" smtClean="0"/>
              <a:t>jumlah</a:t>
            </a:r>
            <a:r>
              <a:rPr lang="en-AU" sz="2000" b="1" dirty="0" smtClean="0"/>
              <a:t> </a:t>
            </a:r>
            <a:r>
              <a:rPr lang="en-AU" sz="2000" b="1" dirty="0" err="1"/>
              <a:t>hewan</a:t>
            </a:r>
            <a:r>
              <a:rPr lang="en-AU" sz="2000" b="1" dirty="0" smtClean="0"/>
              <a:t>]...)</a:t>
            </a:r>
            <a:endParaRPr lang="en-AU" sz="2000" b="1" dirty="0"/>
          </a:p>
          <a:p>
            <a:pPr marL="0" indent="0">
              <a:buNone/>
            </a:pPr>
            <a:endParaRPr lang="en-AU" dirty="0"/>
          </a:p>
        </p:txBody>
      </p:sp>
      <p:grpSp>
        <p:nvGrpSpPr>
          <p:cNvPr id="2" name="Group 1"/>
          <p:cNvGrpSpPr/>
          <p:nvPr/>
        </p:nvGrpSpPr>
        <p:grpSpPr>
          <a:xfrm>
            <a:off x="827584" y="2924944"/>
            <a:ext cx="4980199" cy="1273402"/>
            <a:chOff x="899414" y="4000500"/>
            <a:chExt cx="4980199" cy="1273402"/>
          </a:xfrm>
        </p:grpSpPr>
        <p:grpSp>
          <p:nvGrpSpPr>
            <p:cNvPr id="4" name="Group 3"/>
            <p:cNvGrpSpPr/>
            <p:nvPr/>
          </p:nvGrpSpPr>
          <p:grpSpPr>
            <a:xfrm>
              <a:off x="899414" y="4000500"/>
              <a:ext cx="4980199" cy="1024451"/>
              <a:chOff x="683568" y="1106793"/>
              <a:chExt cx="4980199" cy="1024451"/>
            </a:xfrm>
          </p:grpSpPr>
          <p:sp>
            <p:nvSpPr>
              <p:cNvPr id="5" name="Rectangular Callout 4"/>
              <p:cNvSpPr/>
              <p:nvPr/>
            </p:nvSpPr>
            <p:spPr>
              <a:xfrm>
                <a:off x="683568" y="1111357"/>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a:t>iSIKHNAS ID </a:t>
                </a:r>
                <a:r>
                  <a:rPr lang="en-AU" sz="1400" dirty="0" err="1"/>
                  <a:t>Kasus</a:t>
                </a:r>
                <a:endParaRPr lang="en-AU" sz="1400" dirty="0"/>
              </a:p>
            </p:txBody>
          </p:sp>
          <p:sp>
            <p:nvSpPr>
              <p:cNvPr id="6" name="Rectangular Callout 5"/>
              <p:cNvSpPr/>
              <p:nvPr/>
            </p:nvSpPr>
            <p:spPr>
              <a:xfrm>
                <a:off x="3636074" y="1123132"/>
                <a:ext cx="947574" cy="1008112"/>
              </a:xfrm>
              <a:prstGeom prst="wedgeRectCallout">
                <a:avLst>
                  <a:gd name="adj1" fmla="val -40431"/>
                  <a:gd name="adj2" fmla="val -7894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Dosis</a:t>
                </a:r>
                <a:r>
                  <a:rPr lang="en-AU" sz="1400" dirty="0" smtClean="0"/>
                  <a:t> (</a:t>
                </a:r>
                <a:r>
                  <a:rPr lang="en-AU" sz="1400" dirty="0" err="1" smtClean="0"/>
                  <a:t>angka</a:t>
                </a:r>
                <a:r>
                  <a:rPr lang="en-AU" sz="1400" dirty="0" smtClean="0"/>
                  <a:t> </a:t>
                </a:r>
                <a:r>
                  <a:rPr lang="en-AU" sz="1400" dirty="0" err="1" smtClean="0"/>
                  <a:t>saja</a:t>
                </a:r>
                <a:r>
                  <a:rPr lang="en-AU" sz="1400" dirty="0" smtClean="0"/>
                  <a:t>)</a:t>
                </a:r>
                <a:endParaRPr lang="en-AU" sz="1400" dirty="0"/>
              </a:p>
            </p:txBody>
          </p:sp>
          <p:sp>
            <p:nvSpPr>
              <p:cNvPr id="7" name="Rectangular Callout 6"/>
              <p:cNvSpPr/>
              <p:nvPr/>
            </p:nvSpPr>
            <p:spPr>
              <a:xfrm>
                <a:off x="4705778" y="1111357"/>
                <a:ext cx="957989"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r>
                  <a:rPr lang="en-AU" sz="1400" dirty="0" smtClean="0"/>
                  <a:t> </a:t>
                </a:r>
                <a:r>
                  <a:rPr lang="en-AU" sz="1400" dirty="0" err="1" smtClean="0"/>
                  <a:t>diobati</a:t>
                </a:r>
                <a:endParaRPr lang="en-AU" sz="1400" dirty="0" smtClean="0"/>
              </a:p>
            </p:txBody>
          </p:sp>
          <p:sp>
            <p:nvSpPr>
              <p:cNvPr id="8" name="Rectangular Callout 7"/>
              <p:cNvSpPr/>
              <p:nvPr/>
            </p:nvSpPr>
            <p:spPr>
              <a:xfrm>
                <a:off x="2421397" y="1106793"/>
                <a:ext cx="108611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obat</a:t>
                </a:r>
                <a:endParaRPr lang="en-AU" sz="1400" dirty="0"/>
              </a:p>
            </p:txBody>
          </p:sp>
        </p:grpSp>
        <p:sp>
          <p:nvSpPr>
            <p:cNvPr id="16" name="Rectangle 15"/>
            <p:cNvSpPr/>
            <p:nvPr/>
          </p:nvSpPr>
          <p:spPr>
            <a:xfrm>
              <a:off x="2647140" y="5024951"/>
              <a:ext cx="3232473" cy="2489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400" dirty="0" err="1" smtClean="0"/>
                <a:t>Mengulangi</a:t>
              </a:r>
              <a:r>
                <a:rPr lang="en-AU" sz="1400" dirty="0" smtClean="0"/>
                <a:t> </a:t>
              </a:r>
              <a:r>
                <a:rPr lang="en-AU" sz="1400" dirty="0" err="1" smtClean="0"/>
                <a:t>urutan</a:t>
              </a:r>
              <a:endParaRPr lang="en-AU" sz="1400" dirty="0"/>
            </a:p>
          </p:txBody>
        </p:sp>
      </p:grpSp>
      <p:sp>
        <p:nvSpPr>
          <p:cNvPr id="9" name="TextBox 8"/>
          <p:cNvSpPr txBox="1"/>
          <p:nvPr/>
        </p:nvSpPr>
        <p:spPr>
          <a:xfrm>
            <a:off x="527001" y="548680"/>
            <a:ext cx="7920880" cy="769441"/>
          </a:xfrm>
          <a:prstGeom prst="rect">
            <a:avLst/>
          </a:prstGeom>
          <a:noFill/>
        </p:spPr>
        <p:txBody>
          <a:bodyPr wrap="square" rtlCol="0">
            <a:spAutoFit/>
          </a:bodyPr>
          <a:lstStyle/>
          <a:p>
            <a:pPr algn="ctr"/>
            <a:r>
              <a:rPr lang="en-AU" sz="4400" b="1" dirty="0" err="1" smtClean="0"/>
              <a:t>Laporan</a:t>
            </a:r>
            <a:r>
              <a:rPr lang="en-AU" sz="4400" b="1" dirty="0" smtClean="0"/>
              <a:t> </a:t>
            </a:r>
            <a:r>
              <a:rPr lang="en-AU" sz="4400" b="1" dirty="0" err="1" smtClean="0"/>
              <a:t>pengobatan</a:t>
            </a:r>
            <a:r>
              <a:rPr lang="en-AU" sz="4400" b="1" dirty="0" smtClean="0"/>
              <a:t> </a:t>
            </a:r>
            <a:r>
              <a:rPr lang="en-AU" sz="4400" b="1" dirty="0" err="1" smtClean="0"/>
              <a:t>hewan</a:t>
            </a:r>
            <a:endParaRPr lang="en-AU" sz="4400" b="1" dirty="0"/>
          </a:p>
        </p:txBody>
      </p:sp>
    </p:spTree>
    <p:extLst>
      <p:ext uri="{BB962C8B-B14F-4D97-AF65-F5344CB8AC3E}">
        <p14:creationId xmlns="" xmlns:p14="http://schemas.microsoft.com/office/powerpoint/2010/main" val="15031415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Spesimen</a:t>
            </a:r>
            <a:r>
              <a:rPr lang="en-AU" b="1" dirty="0" smtClean="0"/>
              <a:t> </a:t>
            </a:r>
            <a:r>
              <a:rPr lang="en-AU" b="1" dirty="0" err="1" smtClean="0"/>
              <a:t>Laboratorium</a:t>
            </a:r>
            <a:endParaRPr lang="en-AU" b="1" dirty="0"/>
          </a:p>
        </p:txBody>
      </p:sp>
      <p:sp>
        <p:nvSpPr>
          <p:cNvPr id="13" name="Content Placeholder 2"/>
          <p:cNvSpPr>
            <a:spLocks noGrp="1"/>
          </p:cNvSpPr>
          <p:nvPr>
            <p:ph idx="1"/>
          </p:nvPr>
        </p:nvSpPr>
        <p:spPr>
          <a:xfrm>
            <a:off x="251520" y="1772816"/>
            <a:ext cx="8640960" cy="4353347"/>
          </a:xfrm>
        </p:spPr>
        <p:txBody>
          <a:bodyPr>
            <a:normAutofit/>
          </a:bodyPr>
          <a:lstStyle/>
          <a:p>
            <a:pPr marL="0" indent="0">
              <a:buNone/>
            </a:pPr>
            <a:r>
              <a:rPr lang="en-AU" sz="2000" i="1" dirty="0" err="1" smtClean="0"/>
              <a:t>Spesimen</a:t>
            </a:r>
            <a:r>
              <a:rPr lang="en-AU" sz="2000" i="1" dirty="0" smtClean="0"/>
              <a:t> </a:t>
            </a:r>
            <a:r>
              <a:rPr lang="en-AU" sz="2000" i="1" dirty="0" err="1" smtClean="0"/>
              <a:t>laboratorium</a:t>
            </a:r>
            <a:endParaRPr lang="en-AU" sz="2000" i="1" dirty="0" smtClean="0"/>
          </a:p>
          <a:p>
            <a:pPr marL="0" indent="0">
              <a:buNone/>
            </a:pPr>
            <a:r>
              <a:rPr lang="en-AU" sz="1800" b="1" dirty="0"/>
              <a:t>LAB [ID </a:t>
            </a:r>
            <a:r>
              <a:rPr lang="en-AU" sz="1800" b="1" dirty="0" err="1"/>
              <a:t>kasus</a:t>
            </a:r>
            <a:r>
              <a:rPr lang="en-AU" sz="1800" b="1" dirty="0"/>
              <a:t>] ([</a:t>
            </a:r>
            <a:r>
              <a:rPr lang="en-AU" sz="1800" b="1" dirty="0" err="1"/>
              <a:t>jenis</a:t>
            </a:r>
            <a:r>
              <a:rPr lang="en-AU" sz="1800" b="1" dirty="0"/>
              <a:t> </a:t>
            </a:r>
            <a:r>
              <a:rPr lang="en-AU" sz="1800" b="1" dirty="0" err="1"/>
              <a:t>spesimen</a:t>
            </a:r>
            <a:r>
              <a:rPr lang="en-AU" sz="1800" b="1" dirty="0"/>
              <a:t>] [</a:t>
            </a:r>
            <a:r>
              <a:rPr lang="en-AU" sz="1800" b="1" dirty="0" err="1"/>
              <a:t>bentuk</a:t>
            </a:r>
            <a:r>
              <a:rPr lang="en-AU" sz="1800" b="1" dirty="0"/>
              <a:t> </a:t>
            </a:r>
            <a:r>
              <a:rPr lang="en-AU" sz="1800" b="1" dirty="0" err="1"/>
              <a:t>spesimen</a:t>
            </a:r>
            <a:r>
              <a:rPr lang="en-AU" sz="1800" b="1" dirty="0"/>
              <a:t>] {</a:t>
            </a:r>
            <a:r>
              <a:rPr lang="en-AU" sz="1800" b="1" dirty="0" err="1"/>
              <a:t>seksi</a:t>
            </a:r>
            <a:r>
              <a:rPr lang="en-AU" sz="1800" b="1" dirty="0"/>
              <a:t>} [</a:t>
            </a:r>
            <a:r>
              <a:rPr lang="en-AU" sz="1800" b="1" dirty="0" err="1"/>
              <a:t>jumlah</a:t>
            </a:r>
            <a:r>
              <a:rPr lang="en-AU" sz="1800" b="1" dirty="0"/>
              <a:t> </a:t>
            </a:r>
            <a:r>
              <a:rPr lang="en-AU" sz="1800" b="1" dirty="0" err="1"/>
              <a:t>spesimen</a:t>
            </a:r>
            <a:r>
              <a:rPr lang="en-AU" sz="1800" b="1" dirty="0"/>
              <a:t>]...) [lab ID]</a:t>
            </a:r>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a:p>
          <a:p>
            <a:pPr marL="0" indent="0">
              <a:buNone/>
            </a:pPr>
            <a:endParaRPr lang="en-AU" sz="2000" dirty="0"/>
          </a:p>
        </p:txBody>
      </p:sp>
      <p:grpSp>
        <p:nvGrpSpPr>
          <p:cNvPr id="14" name="Group 13"/>
          <p:cNvGrpSpPr/>
          <p:nvPr/>
        </p:nvGrpSpPr>
        <p:grpSpPr>
          <a:xfrm>
            <a:off x="789708" y="2780928"/>
            <a:ext cx="7708599" cy="1277353"/>
            <a:chOff x="931853" y="1409068"/>
            <a:chExt cx="7708599" cy="1277353"/>
          </a:xfrm>
        </p:grpSpPr>
        <p:grpSp>
          <p:nvGrpSpPr>
            <p:cNvPr id="15" name="Group 14"/>
            <p:cNvGrpSpPr/>
            <p:nvPr/>
          </p:nvGrpSpPr>
          <p:grpSpPr>
            <a:xfrm>
              <a:off x="931853" y="1409068"/>
              <a:ext cx="6304443" cy="1277353"/>
              <a:chOff x="683568" y="1107649"/>
              <a:chExt cx="6304443" cy="1277353"/>
            </a:xfrm>
          </p:grpSpPr>
          <p:sp>
            <p:nvSpPr>
              <p:cNvPr id="17" name="Rectangular Callout 16"/>
              <p:cNvSpPr/>
              <p:nvPr/>
            </p:nvSpPr>
            <p:spPr>
              <a:xfrm>
                <a:off x="683568" y="1111357"/>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ID </a:t>
                </a:r>
                <a:r>
                  <a:rPr lang="en-AU" sz="1400" dirty="0" err="1" smtClean="0"/>
                  <a:t>Kasus</a:t>
                </a:r>
                <a:endParaRPr lang="en-AU" sz="1400" dirty="0"/>
              </a:p>
            </p:txBody>
          </p:sp>
          <p:sp>
            <p:nvSpPr>
              <p:cNvPr id="18" name="Rectangular Callout 17"/>
              <p:cNvSpPr/>
              <p:nvPr/>
            </p:nvSpPr>
            <p:spPr>
              <a:xfrm>
                <a:off x="4611747" y="1129155"/>
                <a:ext cx="116359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seksi</a:t>
                </a:r>
                <a:r>
                  <a:rPr lang="en-AU" sz="1400" dirty="0" smtClean="0"/>
                  <a:t> </a:t>
                </a:r>
                <a:r>
                  <a:rPr lang="en-AU" sz="1400" dirty="0" err="1" smtClean="0"/>
                  <a:t>laboratorium</a:t>
                </a:r>
                <a:endParaRPr lang="en-AU" sz="1400" dirty="0"/>
              </a:p>
            </p:txBody>
          </p:sp>
          <p:sp>
            <p:nvSpPr>
              <p:cNvPr id="19" name="Rectangular Callout 18"/>
              <p:cNvSpPr/>
              <p:nvPr/>
            </p:nvSpPr>
            <p:spPr>
              <a:xfrm>
                <a:off x="3459619" y="1138678"/>
                <a:ext cx="93610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Bentuk</a:t>
                </a:r>
                <a:r>
                  <a:rPr lang="en-AU" sz="1400" dirty="0" smtClean="0"/>
                  <a:t> </a:t>
                </a:r>
                <a:r>
                  <a:rPr lang="en-AU" sz="1400" dirty="0" err="1" smtClean="0"/>
                  <a:t>spesimen</a:t>
                </a:r>
                <a:endParaRPr lang="en-AU" sz="1400" dirty="0"/>
              </a:p>
            </p:txBody>
          </p:sp>
          <p:sp>
            <p:nvSpPr>
              <p:cNvPr id="20" name="Rectangular Callout 19"/>
              <p:cNvSpPr/>
              <p:nvPr/>
            </p:nvSpPr>
            <p:spPr>
              <a:xfrm>
                <a:off x="2235483" y="1107649"/>
                <a:ext cx="932547"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Jenis</a:t>
                </a:r>
                <a:r>
                  <a:rPr lang="en-AU" sz="1400" dirty="0" smtClean="0"/>
                  <a:t> </a:t>
                </a:r>
                <a:r>
                  <a:rPr lang="en-AU" sz="1400" dirty="0" err="1" smtClean="0"/>
                  <a:t>spesimen</a:t>
                </a:r>
                <a:endParaRPr lang="en-AU" sz="1400" dirty="0"/>
              </a:p>
            </p:txBody>
          </p:sp>
          <p:sp>
            <p:nvSpPr>
              <p:cNvPr id="21" name="Rectangular Callout 20"/>
              <p:cNvSpPr/>
              <p:nvPr/>
            </p:nvSpPr>
            <p:spPr>
              <a:xfrm>
                <a:off x="5979899" y="1138678"/>
                <a:ext cx="1008112" cy="1000126"/>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spesimen</a:t>
                </a:r>
                <a:endParaRPr lang="en-AU" sz="1400" dirty="0"/>
              </a:p>
            </p:txBody>
          </p:sp>
          <p:sp>
            <p:nvSpPr>
              <p:cNvPr id="22" name="Rectangle 21"/>
              <p:cNvSpPr/>
              <p:nvPr/>
            </p:nvSpPr>
            <p:spPr>
              <a:xfrm>
                <a:off x="2235483" y="2136051"/>
                <a:ext cx="4752528" cy="2489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400" dirty="0" err="1" smtClean="0"/>
                  <a:t>Mengulangi</a:t>
                </a:r>
                <a:r>
                  <a:rPr lang="en-AU" sz="1400" dirty="0" smtClean="0"/>
                  <a:t> </a:t>
                </a:r>
                <a:r>
                  <a:rPr lang="en-AU" sz="1400" dirty="0" err="1" smtClean="0"/>
                  <a:t>urutan</a:t>
                </a:r>
                <a:endParaRPr lang="en-AU" sz="1400" dirty="0"/>
              </a:p>
            </p:txBody>
          </p:sp>
        </p:grpSp>
        <p:sp>
          <p:nvSpPr>
            <p:cNvPr id="16" name="Rectangular Callout 15"/>
            <p:cNvSpPr/>
            <p:nvPr/>
          </p:nvSpPr>
          <p:spPr>
            <a:xfrm>
              <a:off x="7812360" y="1451444"/>
              <a:ext cx="828092" cy="1000126"/>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ID Lab</a:t>
              </a:r>
              <a:endParaRPr lang="en-AU" sz="1400" dirty="0"/>
            </a:p>
          </p:txBody>
        </p:sp>
      </p:grpSp>
    </p:spTree>
    <p:extLst>
      <p:ext uri="{BB962C8B-B14F-4D97-AF65-F5344CB8AC3E}">
        <p14:creationId xmlns="" xmlns:p14="http://schemas.microsoft.com/office/powerpoint/2010/main" val="39527804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72816"/>
            <a:ext cx="8640960" cy="4353347"/>
          </a:xfrm>
        </p:spPr>
        <p:txBody>
          <a:bodyPr>
            <a:normAutofit/>
          </a:bodyPr>
          <a:lstStyle/>
          <a:p>
            <a:pPr marL="0" indent="0">
              <a:buNone/>
            </a:pPr>
            <a:r>
              <a:rPr lang="en-AU" sz="2000" i="1" dirty="0" err="1" smtClean="0"/>
              <a:t>Perkembangan</a:t>
            </a:r>
            <a:r>
              <a:rPr lang="en-AU" sz="2000" i="1" dirty="0" smtClean="0"/>
              <a:t> </a:t>
            </a:r>
            <a:r>
              <a:rPr lang="en-AU" sz="2000" i="1" dirty="0" err="1" smtClean="0"/>
              <a:t>Kasus</a:t>
            </a:r>
            <a:endParaRPr lang="en-AU" sz="2000" i="1" dirty="0" smtClean="0"/>
          </a:p>
          <a:p>
            <a:pPr marL="0" indent="0">
              <a:buNone/>
            </a:pPr>
            <a:r>
              <a:rPr lang="en-AU" sz="2000" b="1" dirty="0"/>
              <a:t>PK [ID </a:t>
            </a:r>
            <a:r>
              <a:rPr lang="en-AU" sz="2000" b="1" dirty="0" err="1"/>
              <a:t>kasus</a:t>
            </a:r>
            <a:r>
              <a:rPr lang="en-AU" sz="2000" b="1" dirty="0"/>
              <a:t>] </a:t>
            </a:r>
            <a:r>
              <a:rPr lang="en-AU" sz="2000" b="1" dirty="0" smtClean="0"/>
              <a:t>[</a:t>
            </a:r>
            <a:r>
              <a:rPr lang="en-AU" sz="2000" b="1" dirty="0" err="1" smtClean="0"/>
              <a:t>kode</a:t>
            </a:r>
            <a:r>
              <a:rPr lang="en-AU" sz="2000" b="1" dirty="0" smtClean="0"/>
              <a:t> </a:t>
            </a:r>
            <a:r>
              <a:rPr lang="en-AU" sz="2000" b="1" dirty="0" err="1"/>
              <a:t>perkembangan</a:t>
            </a:r>
            <a:r>
              <a:rPr lang="en-AU" sz="2000" b="1" dirty="0"/>
              <a:t> </a:t>
            </a:r>
            <a:r>
              <a:rPr lang="en-AU" sz="2000" b="1" dirty="0" err="1"/>
              <a:t>kasus</a:t>
            </a:r>
            <a:r>
              <a:rPr lang="en-AU" sz="2000" b="1" dirty="0"/>
              <a:t>] </a:t>
            </a:r>
          </a:p>
          <a:p>
            <a:pPr marL="0" indent="0">
              <a:buNone/>
            </a:pPr>
            <a:endParaRPr lang="en-AU" sz="2000" dirty="0"/>
          </a:p>
        </p:txBody>
      </p:sp>
      <p:grpSp>
        <p:nvGrpSpPr>
          <p:cNvPr id="12" name="Group 11"/>
          <p:cNvGrpSpPr/>
          <p:nvPr/>
        </p:nvGrpSpPr>
        <p:grpSpPr>
          <a:xfrm>
            <a:off x="1187624" y="2852936"/>
            <a:ext cx="2922059" cy="1010369"/>
            <a:chOff x="1115616" y="4365104"/>
            <a:chExt cx="2922059" cy="1010369"/>
          </a:xfrm>
        </p:grpSpPr>
        <p:sp>
          <p:nvSpPr>
            <p:cNvPr id="13" name="Rectangular Callout 12"/>
            <p:cNvSpPr/>
            <p:nvPr/>
          </p:nvSpPr>
          <p:spPr>
            <a:xfrm>
              <a:off x="1115616" y="4367361"/>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ID </a:t>
              </a:r>
              <a:r>
                <a:rPr lang="en-AU" sz="1400" dirty="0" err="1" smtClean="0"/>
                <a:t>Kasus</a:t>
              </a:r>
              <a:endParaRPr lang="en-AU" sz="1400" dirty="0"/>
            </a:p>
          </p:txBody>
        </p:sp>
        <p:sp>
          <p:nvSpPr>
            <p:cNvPr id="16" name="Rectangular Callout 15"/>
            <p:cNvSpPr/>
            <p:nvPr/>
          </p:nvSpPr>
          <p:spPr>
            <a:xfrm>
              <a:off x="2699792" y="4365104"/>
              <a:ext cx="1337883" cy="1008112"/>
            </a:xfrm>
            <a:prstGeom prst="wedgeRectCallout">
              <a:avLst>
                <a:gd name="adj1" fmla="val 19231"/>
                <a:gd name="adj2" fmla="val -8083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perkembangan</a:t>
              </a:r>
              <a:r>
                <a:rPr lang="en-AU" sz="1400" dirty="0" smtClean="0"/>
                <a:t> </a:t>
              </a:r>
              <a:r>
                <a:rPr lang="en-AU" sz="1400" dirty="0" err="1" smtClean="0"/>
                <a:t>kasus</a:t>
              </a:r>
              <a:endParaRPr lang="en-AU" sz="1400" dirty="0"/>
            </a:p>
          </p:txBody>
        </p:sp>
      </p:grpSp>
      <p:sp>
        <p:nvSpPr>
          <p:cNvPr id="18" name="Title 1"/>
          <p:cNvSpPr>
            <a:spLocks noGrp="1"/>
          </p:cNvSpPr>
          <p:nvPr>
            <p:ph type="title"/>
          </p:nvPr>
        </p:nvSpPr>
        <p:spPr>
          <a:xfrm>
            <a:off x="457200" y="274638"/>
            <a:ext cx="8229600" cy="1143000"/>
          </a:xfrm>
        </p:spPr>
        <p:txBody>
          <a:bodyPr/>
          <a:lstStyle/>
          <a:p>
            <a:r>
              <a:rPr lang="en-AU" b="1" dirty="0" err="1" smtClean="0"/>
              <a:t>Perkembangan</a:t>
            </a:r>
            <a:r>
              <a:rPr lang="en-AU" b="1" dirty="0" smtClean="0"/>
              <a:t> </a:t>
            </a:r>
            <a:r>
              <a:rPr lang="en-AU" b="1" dirty="0" err="1" smtClean="0"/>
              <a:t>Kasus</a:t>
            </a:r>
            <a:endParaRPr lang="en-AU" b="1" dirty="0"/>
          </a:p>
        </p:txBody>
      </p:sp>
      <p:sp>
        <p:nvSpPr>
          <p:cNvPr id="14" name="TextBox 13"/>
          <p:cNvSpPr txBox="1"/>
          <p:nvPr/>
        </p:nvSpPr>
        <p:spPr>
          <a:xfrm>
            <a:off x="5724128" y="3479390"/>
            <a:ext cx="3024336" cy="3385542"/>
          </a:xfrm>
          <a:prstGeom prst="rect">
            <a:avLst/>
          </a:prstGeom>
          <a:noFill/>
        </p:spPr>
        <p:txBody>
          <a:bodyPr wrap="square" rtlCol="0">
            <a:spAutoFit/>
          </a:bodyPr>
          <a:lstStyle/>
          <a:p>
            <a:pPr lvl="0"/>
            <a:r>
              <a:rPr lang="en-AU" sz="2800" b="1" dirty="0" err="1" smtClean="0"/>
              <a:t>Kode</a:t>
            </a:r>
            <a:r>
              <a:rPr lang="en-AU" sz="2800" b="1" dirty="0" smtClean="0"/>
              <a:t> </a:t>
            </a:r>
            <a:r>
              <a:rPr lang="en-AU" sz="2800" b="1" dirty="0" err="1"/>
              <a:t>perkembangan</a:t>
            </a:r>
            <a:r>
              <a:rPr lang="en-AU" sz="2800" b="1" dirty="0"/>
              <a:t> </a:t>
            </a:r>
            <a:r>
              <a:rPr lang="en-AU" sz="2800" b="1" dirty="0" err="1" smtClean="0"/>
              <a:t>kasus</a:t>
            </a:r>
            <a:endParaRPr lang="en-AU" sz="2800" b="1" dirty="0" smtClean="0"/>
          </a:p>
          <a:p>
            <a:pPr lvl="0"/>
            <a:endParaRPr lang="en-AU" sz="2800" dirty="0" smtClean="0"/>
          </a:p>
          <a:p>
            <a:pPr lvl="0"/>
            <a:r>
              <a:rPr lang="en-AU" sz="2800" dirty="0" smtClean="0"/>
              <a:t>SB </a:t>
            </a:r>
            <a:r>
              <a:rPr lang="en-AU" sz="2800" dirty="0"/>
              <a:t>= </a:t>
            </a:r>
            <a:r>
              <a:rPr lang="en-AU" sz="2800" dirty="0" err="1" smtClean="0"/>
              <a:t>Sembuh</a:t>
            </a:r>
            <a:endParaRPr lang="en-AU" sz="2800" dirty="0"/>
          </a:p>
          <a:p>
            <a:pPr lvl="0"/>
            <a:r>
              <a:rPr lang="en-AU" sz="2800" dirty="0"/>
              <a:t>MS = </a:t>
            </a:r>
            <a:r>
              <a:rPr lang="en-AU" sz="2800" dirty="0" err="1" smtClean="0"/>
              <a:t>Masih</a:t>
            </a:r>
            <a:r>
              <a:rPr lang="en-AU" sz="2800" dirty="0" smtClean="0"/>
              <a:t> </a:t>
            </a:r>
            <a:r>
              <a:rPr lang="en-AU" sz="2800" dirty="0" err="1" smtClean="0"/>
              <a:t>sakit</a:t>
            </a:r>
            <a:endParaRPr lang="en-AU" sz="2800" dirty="0"/>
          </a:p>
          <a:p>
            <a:pPr lvl="0"/>
            <a:r>
              <a:rPr lang="en-AU" sz="2800" dirty="0"/>
              <a:t>MT = </a:t>
            </a:r>
            <a:r>
              <a:rPr lang="en-AU" sz="2800" dirty="0" err="1" smtClean="0"/>
              <a:t>Mati</a:t>
            </a:r>
            <a:endParaRPr lang="en-AU" sz="2800" dirty="0"/>
          </a:p>
          <a:p>
            <a:endParaRPr lang="en-AU" dirty="0"/>
          </a:p>
        </p:txBody>
      </p:sp>
    </p:spTree>
    <p:extLst>
      <p:ext uri="{BB962C8B-B14F-4D97-AF65-F5344CB8AC3E}">
        <p14:creationId xmlns="" xmlns:p14="http://schemas.microsoft.com/office/powerpoint/2010/main" val="1344822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1" y="609600"/>
          <a:ext cx="8534399" cy="5785104"/>
        </p:xfrm>
        <a:graphic>
          <a:graphicData uri="http://schemas.openxmlformats.org/drawingml/2006/table">
            <a:tbl>
              <a:tblPr/>
              <a:tblGrid>
                <a:gridCol w="4271636"/>
                <a:gridCol w="4262763"/>
              </a:tblGrid>
              <a:tr h="0">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id-ID" sz="2800" b="1" dirty="0">
                          <a:latin typeface="Calibri"/>
                          <a:ea typeface="Calibri"/>
                          <a:cs typeface="Times New Roman"/>
                        </a:rPr>
                        <a:t>SISTEM </a:t>
                      </a:r>
                      <a:r>
                        <a:rPr lang="id-ID" sz="2800" b="1" dirty="0" smtClean="0">
                          <a:latin typeface="Calibri"/>
                          <a:ea typeface="Calibri"/>
                          <a:cs typeface="Times New Roman"/>
                        </a:rPr>
                        <a:t>BARU</a:t>
                      </a:r>
                      <a:r>
                        <a:rPr lang="en-US" sz="2800" b="1" dirty="0" smtClean="0">
                          <a:latin typeface="Calibri"/>
                          <a:ea typeface="Calibri"/>
                          <a:cs typeface="Times New Roman"/>
                        </a:rPr>
                        <a:t> </a:t>
                      </a:r>
                      <a:r>
                        <a:rPr lang="en-AU" sz="2800" b="1" dirty="0" err="1" smtClean="0">
                          <a:latin typeface="Calibri"/>
                          <a:ea typeface="Calibri"/>
                          <a:cs typeface="Times New Roman"/>
                        </a:rPr>
                        <a:t>iSIKHNAS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30000"/>
                        </a:lnSpc>
                        <a:spcBef>
                          <a:spcPts val="0"/>
                        </a:spcBef>
                        <a:spcAft>
                          <a:spcPts val="0"/>
                        </a:spcAft>
                      </a:pPr>
                      <a:r>
                        <a:rPr lang="id-ID" sz="2400" dirty="0">
                          <a:latin typeface="Calibri"/>
                          <a:ea typeface="Calibri"/>
                          <a:cs typeface="Times New Roman"/>
                        </a:rPr>
                        <a:t>Tidak dapat menggunakan data untuk berbagai tujuan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Data dapat digunakan untuk membuat peta, monitoring, kepentingan SDM, sumber daya yang diperlukan, rencana kegiatan pengendalian, dsb.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30000"/>
                        </a:lnSpc>
                        <a:spcBef>
                          <a:spcPts val="0"/>
                        </a:spcBef>
                        <a:spcAft>
                          <a:spcPts val="0"/>
                        </a:spcAft>
                      </a:pPr>
                      <a:r>
                        <a:rPr lang="id-ID" sz="2400">
                          <a:latin typeface="Calibri"/>
                          <a:ea typeface="Calibri"/>
                          <a:cs typeface="Times New Roman"/>
                        </a:rPr>
                        <a:t>Kecil keuntungan untuk beberapa orang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Keuntungan besar untuk semua pengguna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30000"/>
                        </a:lnSpc>
                        <a:spcBef>
                          <a:spcPts val="0"/>
                        </a:spcBef>
                        <a:spcAft>
                          <a:spcPts val="0"/>
                        </a:spcAft>
                      </a:pPr>
                      <a:r>
                        <a:rPr lang="id-ID" sz="2400">
                          <a:latin typeface="Calibri"/>
                          <a:ea typeface="Calibri"/>
                          <a:cs typeface="Times New Roman"/>
                        </a:rPr>
                        <a:t>Sangat pasif dan tidak dapat digunakan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Sangat reaktif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30000"/>
                        </a:lnSpc>
                        <a:spcBef>
                          <a:spcPts val="0"/>
                        </a:spcBef>
                        <a:spcAft>
                          <a:spcPts val="0"/>
                        </a:spcAft>
                      </a:pPr>
                      <a:r>
                        <a:rPr lang="en-AU" sz="2400">
                          <a:latin typeface="Calibri"/>
                          <a:ea typeface="Calibri"/>
                          <a:cs typeface="Times New Roman"/>
                        </a:rPr>
                        <a:t>Manual</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Penggunaan yang cerdas untuk teknologi sehari-hari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2031421" y="476672"/>
            <a:ext cx="5081158" cy="1867325"/>
          </a:xfrm>
        </p:spPr>
      </p:pic>
      <p:sp>
        <p:nvSpPr>
          <p:cNvPr id="5" name="TextBox 4"/>
          <p:cNvSpPr txBox="1"/>
          <p:nvPr/>
        </p:nvSpPr>
        <p:spPr>
          <a:xfrm>
            <a:off x="0" y="3507680"/>
            <a:ext cx="9144000" cy="2123658"/>
          </a:xfrm>
          <a:prstGeom prst="rect">
            <a:avLst/>
          </a:prstGeom>
          <a:noFill/>
        </p:spPr>
        <p:txBody>
          <a:bodyPr wrap="square" rtlCol="0">
            <a:spAutoFit/>
          </a:bodyPr>
          <a:lstStyle/>
          <a:p>
            <a:pPr algn="ctr"/>
            <a:r>
              <a:rPr lang="en-AU" sz="6600" b="1" dirty="0" smtClean="0"/>
              <a:t>3. </a:t>
            </a:r>
          </a:p>
          <a:p>
            <a:pPr algn="ctr"/>
            <a:r>
              <a:rPr lang="en-AU" sz="6600" b="1" dirty="0" smtClean="0"/>
              <a:t>Special Activities</a:t>
            </a:r>
          </a:p>
        </p:txBody>
      </p:sp>
      <p:pic>
        <p:nvPicPr>
          <p:cNvPr id="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78212" y="2060848"/>
            <a:ext cx="4387576" cy="144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343007100"/>
      </p:ext>
    </p:extLst>
  </p:cSld>
  <p:clrMapOvr>
    <a:masterClrMapping/>
  </p:clrMapOvr>
  <mc:AlternateContent xmlns:mc="http://schemas.openxmlformats.org/markup-compatibility/2006">
    <mc:Choice xmlns="" xmlns:p14="http://schemas.microsoft.com/office/powerpoint/2010/main" Requires="p14">
      <p:transition spd="slow" p14:dur="1200" advTm="2655">
        <p14:flip dir="r"/>
      </p:transition>
    </mc:Choice>
    <mc:Fallback>
      <p:transition spd="slow" advTm="2655">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Laporan</a:t>
            </a:r>
            <a:r>
              <a:rPr lang="en-AU" b="1" dirty="0" smtClean="0"/>
              <a:t> </a:t>
            </a:r>
            <a:r>
              <a:rPr lang="en-AU" b="1" dirty="0" err="1" smtClean="0"/>
              <a:t>Populasi</a:t>
            </a:r>
            <a:endParaRPr lang="en-AU" b="1" dirty="0"/>
          </a:p>
        </p:txBody>
      </p:sp>
      <p:sp>
        <p:nvSpPr>
          <p:cNvPr id="3" name="Content Placeholder 2"/>
          <p:cNvSpPr>
            <a:spLocks noGrp="1"/>
          </p:cNvSpPr>
          <p:nvPr>
            <p:ph idx="1"/>
          </p:nvPr>
        </p:nvSpPr>
        <p:spPr/>
        <p:txBody>
          <a:bodyPr/>
          <a:lstStyle/>
          <a:p>
            <a:pPr marL="0" indent="0">
              <a:buNone/>
            </a:pPr>
            <a:r>
              <a:rPr lang="en-AU" b="1" dirty="0" smtClean="0"/>
              <a:t>POP </a:t>
            </a:r>
            <a:r>
              <a:rPr lang="en-AU" b="1" dirty="0"/>
              <a:t>([</a:t>
            </a:r>
            <a:r>
              <a:rPr lang="en-AU" b="1" dirty="0" err="1"/>
              <a:t>jenis</a:t>
            </a:r>
            <a:r>
              <a:rPr lang="en-AU" b="1" dirty="0"/>
              <a:t> </a:t>
            </a:r>
            <a:r>
              <a:rPr lang="en-AU" b="1" dirty="0" err="1"/>
              <a:t>hewan</a:t>
            </a:r>
            <a:r>
              <a:rPr lang="en-AU" b="1" dirty="0"/>
              <a:t>] [</a:t>
            </a:r>
            <a:r>
              <a:rPr lang="en-AU" b="1" dirty="0" err="1"/>
              <a:t>jumlah</a:t>
            </a:r>
            <a:r>
              <a:rPr lang="en-AU" b="1" dirty="0"/>
              <a:t> </a:t>
            </a:r>
            <a:r>
              <a:rPr lang="en-AU" b="1" dirty="0" err="1"/>
              <a:t>hewan</a:t>
            </a:r>
            <a:r>
              <a:rPr lang="en-AU" b="1" dirty="0"/>
              <a:t>]...) {</a:t>
            </a:r>
            <a:r>
              <a:rPr lang="en-AU" b="1" dirty="0" err="1"/>
              <a:t>lokasi</a:t>
            </a:r>
            <a:r>
              <a:rPr lang="en-AU" b="1" dirty="0"/>
              <a:t>}</a:t>
            </a:r>
          </a:p>
          <a:p>
            <a:endParaRPr lang="en-AU" dirty="0"/>
          </a:p>
        </p:txBody>
      </p:sp>
    </p:spTree>
    <p:extLst>
      <p:ext uri="{BB962C8B-B14F-4D97-AF65-F5344CB8AC3E}">
        <p14:creationId xmlns="" xmlns:p14="http://schemas.microsoft.com/office/powerpoint/2010/main" val="25460985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Practice POP 1</a:t>
            </a:r>
            <a:endParaRPr lang="en-AU" b="1"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 xmlns:p14="http://schemas.microsoft.com/office/powerpoint/2010/main" val="31531898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Laporan</a:t>
            </a:r>
            <a:r>
              <a:rPr lang="en-AU" b="1" dirty="0" smtClean="0"/>
              <a:t> </a:t>
            </a:r>
            <a:r>
              <a:rPr lang="en-AU" b="1" dirty="0" err="1" smtClean="0"/>
              <a:t>Vaksinasi</a:t>
            </a:r>
            <a:endParaRPr lang="en-AU" b="1" dirty="0"/>
          </a:p>
        </p:txBody>
      </p:sp>
      <p:sp>
        <p:nvSpPr>
          <p:cNvPr id="4" name="Rectangle 3"/>
          <p:cNvSpPr/>
          <p:nvPr/>
        </p:nvSpPr>
        <p:spPr>
          <a:xfrm>
            <a:off x="467544" y="1628800"/>
            <a:ext cx="8208912" cy="1077218"/>
          </a:xfrm>
          <a:prstGeom prst="rect">
            <a:avLst/>
          </a:prstGeom>
        </p:spPr>
        <p:txBody>
          <a:bodyPr wrap="square">
            <a:spAutoFit/>
          </a:bodyPr>
          <a:lstStyle/>
          <a:p>
            <a:r>
              <a:rPr lang="en-AU" sz="3200" b="1" dirty="0"/>
              <a:t>VAK [ID program] ([</a:t>
            </a:r>
            <a:r>
              <a:rPr lang="en-AU" sz="3200" b="1" dirty="0" err="1"/>
              <a:t>spesies</a:t>
            </a:r>
            <a:r>
              <a:rPr lang="en-AU" sz="3200" b="1" dirty="0"/>
              <a:t>] [</a:t>
            </a:r>
            <a:r>
              <a:rPr lang="en-AU" sz="3200" b="1" dirty="0" err="1"/>
              <a:t>jumlah</a:t>
            </a:r>
            <a:r>
              <a:rPr lang="en-AU" sz="3200" b="1" dirty="0"/>
              <a:t> </a:t>
            </a:r>
            <a:r>
              <a:rPr lang="en-AU" sz="3200" b="1" dirty="0" err="1"/>
              <a:t>divaksinasi</a:t>
            </a:r>
            <a:r>
              <a:rPr lang="en-AU" sz="3200" b="1" dirty="0"/>
              <a:t> </a:t>
            </a:r>
            <a:r>
              <a:rPr lang="en-AU" sz="3200" b="1" dirty="0" err="1"/>
              <a:t>pertama</a:t>
            </a:r>
            <a:r>
              <a:rPr lang="en-AU" sz="3200" b="1" dirty="0"/>
              <a:t>] {</a:t>
            </a:r>
            <a:r>
              <a:rPr lang="en-AU" sz="3200" b="1" dirty="0" err="1"/>
              <a:t>jumlah</a:t>
            </a:r>
            <a:r>
              <a:rPr lang="en-AU" sz="3200" b="1" dirty="0"/>
              <a:t> booster}...) [</a:t>
            </a:r>
            <a:r>
              <a:rPr lang="en-AU" sz="3200" b="1" dirty="0" err="1"/>
              <a:t>lokasi</a:t>
            </a:r>
            <a:r>
              <a:rPr lang="en-AU" sz="3200" b="1" dirty="0"/>
              <a:t>]</a:t>
            </a:r>
          </a:p>
        </p:txBody>
      </p:sp>
    </p:spTree>
    <p:extLst>
      <p:ext uri="{BB962C8B-B14F-4D97-AF65-F5344CB8AC3E}">
        <p14:creationId xmlns="" xmlns:p14="http://schemas.microsoft.com/office/powerpoint/2010/main" val="16480645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Practice VAK 1</a:t>
            </a:r>
            <a:endParaRPr lang="en-AU" b="1"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 xmlns:p14="http://schemas.microsoft.com/office/powerpoint/2010/main" val="20021196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Laporan</a:t>
            </a:r>
            <a:r>
              <a:rPr lang="en-AU" b="1" dirty="0" smtClean="0"/>
              <a:t> </a:t>
            </a:r>
            <a:r>
              <a:rPr lang="en-AU" b="1" dirty="0" err="1" smtClean="0"/>
              <a:t>Surveilans</a:t>
            </a:r>
            <a:endParaRPr lang="en-AU" b="1" dirty="0"/>
          </a:p>
        </p:txBody>
      </p:sp>
      <p:sp>
        <p:nvSpPr>
          <p:cNvPr id="3" name="Content Placeholder 2"/>
          <p:cNvSpPr>
            <a:spLocks noGrp="1"/>
          </p:cNvSpPr>
          <p:nvPr>
            <p:ph idx="1"/>
          </p:nvPr>
        </p:nvSpPr>
        <p:spPr/>
        <p:txBody>
          <a:bodyPr/>
          <a:lstStyle/>
          <a:p>
            <a:pPr marL="0" indent="0">
              <a:buNone/>
            </a:pPr>
            <a:r>
              <a:rPr lang="en-AU" b="1" dirty="0"/>
              <a:t>SUR [ID program] ([species] [</a:t>
            </a:r>
            <a:r>
              <a:rPr lang="en-AU" b="1" dirty="0" err="1"/>
              <a:t>jumlah</a:t>
            </a:r>
            <a:r>
              <a:rPr lang="en-AU" b="1" dirty="0"/>
              <a:t> </a:t>
            </a:r>
            <a:r>
              <a:rPr lang="en-AU" b="1" dirty="0" err="1"/>
              <a:t>hewan</a:t>
            </a:r>
            <a:r>
              <a:rPr lang="en-AU" b="1" dirty="0"/>
              <a:t>]...) [</a:t>
            </a:r>
            <a:r>
              <a:rPr lang="en-AU" b="1" dirty="0" err="1"/>
              <a:t>lokasi</a:t>
            </a:r>
            <a:r>
              <a:rPr lang="en-AU" b="1" dirty="0"/>
              <a:t>] {ID </a:t>
            </a:r>
            <a:r>
              <a:rPr lang="en-AU" b="1" dirty="0" err="1"/>
              <a:t>laboratorium</a:t>
            </a:r>
            <a:r>
              <a:rPr lang="en-AU" b="1" dirty="0"/>
              <a:t>}</a:t>
            </a:r>
          </a:p>
          <a:p>
            <a:endParaRPr lang="en-AU" dirty="0"/>
          </a:p>
        </p:txBody>
      </p:sp>
    </p:spTree>
    <p:extLst>
      <p:ext uri="{BB962C8B-B14F-4D97-AF65-F5344CB8AC3E}">
        <p14:creationId xmlns="" xmlns:p14="http://schemas.microsoft.com/office/powerpoint/2010/main" val="35643277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Practice SUR 1</a:t>
            </a:r>
            <a:endParaRPr lang="en-AU" b="1"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 xmlns:p14="http://schemas.microsoft.com/office/powerpoint/2010/main" val="20021196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2031421" y="476672"/>
            <a:ext cx="5081158" cy="1867325"/>
          </a:xfrm>
        </p:spPr>
      </p:pic>
      <p:sp>
        <p:nvSpPr>
          <p:cNvPr id="5" name="TextBox 4"/>
          <p:cNvSpPr txBox="1"/>
          <p:nvPr/>
        </p:nvSpPr>
        <p:spPr>
          <a:xfrm>
            <a:off x="0" y="3507680"/>
            <a:ext cx="9144000" cy="2123658"/>
          </a:xfrm>
          <a:prstGeom prst="rect">
            <a:avLst/>
          </a:prstGeom>
          <a:noFill/>
        </p:spPr>
        <p:txBody>
          <a:bodyPr wrap="square" rtlCol="0">
            <a:spAutoFit/>
          </a:bodyPr>
          <a:lstStyle/>
          <a:p>
            <a:pPr algn="ctr"/>
            <a:r>
              <a:rPr lang="en-AU" sz="6600" b="1" dirty="0" smtClean="0"/>
              <a:t>4. </a:t>
            </a:r>
          </a:p>
          <a:p>
            <a:pPr algn="ctr"/>
            <a:r>
              <a:rPr lang="en-AU" sz="6600" b="1" dirty="0" smtClean="0"/>
              <a:t>Queries</a:t>
            </a:r>
          </a:p>
        </p:txBody>
      </p:sp>
      <p:pic>
        <p:nvPicPr>
          <p:cNvPr id="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78212" y="2060848"/>
            <a:ext cx="4387576" cy="144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319735779"/>
      </p:ext>
    </p:extLst>
  </p:cSld>
  <p:clrMapOvr>
    <a:masterClrMapping/>
  </p:clrMapOvr>
  <mc:AlternateContent xmlns:mc="http://schemas.openxmlformats.org/markup-compatibility/2006">
    <mc:Choice xmlns="" xmlns:p14="http://schemas.microsoft.com/office/powerpoint/2010/main" Requires="p14">
      <p:transition spd="slow" p14:dur="1200" advTm="2655">
        <p14:flip dir="r"/>
      </p:transition>
    </mc:Choice>
    <mc:Fallback>
      <p:transition spd="slow" advTm="2655">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buNone/>
            </a:pPr>
            <a:r>
              <a:rPr lang="en-AU" sz="2000" i="1" dirty="0" err="1" smtClean="0"/>
              <a:t>Daftar</a:t>
            </a:r>
            <a:r>
              <a:rPr lang="en-AU" sz="2000" i="1" dirty="0" smtClean="0"/>
              <a:t> </a:t>
            </a:r>
            <a:r>
              <a:rPr lang="en-AU" sz="2000" i="1" dirty="0" err="1" smtClean="0"/>
              <a:t>Kode</a:t>
            </a:r>
            <a:r>
              <a:rPr lang="en-AU" sz="2000" i="1" dirty="0" smtClean="0"/>
              <a:t> </a:t>
            </a:r>
            <a:r>
              <a:rPr lang="en-AU" sz="2000" i="1" dirty="0" err="1" smtClean="0"/>
              <a:t>Lokasi</a:t>
            </a:r>
            <a:endParaRPr lang="en-AU" sz="2000" i="1" dirty="0" smtClean="0"/>
          </a:p>
          <a:p>
            <a:pPr marL="0" indent="0">
              <a:buNone/>
            </a:pPr>
            <a:r>
              <a:rPr lang="en-AU" sz="2000" b="1" dirty="0"/>
              <a:t>DKL [</a:t>
            </a:r>
            <a:r>
              <a:rPr lang="en-AU" sz="2000" b="1" dirty="0" err="1"/>
              <a:t>kode</a:t>
            </a:r>
            <a:r>
              <a:rPr lang="en-AU" sz="2000" b="1" dirty="0"/>
              <a:t> </a:t>
            </a:r>
            <a:r>
              <a:rPr lang="en-AU" sz="2000" b="1" dirty="0" err="1"/>
              <a:t>lokasi</a:t>
            </a:r>
            <a:r>
              <a:rPr lang="en-AU" sz="2000" b="1" dirty="0"/>
              <a:t>]</a:t>
            </a:r>
          </a:p>
          <a:p>
            <a:pPr marL="0" indent="0">
              <a:buNone/>
            </a:pPr>
            <a:endParaRPr lang="en-AU" sz="2000" b="1" dirty="0" smtClean="0"/>
          </a:p>
          <a:p>
            <a:pPr marL="0" indent="0">
              <a:buNone/>
            </a:pPr>
            <a:endParaRPr lang="en-AU" sz="2000" b="1" dirty="0"/>
          </a:p>
          <a:p>
            <a:pPr marL="0" indent="0">
              <a:buNone/>
            </a:pPr>
            <a:endParaRPr lang="en-AU" sz="2000" b="1" dirty="0" smtClean="0"/>
          </a:p>
          <a:p>
            <a:pPr marL="0" indent="0">
              <a:buNone/>
            </a:pPr>
            <a:endParaRPr lang="en-AU" sz="2000" b="1" dirty="0" smtClean="0"/>
          </a:p>
          <a:p>
            <a:pPr marL="0" indent="0">
              <a:buNone/>
            </a:pPr>
            <a:endParaRPr lang="en-AU" sz="2000" b="1" dirty="0" smtClean="0"/>
          </a:p>
          <a:p>
            <a:pPr marL="0" indent="0">
              <a:buNone/>
            </a:pPr>
            <a:r>
              <a:rPr lang="en-AU" sz="2000" i="1" dirty="0" err="1" smtClean="0"/>
              <a:t>Daftar</a:t>
            </a:r>
            <a:r>
              <a:rPr lang="en-AU" sz="2000" i="1" dirty="0" smtClean="0"/>
              <a:t> Format </a:t>
            </a:r>
            <a:r>
              <a:rPr lang="en-AU" sz="2000" i="1" dirty="0" err="1"/>
              <a:t>P</a:t>
            </a:r>
            <a:r>
              <a:rPr lang="en-AU" sz="2000" i="1" dirty="0" err="1" smtClean="0"/>
              <a:t>esan</a:t>
            </a:r>
            <a:endParaRPr lang="en-AU" sz="2000" i="1" dirty="0" smtClean="0"/>
          </a:p>
          <a:p>
            <a:pPr marL="0" indent="0">
              <a:buNone/>
            </a:pPr>
            <a:r>
              <a:rPr lang="en-AU" sz="2000" b="1" dirty="0" smtClean="0"/>
              <a:t>[Message code]</a:t>
            </a:r>
            <a:endParaRPr lang="en-AU" sz="2000" b="1" dirty="0"/>
          </a:p>
          <a:p>
            <a:pPr marL="0" indent="0">
              <a:buNone/>
            </a:pPr>
            <a:endParaRPr lang="en-AU" dirty="0"/>
          </a:p>
        </p:txBody>
      </p:sp>
      <p:sp>
        <p:nvSpPr>
          <p:cNvPr id="4" name="Rectangular Callout 3"/>
          <p:cNvSpPr/>
          <p:nvPr/>
        </p:nvSpPr>
        <p:spPr>
          <a:xfrm>
            <a:off x="971600" y="1556792"/>
            <a:ext cx="144016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Kabupaten</a:t>
            </a:r>
            <a:r>
              <a:rPr lang="en-AU" sz="1400" dirty="0" smtClean="0"/>
              <a:t> (4) or </a:t>
            </a:r>
            <a:r>
              <a:rPr lang="en-AU" sz="1400" dirty="0" err="1" smtClean="0"/>
              <a:t>kecamaten</a:t>
            </a:r>
            <a:r>
              <a:rPr lang="en-AU" sz="1400" dirty="0" smtClean="0"/>
              <a:t> (6) location code</a:t>
            </a:r>
            <a:endParaRPr lang="en-AU" sz="1400" dirty="0"/>
          </a:p>
        </p:txBody>
      </p:sp>
      <p:sp>
        <p:nvSpPr>
          <p:cNvPr id="5" name="Rectangular Callout 4"/>
          <p:cNvSpPr/>
          <p:nvPr/>
        </p:nvSpPr>
        <p:spPr>
          <a:xfrm>
            <a:off x="1050504" y="4077072"/>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Pesan</a:t>
            </a:r>
            <a:endParaRPr lang="en-AU" sz="1400" dirty="0"/>
          </a:p>
        </p:txBody>
      </p:sp>
    </p:spTree>
    <p:extLst>
      <p:ext uri="{BB962C8B-B14F-4D97-AF65-F5344CB8AC3E}">
        <p14:creationId xmlns="" xmlns:p14="http://schemas.microsoft.com/office/powerpoint/2010/main" val="18054979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AU" sz="2000" i="1" dirty="0" err="1" smtClean="0"/>
              <a:t>Laporan</a:t>
            </a:r>
            <a:r>
              <a:rPr lang="en-AU" sz="2000" i="1" dirty="0" smtClean="0"/>
              <a:t> </a:t>
            </a:r>
            <a:r>
              <a:rPr lang="en-AU" sz="2000" i="1" dirty="0" err="1" smtClean="0"/>
              <a:t>Desa</a:t>
            </a:r>
            <a:endParaRPr lang="en-AU" sz="2000" i="1" dirty="0"/>
          </a:p>
          <a:p>
            <a:pPr marL="0" indent="0">
              <a:buNone/>
            </a:pPr>
            <a:r>
              <a:rPr lang="en-AU" sz="2000" b="1" dirty="0" smtClean="0"/>
              <a:t>LAPD </a:t>
            </a:r>
            <a:r>
              <a:rPr lang="en-AU" sz="2000" b="1" dirty="0"/>
              <a:t>[</a:t>
            </a:r>
            <a:r>
              <a:rPr lang="en-AU" sz="2000" b="1" dirty="0" err="1"/>
              <a:t>kode</a:t>
            </a:r>
            <a:r>
              <a:rPr lang="en-AU" sz="2000" b="1" dirty="0"/>
              <a:t> </a:t>
            </a:r>
            <a:r>
              <a:rPr lang="en-AU" sz="2000" b="1" dirty="0" err="1"/>
              <a:t>desa</a:t>
            </a:r>
            <a:r>
              <a:rPr lang="en-AU" sz="2000" b="1" dirty="0"/>
              <a:t>] </a:t>
            </a:r>
            <a:r>
              <a:rPr lang="en-AU" sz="2000" b="1" dirty="0" smtClean="0"/>
              <a:t>{</a:t>
            </a:r>
            <a:r>
              <a:rPr lang="en-AU" sz="2000" b="1" dirty="0" err="1" smtClean="0"/>
              <a:t>jumlah</a:t>
            </a:r>
            <a:r>
              <a:rPr lang="en-AU" sz="2000" b="1" dirty="0" smtClean="0"/>
              <a:t> </a:t>
            </a:r>
            <a:r>
              <a:rPr lang="en-AU" sz="2000" b="1" dirty="0" err="1" smtClean="0"/>
              <a:t>kasus</a:t>
            </a:r>
            <a:r>
              <a:rPr lang="en-AU" sz="2000" b="1" dirty="0" smtClean="0"/>
              <a:t>}</a:t>
            </a:r>
            <a:endParaRPr lang="en-AU" sz="2000" b="1" dirty="0"/>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a:p>
        </p:txBody>
      </p:sp>
      <p:grpSp>
        <p:nvGrpSpPr>
          <p:cNvPr id="4" name="Group 3"/>
          <p:cNvGrpSpPr/>
          <p:nvPr/>
        </p:nvGrpSpPr>
        <p:grpSpPr>
          <a:xfrm>
            <a:off x="1301577" y="1268760"/>
            <a:ext cx="2838374" cy="1012009"/>
            <a:chOff x="1115616" y="4367361"/>
            <a:chExt cx="2838374" cy="1012009"/>
          </a:xfrm>
        </p:grpSpPr>
        <p:sp>
          <p:nvSpPr>
            <p:cNvPr id="5" name="Rectangular Callout 4"/>
            <p:cNvSpPr/>
            <p:nvPr/>
          </p:nvSpPr>
          <p:spPr>
            <a:xfrm>
              <a:off x="1115616" y="4367361"/>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7" name="Rectangular Callout 6"/>
            <p:cNvSpPr/>
            <p:nvPr/>
          </p:nvSpPr>
          <p:spPr>
            <a:xfrm>
              <a:off x="2555775" y="4371258"/>
              <a:ext cx="1398215" cy="1008112"/>
            </a:xfrm>
            <a:prstGeom prst="wedgeRectCallout">
              <a:avLst>
                <a:gd name="adj1" fmla="val -13075"/>
                <a:gd name="adj2" fmla="val -8367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Jumlah</a:t>
              </a:r>
              <a:r>
                <a:rPr lang="en-AU" sz="1400" dirty="0" smtClean="0"/>
                <a:t> </a:t>
              </a:r>
              <a:r>
                <a:rPr lang="en-AU" sz="1400" dirty="0" err="1" smtClean="0"/>
                <a:t>kasus</a:t>
              </a:r>
              <a:r>
                <a:rPr lang="en-AU" sz="1400" dirty="0" smtClean="0"/>
                <a:t>. </a:t>
              </a:r>
            </a:p>
            <a:p>
              <a:pPr algn="ctr"/>
              <a:r>
                <a:rPr lang="en-AU" sz="1400" dirty="0" smtClean="0"/>
                <a:t>Max 20</a:t>
              </a:r>
              <a:endParaRPr lang="en-AU" sz="1400" dirty="0"/>
            </a:p>
          </p:txBody>
        </p:sp>
      </p:grpSp>
      <p:sp>
        <p:nvSpPr>
          <p:cNvPr id="9" name="Rectangular Callout 8"/>
          <p:cNvSpPr/>
          <p:nvPr/>
        </p:nvSpPr>
        <p:spPr>
          <a:xfrm>
            <a:off x="1187624" y="4077072"/>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ID </a:t>
            </a:r>
            <a:r>
              <a:rPr lang="en-AU" sz="1400" dirty="0" err="1" smtClean="0"/>
              <a:t>Kasus</a:t>
            </a:r>
            <a:endParaRPr lang="en-AU" sz="1400" dirty="0"/>
          </a:p>
        </p:txBody>
      </p:sp>
      <p:graphicFrame>
        <p:nvGraphicFramePr>
          <p:cNvPr id="2" name="Table 1"/>
          <p:cNvGraphicFramePr>
            <a:graphicFrameLocks noGrp="1"/>
          </p:cNvGraphicFramePr>
          <p:nvPr>
            <p:extLst>
              <p:ext uri="{D42A27DB-BD31-4B8C-83A1-F6EECF244321}">
                <p14:modId xmlns="" xmlns:p14="http://schemas.microsoft.com/office/powerpoint/2010/main" val="3732314885"/>
              </p:ext>
            </p:extLst>
          </p:nvPr>
        </p:nvGraphicFramePr>
        <p:xfrm>
          <a:off x="467544" y="3068960"/>
          <a:ext cx="3456384" cy="640080"/>
        </p:xfrm>
        <a:graphic>
          <a:graphicData uri="http://schemas.openxmlformats.org/drawingml/2006/table">
            <a:tbl>
              <a:tblPr firstRow="1" bandRow="1">
                <a:tableStyleId>{5C22544A-7EE6-4342-B048-85BDC9FD1C3A}</a:tableStyleId>
              </a:tblPr>
              <a:tblGrid>
                <a:gridCol w="1728192"/>
                <a:gridCol w="1728192"/>
              </a:tblGrid>
              <a:tr h="370840">
                <a:tc>
                  <a:txBody>
                    <a:bodyPr/>
                    <a:lstStyle/>
                    <a:p>
                      <a:pPr marL="0" indent="0">
                        <a:buNone/>
                      </a:pPr>
                      <a:r>
                        <a:rPr lang="en-AU" sz="1800" b="0" i="1" dirty="0" err="1" smtClean="0">
                          <a:solidFill>
                            <a:schemeClr val="tx1"/>
                          </a:solidFill>
                        </a:rPr>
                        <a:t>Laporan</a:t>
                      </a:r>
                      <a:r>
                        <a:rPr lang="en-AU" sz="1800" b="0" i="1" dirty="0" smtClean="0">
                          <a:solidFill>
                            <a:schemeClr val="tx1"/>
                          </a:solidFill>
                        </a:rPr>
                        <a:t> </a:t>
                      </a:r>
                      <a:r>
                        <a:rPr lang="en-AU" sz="1800" b="0" i="1" dirty="0" err="1" smtClean="0">
                          <a:solidFill>
                            <a:schemeClr val="tx1"/>
                          </a:solidFill>
                        </a:rPr>
                        <a:t>Kasus</a:t>
                      </a:r>
                      <a:endParaRPr lang="en-AU" sz="1800" b="0" i="1" dirty="0" smtClean="0">
                        <a:solidFill>
                          <a:schemeClr val="tx1"/>
                        </a:solidFill>
                      </a:endParaRPr>
                    </a:p>
                    <a:p>
                      <a:pPr marL="0" indent="0">
                        <a:buNone/>
                      </a:pPr>
                      <a:r>
                        <a:rPr lang="en-AU" sz="1800" b="1" dirty="0" smtClean="0">
                          <a:solidFill>
                            <a:schemeClr val="tx1"/>
                          </a:solidFill>
                        </a:rPr>
                        <a:t>LAPK [ID </a:t>
                      </a:r>
                      <a:r>
                        <a:rPr lang="en-AU" sz="1800" b="1" dirty="0" err="1" smtClean="0">
                          <a:solidFill>
                            <a:schemeClr val="tx1"/>
                          </a:solidFill>
                        </a:rPr>
                        <a:t>kasus</a:t>
                      </a:r>
                      <a:r>
                        <a:rPr lang="en-AU" sz="1800" b="1" dirty="0" smtClean="0">
                          <a:solidFill>
                            <a:schemeClr val="tx1"/>
                          </a:solidFill>
                        </a:rPr>
                        <a:t>]</a:t>
                      </a:r>
                    </a:p>
                  </a:txBody>
                  <a:tcPr>
                    <a:solidFill>
                      <a:schemeClr val="bg1"/>
                    </a:solidFill>
                  </a:tcPr>
                </a:tc>
                <a:tc>
                  <a:txBody>
                    <a:bodyPr/>
                    <a:lstStyle/>
                    <a:p>
                      <a:pPr marL="0" indent="0">
                        <a:buNone/>
                      </a:pPr>
                      <a:endParaRPr lang="en-AU" dirty="0"/>
                    </a:p>
                  </a:txBody>
                  <a:tcPr>
                    <a:solidFill>
                      <a:schemeClr val="bg1"/>
                    </a:solidFill>
                  </a:tcPr>
                </a:tc>
              </a:tr>
            </a:tbl>
          </a:graphicData>
        </a:graphic>
      </p:graphicFrame>
    </p:spTree>
    <p:extLst>
      <p:ext uri="{BB962C8B-B14F-4D97-AF65-F5344CB8AC3E}">
        <p14:creationId xmlns="" xmlns:p14="http://schemas.microsoft.com/office/powerpoint/2010/main" val="62269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609600"/>
          <a:ext cx="8305800" cy="5514340"/>
        </p:xfrm>
        <a:graphic>
          <a:graphicData uri="http://schemas.openxmlformats.org/drawingml/2006/table">
            <a:tbl>
              <a:tblPr/>
              <a:tblGrid>
                <a:gridCol w="4157218"/>
                <a:gridCol w="4148582"/>
              </a:tblGrid>
              <a:tr h="685800">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id-ID" sz="2800" b="1" dirty="0">
                          <a:latin typeface="Calibri"/>
                          <a:ea typeface="Calibri"/>
                          <a:cs typeface="Times New Roman"/>
                        </a:rPr>
                        <a:t>SISTEM </a:t>
                      </a:r>
                      <a:r>
                        <a:rPr lang="id-ID" sz="2800" b="1" dirty="0" smtClean="0">
                          <a:latin typeface="Calibri"/>
                          <a:ea typeface="Calibri"/>
                          <a:cs typeface="Times New Roman"/>
                        </a:rPr>
                        <a:t>BARU</a:t>
                      </a:r>
                      <a:r>
                        <a:rPr lang="en-US" sz="2800" b="1" dirty="0" smtClean="0">
                          <a:latin typeface="Calibri"/>
                          <a:ea typeface="Calibri"/>
                          <a:cs typeface="Times New Roman"/>
                        </a:rPr>
                        <a:t> </a:t>
                      </a:r>
                      <a:r>
                        <a:rPr lang="en-AU" sz="2800" b="1" dirty="0" err="1" smtClean="0">
                          <a:latin typeface="Calibri"/>
                          <a:ea typeface="Calibri"/>
                          <a:cs typeface="Times New Roman"/>
                        </a:rPr>
                        <a:t>iSIKHNAS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0">
                <a:tc>
                  <a:txBody>
                    <a:bodyPr/>
                    <a:lstStyle/>
                    <a:p>
                      <a:pPr marL="0" marR="0" algn="l">
                        <a:lnSpc>
                          <a:spcPct val="130000"/>
                        </a:lnSpc>
                        <a:spcBef>
                          <a:spcPts val="0"/>
                        </a:spcBef>
                        <a:spcAft>
                          <a:spcPts val="0"/>
                        </a:spcAft>
                      </a:pPr>
                      <a:r>
                        <a:rPr lang="id-ID" sz="2400" dirty="0">
                          <a:latin typeface="Calibri"/>
                          <a:ea typeface="Calibri"/>
                          <a:cs typeface="Times New Roman"/>
                        </a:rPr>
                        <a:t>Banyak data yang perlu divalidasi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Semua merupakan data bersih dan hanya satu kali memasukan data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lgn="l">
                        <a:lnSpc>
                          <a:spcPct val="130000"/>
                        </a:lnSpc>
                        <a:spcBef>
                          <a:spcPts val="0"/>
                        </a:spcBef>
                        <a:spcAft>
                          <a:spcPts val="0"/>
                        </a:spcAft>
                      </a:pPr>
                      <a:r>
                        <a:rPr lang="en-AU" sz="2400">
                          <a:latin typeface="Calibri"/>
                          <a:ea typeface="Calibri"/>
                          <a:cs typeface="Times New Roman"/>
                        </a:rPr>
                        <a:t>Data </a:t>
                      </a:r>
                      <a:r>
                        <a:rPr lang="id-ID" sz="2400">
                          <a:latin typeface="Calibri"/>
                          <a:ea typeface="Calibri"/>
                          <a:cs typeface="Times New Roman"/>
                        </a:rPr>
                        <a:t>agregasi/ringkasan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Semua data mentah, terpisah, dan sangat kuat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0" marR="0" algn="l">
                        <a:lnSpc>
                          <a:spcPct val="130000"/>
                        </a:lnSpc>
                        <a:spcBef>
                          <a:spcPts val="0"/>
                        </a:spcBef>
                        <a:spcAft>
                          <a:spcPts val="0"/>
                        </a:spcAft>
                      </a:pPr>
                      <a:r>
                        <a:rPr lang="id-ID" sz="2400">
                          <a:latin typeface="Calibri"/>
                          <a:ea typeface="Calibri"/>
                          <a:cs typeface="Times New Roman"/>
                        </a:rPr>
                        <a:t>Tidak dapat digunakan untuk peringatan dini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a:latin typeface="Calibri"/>
                          <a:ea typeface="Calibri"/>
                          <a:cs typeface="Times New Roman"/>
                        </a:rPr>
                        <a:t>Tanda peringatan dini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3340">
                <a:tc>
                  <a:txBody>
                    <a:bodyPr/>
                    <a:lstStyle/>
                    <a:p>
                      <a:pPr marL="0" marR="0" algn="l">
                        <a:lnSpc>
                          <a:spcPct val="130000"/>
                        </a:lnSpc>
                        <a:spcBef>
                          <a:spcPts val="0"/>
                        </a:spcBef>
                        <a:spcAft>
                          <a:spcPts val="0"/>
                        </a:spcAft>
                      </a:pPr>
                      <a:r>
                        <a:rPr lang="id-ID" sz="2400">
                          <a:latin typeface="Calibri"/>
                          <a:ea typeface="Calibri"/>
                          <a:cs typeface="Times New Roman"/>
                        </a:rPr>
                        <a:t>Tidak ada umpan balik kepada pelapor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en-AU" sz="2400" dirty="0" err="1">
                          <a:latin typeface="Calibri"/>
                          <a:ea typeface="Calibri"/>
                          <a:cs typeface="Times New Roman"/>
                        </a:rPr>
                        <a:t>Instan</a:t>
                      </a:r>
                      <a:r>
                        <a:rPr lang="id-ID" sz="2400" dirty="0">
                          <a:latin typeface="Calibri"/>
                          <a:ea typeface="Calibri"/>
                          <a:cs typeface="Times New Roman"/>
                        </a:rPr>
                        <a:t> dan umpan balik mingguan untuk pelapor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buNone/>
            </a:pPr>
            <a:r>
              <a:rPr lang="en-AU" sz="2000" i="1" dirty="0" err="1" smtClean="0"/>
              <a:t>Freetext</a:t>
            </a:r>
            <a:r>
              <a:rPr lang="en-AU" sz="2000" i="1" dirty="0" smtClean="0"/>
              <a:t> </a:t>
            </a:r>
            <a:r>
              <a:rPr lang="en-AU" sz="2000" i="1" dirty="0" err="1" smtClean="0"/>
              <a:t>Petanyaan</a:t>
            </a:r>
            <a:endParaRPr lang="en-AU" sz="2000" i="1" dirty="0" smtClean="0"/>
          </a:p>
          <a:p>
            <a:pPr marL="0" indent="0">
              <a:buNone/>
            </a:pPr>
            <a:r>
              <a:rPr lang="en-AU" sz="2000" b="1" dirty="0" smtClean="0"/>
              <a:t>Q </a:t>
            </a:r>
            <a:r>
              <a:rPr lang="en-AU" sz="2000" b="1" dirty="0"/>
              <a:t>[</a:t>
            </a:r>
            <a:r>
              <a:rPr lang="en-AU" sz="2000" b="1" dirty="0" err="1"/>
              <a:t>petanyaan</a:t>
            </a:r>
            <a:r>
              <a:rPr lang="en-AU" sz="2000" b="1" dirty="0"/>
              <a:t>]</a:t>
            </a:r>
          </a:p>
          <a:p>
            <a:pPr marL="0" indent="0">
              <a:buNone/>
            </a:pPr>
            <a:endParaRPr lang="en-AU" sz="2000" b="1" dirty="0" smtClean="0"/>
          </a:p>
          <a:p>
            <a:pPr marL="0" indent="0">
              <a:buNone/>
            </a:pPr>
            <a:endParaRPr lang="en-AU" sz="2000" b="1" dirty="0"/>
          </a:p>
          <a:p>
            <a:pPr marL="0" indent="0">
              <a:buNone/>
            </a:pPr>
            <a:endParaRPr lang="en-AU" sz="2000" b="1" dirty="0" smtClean="0"/>
          </a:p>
          <a:p>
            <a:pPr marL="0" indent="0">
              <a:buNone/>
            </a:pPr>
            <a:endParaRPr lang="en-AU" sz="2000" b="1" dirty="0" smtClean="0"/>
          </a:p>
          <a:p>
            <a:pPr marL="0" indent="0">
              <a:buNone/>
            </a:pPr>
            <a:endParaRPr lang="en-AU" sz="2000" b="1" dirty="0" smtClean="0"/>
          </a:p>
          <a:p>
            <a:pPr marL="0" indent="0">
              <a:buNone/>
            </a:pPr>
            <a:r>
              <a:rPr lang="en-AU" sz="2000" i="1" dirty="0" err="1" smtClean="0"/>
              <a:t>Cari</a:t>
            </a:r>
            <a:r>
              <a:rPr lang="en-AU" sz="2000" i="1" dirty="0" smtClean="0"/>
              <a:t> </a:t>
            </a:r>
            <a:r>
              <a:rPr lang="en-AU" sz="2000" i="1" dirty="0" err="1" smtClean="0"/>
              <a:t>Kode</a:t>
            </a:r>
            <a:r>
              <a:rPr lang="en-AU" sz="2000" i="1" dirty="0" smtClean="0"/>
              <a:t> </a:t>
            </a:r>
            <a:r>
              <a:rPr lang="en-AU" sz="2000" i="1" dirty="0" err="1" smtClean="0"/>
              <a:t>Lokasi</a:t>
            </a:r>
            <a:endParaRPr lang="en-AU" sz="2000" i="1" dirty="0" smtClean="0"/>
          </a:p>
          <a:p>
            <a:pPr marL="0" indent="0">
              <a:buNone/>
            </a:pPr>
            <a:r>
              <a:rPr lang="en-AU" sz="2000" b="1" dirty="0" smtClean="0"/>
              <a:t>CKL </a:t>
            </a:r>
            <a:r>
              <a:rPr lang="en-AU" sz="2000" b="1" dirty="0"/>
              <a:t>[</a:t>
            </a:r>
            <a:r>
              <a:rPr lang="en-AU" sz="2000" b="1" dirty="0" err="1"/>
              <a:t>nama</a:t>
            </a:r>
            <a:r>
              <a:rPr lang="en-AU" sz="2000" b="1" dirty="0"/>
              <a:t> </a:t>
            </a:r>
            <a:r>
              <a:rPr lang="en-AU" sz="2000" b="1" dirty="0" err="1"/>
              <a:t>lokasi</a:t>
            </a:r>
            <a:r>
              <a:rPr lang="en-AU" sz="2000" b="1" dirty="0"/>
              <a:t>]</a:t>
            </a:r>
          </a:p>
          <a:p>
            <a:pPr marL="0" indent="0">
              <a:buNone/>
            </a:pPr>
            <a:endParaRPr lang="en-AU" dirty="0"/>
          </a:p>
        </p:txBody>
      </p:sp>
      <p:sp>
        <p:nvSpPr>
          <p:cNvPr id="4" name="Rectangular Callout 3"/>
          <p:cNvSpPr/>
          <p:nvPr/>
        </p:nvSpPr>
        <p:spPr>
          <a:xfrm>
            <a:off x="971600" y="1556792"/>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Freetext</a:t>
            </a:r>
            <a:r>
              <a:rPr lang="en-AU" sz="1400" dirty="0" smtClean="0"/>
              <a:t> </a:t>
            </a:r>
            <a:r>
              <a:rPr lang="en-AU" sz="1400" dirty="0" err="1" smtClean="0"/>
              <a:t>petanyaan</a:t>
            </a:r>
            <a:endParaRPr lang="en-AU" sz="1400" dirty="0"/>
          </a:p>
        </p:txBody>
      </p:sp>
      <p:sp>
        <p:nvSpPr>
          <p:cNvPr id="5" name="Rectangular Callout 4"/>
          <p:cNvSpPr/>
          <p:nvPr/>
        </p:nvSpPr>
        <p:spPr>
          <a:xfrm>
            <a:off x="1050504" y="4077072"/>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Freetext</a:t>
            </a:r>
            <a:r>
              <a:rPr lang="en-AU" sz="1400" dirty="0" smtClean="0"/>
              <a:t> </a:t>
            </a:r>
            <a:r>
              <a:rPr lang="en-AU" sz="1400" dirty="0" err="1" smtClean="0"/>
              <a:t>Nama</a:t>
            </a:r>
            <a:r>
              <a:rPr lang="en-AU" sz="1400" dirty="0" smtClean="0"/>
              <a:t> </a:t>
            </a:r>
            <a:r>
              <a:rPr lang="en-AU" sz="1400" dirty="0" err="1" smtClean="0"/>
              <a:t>lokasi</a:t>
            </a:r>
            <a:endParaRPr lang="en-AU" sz="1400" dirty="0"/>
          </a:p>
        </p:txBody>
      </p:sp>
    </p:spTree>
    <p:extLst>
      <p:ext uri="{BB962C8B-B14F-4D97-AF65-F5344CB8AC3E}">
        <p14:creationId xmlns="" xmlns:p14="http://schemas.microsoft.com/office/powerpoint/2010/main" val="18174019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120680"/>
          </a:xfrm>
        </p:spPr>
        <p:txBody>
          <a:bodyPr/>
          <a:lstStyle/>
          <a:p>
            <a:pPr marL="0" indent="0">
              <a:buNone/>
            </a:pPr>
            <a:r>
              <a:rPr lang="en-AU" sz="2000" i="1" dirty="0" err="1" smtClean="0"/>
              <a:t>Daftar</a:t>
            </a:r>
            <a:r>
              <a:rPr lang="en-AU" sz="2000" i="1" dirty="0" smtClean="0"/>
              <a:t> </a:t>
            </a:r>
            <a:r>
              <a:rPr lang="en-AU" sz="2000" i="1" dirty="0" err="1" smtClean="0"/>
              <a:t>Jenis</a:t>
            </a:r>
            <a:r>
              <a:rPr lang="en-AU" sz="2000" i="1" dirty="0" smtClean="0"/>
              <a:t> </a:t>
            </a:r>
            <a:r>
              <a:rPr lang="en-AU" sz="2000" i="1" dirty="0" err="1" smtClean="0"/>
              <a:t>Kode</a:t>
            </a:r>
            <a:endParaRPr lang="en-AU" sz="2000" i="1" dirty="0" smtClean="0"/>
          </a:p>
          <a:p>
            <a:pPr marL="0" indent="0">
              <a:buNone/>
            </a:pPr>
            <a:r>
              <a:rPr lang="en-AU" sz="2000" b="1" dirty="0" smtClean="0"/>
              <a:t>KODE</a:t>
            </a:r>
            <a:endParaRPr lang="en-AU" sz="2000" b="1" dirty="0"/>
          </a:p>
          <a:p>
            <a:pPr marL="0" indent="0">
              <a:buNone/>
            </a:pPr>
            <a:endParaRPr lang="en-AU" sz="2000" b="1" dirty="0" smtClean="0"/>
          </a:p>
          <a:p>
            <a:pPr marL="0" indent="0">
              <a:buNone/>
            </a:pPr>
            <a:endParaRPr lang="en-AU" sz="2000" b="1" dirty="0"/>
          </a:p>
          <a:p>
            <a:pPr marL="0" indent="0">
              <a:buNone/>
            </a:pPr>
            <a:endParaRPr lang="en-AU" sz="2000" b="1" dirty="0" smtClean="0"/>
          </a:p>
          <a:p>
            <a:pPr marL="0" indent="0">
              <a:buNone/>
            </a:pPr>
            <a:endParaRPr lang="en-AU" sz="2000" b="1" dirty="0" smtClean="0"/>
          </a:p>
          <a:p>
            <a:pPr marL="0" indent="0">
              <a:buNone/>
            </a:pPr>
            <a:endParaRPr lang="en-AU" sz="2000" b="1" dirty="0" smtClean="0"/>
          </a:p>
          <a:p>
            <a:pPr marL="0" indent="0">
              <a:buNone/>
            </a:pPr>
            <a:r>
              <a:rPr lang="en-AU" sz="2000" i="1" dirty="0" err="1" smtClean="0"/>
              <a:t>Daftar</a:t>
            </a:r>
            <a:r>
              <a:rPr lang="en-AU" sz="2000" i="1" dirty="0" smtClean="0"/>
              <a:t> </a:t>
            </a:r>
            <a:r>
              <a:rPr lang="en-AU" sz="2000" i="1" dirty="0" err="1" smtClean="0"/>
              <a:t>Kode</a:t>
            </a:r>
            <a:endParaRPr lang="en-AU" sz="2000" i="1" dirty="0" smtClean="0"/>
          </a:p>
          <a:p>
            <a:pPr marL="0" indent="0">
              <a:buNone/>
            </a:pPr>
            <a:r>
              <a:rPr lang="en-AU" sz="2000" b="1" dirty="0" smtClean="0"/>
              <a:t>KODE [</a:t>
            </a:r>
            <a:r>
              <a:rPr lang="en-AU" sz="2000" b="1" dirty="0" err="1" smtClean="0"/>
              <a:t>jenis</a:t>
            </a:r>
            <a:r>
              <a:rPr lang="en-AU" sz="2000" b="1" dirty="0" smtClean="0"/>
              <a:t> </a:t>
            </a:r>
            <a:r>
              <a:rPr lang="en-AU" sz="2000" b="1" dirty="0" err="1" smtClean="0"/>
              <a:t>kode</a:t>
            </a:r>
            <a:r>
              <a:rPr lang="en-AU" sz="2000" b="1" dirty="0" smtClean="0"/>
              <a:t>]</a:t>
            </a:r>
            <a:endParaRPr lang="en-AU" sz="2000" b="1" dirty="0"/>
          </a:p>
          <a:p>
            <a:pPr marL="0" indent="0">
              <a:buNone/>
            </a:pPr>
            <a:endParaRPr lang="en-AU" dirty="0"/>
          </a:p>
        </p:txBody>
      </p:sp>
      <p:sp>
        <p:nvSpPr>
          <p:cNvPr id="5" name="Rectangular Callout 4"/>
          <p:cNvSpPr/>
          <p:nvPr/>
        </p:nvSpPr>
        <p:spPr>
          <a:xfrm>
            <a:off x="1403648" y="4058394"/>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Jenis</a:t>
            </a:r>
            <a:r>
              <a:rPr lang="en-AU" sz="1400" dirty="0" smtClean="0"/>
              <a:t> </a:t>
            </a:r>
            <a:r>
              <a:rPr lang="en-AU" sz="1400" dirty="0" err="1" smtClean="0"/>
              <a:t>kode</a:t>
            </a:r>
            <a:endParaRPr lang="en-AU" sz="1400" dirty="0"/>
          </a:p>
        </p:txBody>
      </p:sp>
    </p:spTree>
    <p:extLst>
      <p:ext uri="{BB962C8B-B14F-4D97-AF65-F5344CB8AC3E}">
        <p14:creationId xmlns="" xmlns:p14="http://schemas.microsoft.com/office/powerpoint/2010/main" val="10641676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lstStyle/>
          <a:p>
            <a:pPr marL="0" indent="0">
              <a:buNone/>
            </a:pPr>
            <a:endParaRPr lang="en-AU" sz="2000" b="1" dirty="0" smtClean="0"/>
          </a:p>
          <a:p>
            <a:pPr marL="0" indent="0">
              <a:buNone/>
            </a:pPr>
            <a:endParaRPr lang="en-AU" sz="2000" b="1" dirty="0"/>
          </a:p>
          <a:p>
            <a:pPr marL="0" indent="0">
              <a:buNone/>
            </a:pPr>
            <a:endParaRPr lang="en-AU" sz="2000" b="1" dirty="0" smtClean="0"/>
          </a:p>
          <a:p>
            <a:pPr marL="0" indent="0">
              <a:buNone/>
            </a:pPr>
            <a:endParaRPr lang="en-AU" sz="2000" b="1" dirty="0"/>
          </a:p>
          <a:p>
            <a:pPr marL="0" indent="0">
              <a:buNone/>
            </a:pPr>
            <a:endParaRPr lang="en-AU" sz="2000" b="1" dirty="0" smtClean="0"/>
          </a:p>
          <a:p>
            <a:pPr marL="0" indent="0">
              <a:buNone/>
            </a:pPr>
            <a:endParaRPr lang="en-AU" sz="2000" b="1" dirty="0"/>
          </a:p>
          <a:p>
            <a:pPr marL="0" indent="0">
              <a:buNone/>
            </a:pPr>
            <a:endParaRPr lang="en-AU" sz="2000" b="1" dirty="0" smtClean="0"/>
          </a:p>
          <a:p>
            <a:pPr marL="0" indent="0">
              <a:buNone/>
            </a:pPr>
            <a:endParaRPr lang="en-AU" sz="2000" b="1" dirty="0"/>
          </a:p>
          <a:p>
            <a:pPr marL="0" indent="0">
              <a:buNone/>
            </a:pPr>
            <a:endParaRPr lang="en-AU" dirty="0"/>
          </a:p>
        </p:txBody>
      </p:sp>
      <p:sp>
        <p:nvSpPr>
          <p:cNvPr id="4" name="Rectangular Callout 3"/>
          <p:cNvSpPr/>
          <p:nvPr/>
        </p:nvSpPr>
        <p:spPr>
          <a:xfrm>
            <a:off x="3923928" y="1628800"/>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Nama</a:t>
            </a:r>
            <a:r>
              <a:rPr lang="en-AU" sz="1400" dirty="0" smtClean="0"/>
              <a:t> </a:t>
            </a:r>
            <a:r>
              <a:rPr lang="en-AU" sz="1400" dirty="0" err="1" smtClean="0"/>
              <a:t>Penyakit</a:t>
            </a:r>
            <a:endParaRPr lang="en-AU" sz="1400" dirty="0"/>
          </a:p>
        </p:txBody>
      </p:sp>
      <p:sp>
        <p:nvSpPr>
          <p:cNvPr id="5" name="Rectangular Callout 4"/>
          <p:cNvSpPr/>
          <p:nvPr/>
        </p:nvSpPr>
        <p:spPr>
          <a:xfrm>
            <a:off x="6444208" y="1628800"/>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Nama</a:t>
            </a:r>
            <a:r>
              <a:rPr lang="en-AU" sz="1400" dirty="0" smtClean="0"/>
              <a:t> </a:t>
            </a:r>
            <a:r>
              <a:rPr lang="en-AU" sz="1400" dirty="0" err="1" smtClean="0"/>
              <a:t>Obat</a:t>
            </a:r>
            <a:endParaRPr lang="en-AU" sz="1400" dirty="0"/>
          </a:p>
        </p:txBody>
      </p:sp>
      <p:sp>
        <p:nvSpPr>
          <p:cNvPr id="6" name="Rectangular Callout 5"/>
          <p:cNvSpPr/>
          <p:nvPr/>
        </p:nvSpPr>
        <p:spPr>
          <a:xfrm>
            <a:off x="1349202" y="1648222"/>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Nama</a:t>
            </a:r>
            <a:r>
              <a:rPr lang="en-AU" sz="1400" dirty="0" smtClean="0"/>
              <a:t> </a:t>
            </a:r>
            <a:r>
              <a:rPr lang="en-AU" sz="1400" dirty="0" err="1" smtClean="0"/>
              <a:t>Tanda</a:t>
            </a:r>
            <a:endParaRPr lang="en-AU" sz="1400" dirty="0"/>
          </a:p>
        </p:txBody>
      </p:sp>
      <p:graphicFrame>
        <p:nvGraphicFramePr>
          <p:cNvPr id="7" name="Table 6"/>
          <p:cNvGraphicFramePr>
            <a:graphicFrameLocks noGrp="1"/>
          </p:cNvGraphicFramePr>
          <p:nvPr>
            <p:extLst>
              <p:ext uri="{D42A27DB-BD31-4B8C-83A1-F6EECF244321}">
                <p14:modId xmlns="" xmlns:p14="http://schemas.microsoft.com/office/powerpoint/2010/main" val="1049669474"/>
              </p:ext>
            </p:extLst>
          </p:nvPr>
        </p:nvGraphicFramePr>
        <p:xfrm>
          <a:off x="755576" y="692696"/>
          <a:ext cx="7560840" cy="1188720"/>
        </p:xfrm>
        <a:graphic>
          <a:graphicData uri="http://schemas.openxmlformats.org/drawingml/2006/table">
            <a:tbl>
              <a:tblPr firstRow="1" bandRow="1"/>
              <a:tblGrid>
                <a:gridCol w="2520280"/>
                <a:gridCol w="2520280"/>
                <a:gridCol w="2520280"/>
              </a:tblGrid>
              <a:tr h="648072">
                <a:tc>
                  <a:txBody>
                    <a:bodyPr/>
                    <a:lstStyle/>
                    <a:p>
                      <a:pPr marL="0" indent="0">
                        <a:buNone/>
                      </a:pPr>
                      <a:r>
                        <a:rPr lang="en-AU" sz="1800" b="0" i="1" dirty="0" err="1" smtClean="0"/>
                        <a:t>Cari</a:t>
                      </a:r>
                      <a:r>
                        <a:rPr lang="en-AU" sz="1800" b="0" i="1" dirty="0" smtClean="0"/>
                        <a:t> </a:t>
                      </a:r>
                      <a:r>
                        <a:rPr lang="en-AU" sz="1800" b="0" i="1" dirty="0" err="1" smtClean="0"/>
                        <a:t>Kode</a:t>
                      </a:r>
                      <a:r>
                        <a:rPr lang="en-AU" sz="1800" b="0" i="1" dirty="0" smtClean="0"/>
                        <a:t> </a:t>
                      </a:r>
                      <a:r>
                        <a:rPr lang="en-AU" sz="1800" b="0" i="1" dirty="0" err="1" smtClean="0"/>
                        <a:t>Tanda</a:t>
                      </a:r>
                      <a:endParaRPr lang="en-AU" sz="1800" b="0" i="1" dirty="0" smtClean="0"/>
                    </a:p>
                    <a:p>
                      <a:pPr marL="0" indent="0">
                        <a:buNone/>
                      </a:pPr>
                      <a:r>
                        <a:rPr lang="en-AU" sz="1800" b="1" dirty="0" smtClean="0"/>
                        <a:t>CKT [</a:t>
                      </a:r>
                      <a:r>
                        <a:rPr lang="en-AU" sz="1800" b="1" dirty="0" err="1" smtClean="0"/>
                        <a:t>nama</a:t>
                      </a:r>
                      <a:r>
                        <a:rPr lang="en-AU" sz="1800" b="1" dirty="0" smtClean="0"/>
                        <a:t> </a:t>
                      </a:r>
                      <a:r>
                        <a:rPr lang="en-AU" sz="1800" b="1" dirty="0" err="1" smtClean="0"/>
                        <a:t>Tanda</a:t>
                      </a:r>
                      <a:r>
                        <a:rPr lang="en-AU" sz="1800" b="1" dirty="0" smtClean="0"/>
                        <a:t>]</a:t>
                      </a:r>
                    </a:p>
                    <a:p>
                      <a:pPr marL="0" indent="0">
                        <a:buNone/>
                      </a:pPr>
                      <a:endParaRPr lang="en-AU" sz="1800" b="1" dirty="0" smtClean="0"/>
                    </a:p>
                    <a:p>
                      <a:endParaRPr lang="en-A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buNone/>
                      </a:pPr>
                      <a:r>
                        <a:rPr lang="en-AU" sz="1800" b="0" i="1" dirty="0" err="1" smtClean="0"/>
                        <a:t>Cari</a:t>
                      </a:r>
                      <a:r>
                        <a:rPr lang="en-AU" sz="1800" b="0" i="1" baseline="0" dirty="0" smtClean="0"/>
                        <a:t> </a:t>
                      </a:r>
                      <a:r>
                        <a:rPr lang="en-AU" sz="1800" b="0" i="1" baseline="0" dirty="0" err="1" smtClean="0"/>
                        <a:t>Kode</a:t>
                      </a:r>
                      <a:r>
                        <a:rPr lang="en-AU" sz="1800" b="0" i="1" baseline="0" dirty="0" smtClean="0"/>
                        <a:t> </a:t>
                      </a:r>
                      <a:r>
                        <a:rPr lang="en-AU" sz="1800" b="0" i="1" baseline="0" dirty="0" err="1" smtClean="0"/>
                        <a:t>Penyakit</a:t>
                      </a:r>
                      <a:endParaRPr lang="en-AU" sz="1800" b="0" i="1" dirty="0" smtClean="0"/>
                    </a:p>
                    <a:p>
                      <a:pPr marL="0" indent="0">
                        <a:buNone/>
                      </a:pPr>
                      <a:r>
                        <a:rPr lang="en-AU" sz="1800" b="1" dirty="0" smtClean="0"/>
                        <a:t>CKP [</a:t>
                      </a:r>
                      <a:r>
                        <a:rPr lang="en-AU" sz="1800" b="1" dirty="0" err="1" smtClean="0"/>
                        <a:t>nama</a:t>
                      </a:r>
                      <a:r>
                        <a:rPr lang="en-AU" sz="1800" b="1" dirty="0" smtClean="0"/>
                        <a:t> </a:t>
                      </a:r>
                      <a:r>
                        <a:rPr lang="en-AU" sz="1800" b="1" dirty="0" err="1" smtClean="0"/>
                        <a:t>Penyakit</a:t>
                      </a:r>
                      <a:r>
                        <a:rPr lang="en-AU" sz="1800" b="1" dirty="0" smtClean="0"/>
                        <a:t>]</a:t>
                      </a:r>
                    </a:p>
                    <a:p>
                      <a:endParaRPr lang="en-A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buNone/>
                      </a:pPr>
                      <a:r>
                        <a:rPr lang="en-AU" sz="1800" b="0" i="1" dirty="0" err="1" smtClean="0"/>
                        <a:t>Cari</a:t>
                      </a:r>
                      <a:r>
                        <a:rPr lang="en-AU" sz="1800" b="0" i="1" dirty="0" smtClean="0"/>
                        <a:t> </a:t>
                      </a:r>
                      <a:r>
                        <a:rPr lang="en-AU" sz="1800" b="0" i="1" dirty="0" err="1" smtClean="0"/>
                        <a:t>Kode</a:t>
                      </a:r>
                      <a:r>
                        <a:rPr lang="en-AU" sz="1800" b="0" i="1" dirty="0" smtClean="0"/>
                        <a:t> </a:t>
                      </a:r>
                      <a:r>
                        <a:rPr lang="en-AU" sz="1800" b="0" i="1" dirty="0" err="1" smtClean="0"/>
                        <a:t>Obat</a:t>
                      </a:r>
                      <a:endParaRPr lang="en-AU" sz="1800" b="0" i="1" dirty="0" smtClean="0"/>
                    </a:p>
                    <a:p>
                      <a:pPr marL="0" indent="0">
                        <a:buNone/>
                      </a:pPr>
                      <a:r>
                        <a:rPr lang="en-AU" sz="1800" b="1" dirty="0" smtClean="0"/>
                        <a:t>CKO [</a:t>
                      </a:r>
                      <a:r>
                        <a:rPr lang="en-AU" sz="1800" b="1" dirty="0" err="1" smtClean="0"/>
                        <a:t>nama</a:t>
                      </a:r>
                      <a:r>
                        <a:rPr lang="en-AU" sz="1800" b="1" dirty="0" smtClean="0"/>
                        <a:t> </a:t>
                      </a:r>
                      <a:r>
                        <a:rPr lang="en-AU" sz="1800" b="1" dirty="0" err="1" smtClean="0"/>
                        <a:t>Obat</a:t>
                      </a:r>
                      <a:r>
                        <a:rPr lang="en-AU" sz="1800" b="1" dirty="0" smtClean="0"/>
                        <a:t>]</a:t>
                      </a:r>
                    </a:p>
                    <a:p>
                      <a:endParaRPr lang="en-A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12546666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2031421" y="476672"/>
            <a:ext cx="5081158" cy="1867325"/>
          </a:xfrm>
        </p:spPr>
      </p:pic>
      <p:sp>
        <p:nvSpPr>
          <p:cNvPr id="5" name="TextBox 4"/>
          <p:cNvSpPr txBox="1"/>
          <p:nvPr/>
        </p:nvSpPr>
        <p:spPr>
          <a:xfrm>
            <a:off x="0" y="3507680"/>
            <a:ext cx="9144000" cy="3139321"/>
          </a:xfrm>
          <a:prstGeom prst="rect">
            <a:avLst/>
          </a:prstGeom>
          <a:noFill/>
        </p:spPr>
        <p:txBody>
          <a:bodyPr wrap="square" rtlCol="0">
            <a:spAutoFit/>
          </a:bodyPr>
          <a:lstStyle/>
          <a:p>
            <a:pPr algn="ctr"/>
            <a:r>
              <a:rPr lang="en-AU" sz="6600" b="1" dirty="0" smtClean="0"/>
              <a:t>5. </a:t>
            </a:r>
          </a:p>
          <a:p>
            <a:pPr algn="ctr"/>
            <a:r>
              <a:rPr lang="en-AU" sz="6600" b="1" dirty="0" err="1" smtClean="0"/>
              <a:t>Laporan</a:t>
            </a:r>
            <a:endParaRPr lang="en-AU" sz="6600" b="1" dirty="0" smtClean="0"/>
          </a:p>
          <a:p>
            <a:pPr algn="ctr"/>
            <a:r>
              <a:rPr lang="en-AU" sz="6600" b="1" dirty="0" smtClean="0"/>
              <a:t>SKKH</a:t>
            </a:r>
          </a:p>
        </p:txBody>
      </p:sp>
      <p:pic>
        <p:nvPicPr>
          <p:cNvPr id="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78212" y="2060848"/>
            <a:ext cx="4387576" cy="144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3752041504"/>
      </p:ext>
    </p:extLst>
  </p:cSld>
  <p:clrMapOvr>
    <a:masterClrMapping/>
  </p:clrMapOvr>
  <mc:AlternateContent xmlns:mc="http://schemas.openxmlformats.org/markup-compatibility/2006">
    <mc:Choice xmlns="" xmlns:p14="http://schemas.microsoft.com/office/powerpoint/2010/main" Requires="p14">
      <p:transition spd="slow" p14:dur="1200" advTm="2655">
        <p14:flip dir="r"/>
      </p:transition>
    </mc:Choice>
    <mc:Fallback>
      <p:transition spd="slow" advTm="2655">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Movement </a:t>
            </a:r>
            <a:r>
              <a:rPr lang="en-AU" b="1" dirty="0" smtClean="0"/>
              <a:t>report</a:t>
            </a:r>
            <a:endParaRPr lang="en-AU" dirty="0"/>
          </a:p>
        </p:txBody>
      </p:sp>
      <p:grpSp>
        <p:nvGrpSpPr>
          <p:cNvPr id="4" name="Group 3"/>
          <p:cNvGrpSpPr/>
          <p:nvPr/>
        </p:nvGrpSpPr>
        <p:grpSpPr>
          <a:xfrm>
            <a:off x="292167" y="2348880"/>
            <a:ext cx="7592201" cy="1236610"/>
            <a:chOff x="683568" y="1700808"/>
            <a:chExt cx="7592201" cy="1236610"/>
          </a:xfrm>
        </p:grpSpPr>
        <p:grpSp>
          <p:nvGrpSpPr>
            <p:cNvPr id="5" name="Group 4"/>
            <p:cNvGrpSpPr/>
            <p:nvPr/>
          </p:nvGrpSpPr>
          <p:grpSpPr>
            <a:xfrm>
              <a:off x="683568" y="1700808"/>
              <a:ext cx="6048672" cy="1236610"/>
              <a:chOff x="451414" y="1102949"/>
              <a:chExt cx="6048672" cy="1236610"/>
            </a:xfrm>
          </p:grpSpPr>
          <p:sp>
            <p:nvSpPr>
              <p:cNvPr id="7" name="Rectangular Callout 6"/>
              <p:cNvSpPr/>
              <p:nvPr/>
            </p:nvSpPr>
            <p:spPr>
              <a:xfrm>
                <a:off x="451414" y="1102949"/>
                <a:ext cx="1019582" cy="1008112"/>
              </a:xfrm>
              <a:prstGeom prst="wedgeRectCallout">
                <a:avLst>
                  <a:gd name="adj1" fmla="val 8917"/>
                  <a:gd name="adj2" fmla="val -855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ID </a:t>
                </a:r>
                <a:r>
                  <a:rPr lang="en-AU" sz="1400" dirty="0" err="1" smtClean="0"/>
                  <a:t>pemilik</a:t>
                </a:r>
                <a:r>
                  <a:rPr lang="en-AU" sz="1400" dirty="0" smtClean="0"/>
                  <a:t> (</a:t>
                </a:r>
                <a:r>
                  <a:rPr lang="en-AU" sz="1400" dirty="0" err="1" smtClean="0"/>
                  <a:t>kartu</a:t>
                </a:r>
                <a:r>
                  <a:rPr lang="en-AU" sz="1400" dirty="0" smtClean="0"/>
                  <a:t> </a:t>
                </a:r>
                <a:r>
                  <a:rPr lang="en-AU" sz="1400" dirty="0" err="1" smtClean="0"/>
                  <a:t>nasional</a:t>
                </a:r>
                <a:r>
                  <a:rPr lang="en-AU" sz="1400" dirty="0" smtClean="0"/>
                  <a:t>)</a:t>
                </a:r>
                <a:endParaRPr lang="en-AU" sz="1400" dirty="0"/>
              </a:p>
            </p:txBody>
          </p:sp>
          <p:sp>
            <p:nvSpPr>
              <p:cNvPr id="8" name="Rectangular Callout 7"/>
              <p:cNvSpPr/>
              <p:nvPr/>
            </p:nvSpPr>
            <p:spPr>
              <a:xfrm>
                <a:off x="4267838" y="1111493"/>
                <a:ext cx="1019582" cy="1008112"/>
              </a:xfrm>
              <a:prstGeom prst="wedgeRectCallout">
                <a:avLst>
                  <a:gd name="adj1" fmla="val -23780"/>
                  <a:gd name="adj2" fmla="val -893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Bangsa</a:t>
                </a:r>
                <a:r>
                  <a:rPr lang="en-AU" sz="1400" dirty="0" smtClean="0"/>
                  <a:t> </a:t>
                </a:r>
                <a:r>
                  <a:rPr lang="en-AU" sz="1400" dirty="0" err="1" smtClean="0"/>
                  <a:t>hewan</a:t>
                </a:r>
                <a:endParaRPr lang="en-AU" sz="1400" dirty="0"/>
              </a:p>
            </p:txBody>
          </p:sp>
          <p:sp>
            <p:nvSpPr>
              <p:cNvPr id="9" name="Rectangular Callout 8"/>
              <p:cNvSpPr/>
              <p:nvPr/>
            </p:nvSpPr>
            <p:spPr>
              <a:xfrm>
                <a:off x="2811547" y="1129155"/>
                <a:ext cx="1008112" cy="1008112"/>
              </a:xfrm>
              <a:prstGeom prst="wedgeRectCallout">
                <a:avLst>
                  <a:gd name="adj1" fmla="val -21975"/>
                  <a:gd name="adj2" fmla="val -874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 </a:t>
                </a:r>
                <a:r>
                  <a:rPr lang="en-AU" sz="1400" dirty="0" err="1" smtClean="0"/>
                  <a:t>tujuan</a:t>
                </a:r>
                <a:endParaRPr lang="en-AU" sz="1400" dirty="0"/>
              </a:p>
            </p:txBody>
          </p:sp>
          <p:sp>
            <p:nvSpPr>
              <p:cNvPr id="10" name="Rectangular Callout 9"/>
              <p:cNvSpPr/>
              <p:nvPr/>
            </p:nvSpPr>
            <p:spPr>
              <a:xfrm>
                <a:off x="1769209" y="1116542"/>
                <a:ext cx="932547" cy="1008112"/>
              </a:xfrm>
              <a:prstGeom prst="wedgeRectCallout">
                <a:avLst>
                  <a:gd name="adj1" fmla="val -16306"/>
                  <a:gd name="adj2" fmla="val -883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 </a:t>
                </a:r>
                <a:r>
                  <a:rPr lang="en-AU" sz="1400" dirty="0" err="1" smtClean="0"/>
                  <a:t>asal</a:t>
                </a:r>
                <a:endParaRPr lang="en-AU" sz="1400" dirty="0"/>
              </a:p>
            </p:txBody>
          </p:sp>
          <p:sp>
            <p:nvSpPr>
              <p:cNvPr id="11" name="Rectangular Callout 10"/>
              <p:cNvSpPr/>
              <p:nvPr/>
            </p:nvSpPr>
            <p:spPr>
              <a:xfrm>
                <a:off x="5491974" y="1110935"/>
                <a:ext cx="1008112" cy="1000126"/>
              </a:xfrm>
              <a:prstGeom prst="wedgeRectCallout">
                <a:avLst>
                  <a:gd name="adj1" fmla="val -26699"/>
                  <a:gd name="adj2" fmla="val -9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endParaRPr lang="en-AU" sz="1400" dirty="0"/>
              </a:p>
            </p:txBody>
          </p:sp>
          <p:sp>
            <p:nvSpPr>
              <p:cNvPr id="12" name="Rectangle 11"/>
              <p:cNvSpPr/>
              <p:nvPr/>
            </p:nvSpPr>
            <p:spPr>
              <a:xfrm>
                <a:off x="4267838" y="2090608"/>
                <a:ext cx="2232248" cy="2489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400" dirty="0" err="1" smtClean="0"/>
                  <a:t>Mengulangi</a:t>
                </a:r>
                <a:r>
                  <a:rPr lang="en-AU" sz="1400" dirty="0" smtClean="0"/>
                  <a:t> </a:t>
                </a:r>
                <a:r>
                  <a:rPr lang="en-AU" sz="1400" dirty="0" err="1" smtClean="0"/>
                  <a:t>urutan</a:t>
                </a:r>
                <a:endParaRPr lang="en-AU" sz="1400" dirty="0"/>
              </a:p>
            </p:txBody>
          </p:sp>
        </p:grpSp>
        <p:sp>
          <p:nvSpPr>
            <p:cNvPr id="6" name="Rectangular Callout 5"/>
            <p:cNvSpPr/>
            <p:nvPr/>
          </p:nvSpPr>
          <p:spPr>
            <a:xfrm>
              <a:off x="7267657" y="1735000"/>
              <a:ext cx="1008112" cy="1000126"/>
            </a:xfrm>
            <a:prstGeom prst="wedgeRectCallout">
              <a:avLst>
                <a:gd name="adj1" fmla="val 5425"/>
                <a:gd name="adj2" fmla="val -8943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Pemilik</a:t>
              </a:r>
              <a:r>
                <a:rPr lang="en-AU" sz="1400" dirty="0" smtClean="0"/>
                <a:t> </a:t>
              </a:r>
              <a:r>
                <a:rPr lang="en-AU" sz="1400" dirty="0" err="1" smtClean="0"/>
                <a:t>nomor</a:t>
              </a:r>
              <a:r>
                <a:rPr lang="en-AU" sz="1400" dirty="0" smtClean="0"/>
                <a:t> </a:t>
              </a:r>
              <a:r>
                <a:rPr lang="en-AU" sz="1400" dirty="0" err="1" smtClean="0"/>
                <a:t>telepon</a:t>
              </a:r>
              <a:endParaRPr lang="en-AU" sz="1400" dirty="0"/>
            </a:p>
          </p:txBody>
        </p:sp>
      </p:grpSp>
      <p:sp>
        <p:nvSpPr>
          <p:cNvPr id="13" name="Rectangle 12"/>
          <p:cNvSpPr/>
          <p:nvPr/>
        </p:nvSpPr>
        <p:spPr>
          <a:xfrm>
            <a:off x="292167" y="1628800"/>
            <a:ext cx="8496944" cy="369332"/>
          </a:xfrm>
          <a:prstGeom prst="rect">
            <a:avLst/>
          </a:prstGeom>
        </p:spPr>
        <p:txBody>
          <a:bodyPr wrap="square">
            <a:spAutoFit/>
          </a:bodyPr>
          <a:lstStyle/>
          <a:p>
            <a:r>
              <a:rPr lang="en-AU" b="1" dirty="0"/>
              <a:t>SK [ID </a:t>
            </a:r>
            <a:r>
              <a:rPr lang="en-AU" b="1" dirty="0" err="1"/>
              <a:t>pemilik</a:t>
            </a:r>
            <a:r>
              <a:rPr lang="en-AU" b="1" dirty="0"/>
              <a:t>] [</a:t>
            </a:r>
            <a:r>
              <a:rPr lang="en-AU" b="1" dirty="0" err="1"/>
              <a:t>asal</a:t>
            </a:r>
            <a:r>
              <a:rPr lang="en-AU" b="1" dirty="0"/>
              <a:t>] [</a:t>
            </a:r>
            <a:r>
              <a:rPr lang="en-AU" b="1" dirty="0" err="1"/>
              <a:t>tujuan</a:t>
            </a:r>
            <a:r>
              <a:rPr lang="en-AU" b="1" dirty="0"/>
              <a:t>] ([</a:t>
            </a:r>
            <a:r>
              <a:rPr lang="en-AU" b="1" dirty="0" err="1"/>
              <a:t>bangsa</a:t>
            </a:r>
            <a:r>
              <a:rPr lang="en-AU" b="1" dirty="0"/>
              <a:t> </a:t>
            </a:r>
            <a:r>
              <a:rPr lang="en-AU" b="1" dirty="0" err="1"/>
              <a:t>hewan</a:t>
            </a:r>
            <a:r>
              <a:rPr lang="en-AU" b="1" dirty="0"/>
              <a:t>] [</a:t>
            </a:r>
            <a:r>
              <a:rPr lang="en-AU" b="1" dirty="0" err="1"/>
              <a:t>jumlah</a:t>
            </a:r>
            <a:r>
              <a:rPr lang="en-AU" b="1" dirty="0"/>
              <a:t> </a:t>
            </a:r>
            <a:r>
              <a:rPr lang="en-AU" b="1" dirty="0" err="1"/>
              <a:t>hewan</a:t>
            </a:r>
            <a:r>
              <a:rPr lang="en-AU" b="1" dirty="0"/>
              <a:t>]...) {</a:t>
            </a:r>
            <a:r>
              <a:rPr lang="en-AU" b="1" dirty="0" err="1"/>
              <a:t>pemilik</a:t>
            </a:r>
            <a:r>
              <a:rPr lang="en-AU" b="1" dirty="0"/>
              <a:t> phone}</a:t>
            </a:r>
          </a:p>
        </p:txBody>
      </p:sp>
    </p:spTree>
    <p:extLst>
      <p:ext uri="{BB962C8B-B14F-4D97-AF65-F5344CB8AC3E}">
        <p14:creationId xmlns="" xmlns:p14="http://schemas.microsoft.com/office/powerpoint/2010/main" val="15140064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buNone/>
            </a:pPr>
            <a:endParaRPr lang="en-AU" sz="2000" b="1" dirty="0" smtClean="0"/>
          </a:p>
          <a:p>
            <a:pPr marL="0" indent="0">
              <a:buNone/>
            </a:pPr>
            <a:r>
              <a:rPr lang="en-AU" sz="2000" i="1" dirty="0" err="1" smtClean="0"/>
              <a:t>Validasi</a:t>
            </a:r>
            <a:r>
              <a:rPr lang="en-AU" sz="2000" i="1" dirty="0" smtClean="0"/>
              <a:t> SKKH</a:t>
            </a:r>
            <a:endParaRPr lang="en-AU" sz="2000" i="1" dirty="0"/>
          </a:p>
          <a:p>
            <a:pPr marL="0" indent="0">
              <a:buNone/>
            </a:pPr>
            <a:r>
              <a:rPr lang="en-AU" sz="2000" b="1" dirty="0"/>
              <a:t>VSK </a:t>
            </a:r>
            <a:r>
              <a:rPr lang="en-AU" sz="2000" b="1" dirty="0" smtClean="0"/>
              <a:t>[ID SKKH]</a:t>
            </a:r>
            <a:endParaRPr lang="en-AU" sz="2000" b="1" dirty="0"/>
          </a:p>
          <a:p>
            <a:pPr marL="0" indent="0">
              <a:buNone/>
            </a:pPr>
            <a:endParaRPr lang="en-AU" sz="2000" b="1" dirty="0"/>
          </a:p>
          <a:p>
            <a:pPr marL="0" indent="0">
              <a:buNone/>
            </a:pPr>
            <a:endParaRPr lang="en-AU" dirty="0"/>
          </a:p>
        </p:txBody>
      </p:sp>
      <p:sp>
        <p:nvSpPr>
          <p:cNvPr id="5" name="Rectangular Callout 4"/>
          <p:cNvSpPr/>
          <p:nvPr/>
        </p:nvSpPr>
        <p:spPr>
          <a:xfrm>
            <a:off x="1115616" y="1916832"/>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ID SKKH</a:t>
            </a:r>
            <a:endParaRPr lang="en-AU" sz="1400" dirty="0"/>
          </a:p>
        </p:txBody>
      </p:sp>
    </p:spTree>
    <p:extLst>
      <p:ext uri="{BB962C8B-B14F-4D97-AF65-F5344CB8AC3E}">
        <p14:creationId xmlns="" xmlns:p14="http://schemas.microsoft.com/office/powerpoint/2010/main" val="21659245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3697412664"/>
              </p:ext>
            </p:extLst>
          </p:nvPr>
        </p:nvGraphicFramePr>
        <p:xfrm>
          <a:off x="4499992" y="2492896"/>
          <a:ext cx="4355976" cy="4037972"/>
        </p:xfrm>
        <a:graphic>
          <a:graphicData uri="http://schemas.openxmlformats.org/drawingml/2006/table">
            <a:tbl>
              <a:tblPr firstRow="1" firstCol="1" bandRow="1">
                <a:tableStyleId>{5C22544A-7EE6-4342-B048-85BDC9FD1C3A}</a:tableStyleId>
              </a:tblPr>
              <a:tblGrid>
                <a:gridCol w="4355976"/>
              </a:tblGrid>
              <a:tr h="813188">
                <a:tc>
                  <a:txBody>
                    <a:bodyPr/>
                    <a:lstStyle/>
                    <a:p>
                      <a:pPr algn="ctr">
                        <a:lnSpc>
                          <a:spcPct val="115000"/>
                        </a:lnSpc>
                        <a:spcAft>
                          <a:spcPts val="0"/>
                        </a:spcAft>
                      </a:pPr>
                      <a:r>
                        <a:rPr lang="en-AU" sz="3600" b="1" dirty="0" smtClean="0">
                          <a:solidFill>
                            <a:srgbClr val="FF0000"/>
                          </a:solidFill>
                          <a:effectLst/>
                          <a:latin typeface="+mj-lt"/>
                          <a:ea typeface="Calibri"/>
                          <a:cs typeface="Times New Roman"/>
                        </a:rPr>
                        <a:t>YES</a:t>
                      </a:r>
                      <a:endParaRPr lang="en-AU" sz="3600" b="1" dirty="0">
                        <a:solidFill>
                          <a:srgbClr val="FF0000"/>
                        </a:solidFill>
                        <a:effectLst/>
                        <a:latin typeface="+mj-lt"/>
                        <a:ea typeface="Calibri"/>
                        <a:cs typeface="Times New Roman"/>
                      </a:endParaRPr>
                    </a:p>
                  </a:txBody>
                  <a:tcPr marL="76982" marR="76982" marT="0" marB="0">
                    <a:solidFill>
                      <a:schemeClr val="bg1"/>
                    </a:solidFill>
                  </a:tcPr>
                </a:tc>
              </a:tr>
              <a:tr h="475019">
                <a:tc>
                  <a:txBody>
                    <a:bodyPr/>
                    <a:lstStyle/>
                    <a:p>
                      <a:pPr algn="ctr">
                        <a:lnSpc>
                          <a:spcPct val="115000"/>
                        </a:lnSpc>
                        <a:spcAft>
                          <a:spcPts val="0"/>
                        </a:spcAft>
                      </a:pPr>
                      <a:r>
                        <a:rPr lang="en-AU" sz="2800" b="1" dirty="0">
                          <a:solidFill>
                            <a:srgbClr val="FF0000"/>
                          </a:solidFill>
                          <a:effectLst/>
                          <a:latin typeface="+mj-lt"/>
                        </a:rPr>
                        <a:t>Send a </a:t>
                      </a:r>
                      <a:endParaRPr lang="en-AU" sz="2800" b="1" dirty="0" smtClean="0">
                        <a:solidFill>
                          <a:srgbClr val="FF0000"/>
                        </a:solidFill>
                        <a:effectLst/>
                        <a:latin typeface="+mj-lt"/>
                      </a:endParaRPr>
                    </a:p>
                    <a:p>
                      <a:pPr algn="ctr">
                        <a:lnSpc>
                          <a:spcPct val="115000"/>
                        </a:lnSpc>
                        <a:spcAft>
                          <a:spcPts val="0"/>
                        </a:spcAft>
                      </a:pPr>
                      <a:r>
                        <a:rPr lang="en-AU" sz="2800" b="1" dirty="0" smtClean="0">
                          <a:solidFill>
                            <a:srgbClr val="FF0000"/>
                          </a:solidFill>
                          <a:effectLst/>
                          <a:latin typeface="+mj-lt"/>
                        </a:rPr>
                        <a:t>Priority</a:t>
                      </a:r>
                      <a:r>
                        <a:rPr lang="en-AU" sz="2800" b="1" baseline="0" dirty="0" smtClean="0">
                          <a:solidFill>
                            <a:srgbClr val="FF0000"/>
                          </a:solidFill>
                          <a:effectLst/>
                          <a:latin typeface="+mj-lt"/>
                        </a:rPr>
                        <a:t> </a:t>
                      </a:r>
                      <a:r>
                        <a:rPr lang="en-AU" sz="2800" b="1" dirty="0" smtClean="0">
                          <a:solidFill>
                            <a:srgbClr val="FF0000"/>
                          </a:solidFill>
                          <a:effectLst/>
                          <a:latin typeface="+mj-lt"/>
                        </a:rPr>
                        <a:t>report</a:t>
                      </a:r>
                      <a:endParaRPr lang="en-AU" sz="2800" b="1" dirty="0">
                        <a:solidFill>
                          <a:srgbClr val="FF0000"/>
                        </a:solidFill>
                        <a:effectLst/>
                        <a:latin typeface="+mj-lt"/>
                        <a:ea typeface="Calibri"/>
                        <a:cs typeface="Times New Roman"/>
                      </a:endParaRPr>
                    </a:p>
                  </a:txBody>
                  <a:tcPr marL="76982" marR="76982" marT="0" marB="0">
                    <a:solidFill>
                      <a:schemeClr val="bg1"/>
                    </a:solidFill>
                  </a:tcPr>
                </a:tc>
              </a:tr>
              <a:tr h="767841">
                <a:tc>
                  <a:txBody>
                    <a:bodyPr/>
                    <a:lstStyle/>
                    <a:p>
                      <a:pPr algn="ctr">
                        <a:lnSpc>
                          <a:spcPct val="115000"/>
                        </a:lnSpc>
                        <a:spcAft>
                          <a:spcPts val="0"/>
                        </a:spcAft>
                      </a:pPr>
                      <a:r>
                        <a:rPr lang="en-AU" sz="4400" b="1" dirty="0">
                          <a:solidFill>
                            <a:srgbClr val="FF0000"/>
                          </a:solidFill>
                          <a:effectLst/>
                          <a:latin typeface="+mj-lt"/>
                        </a:rPr>
                        <a:t>P</a:t>
                      </a:r>
                      <a:endParaRPr lang="en-AU" sz="4400" b="1" dirty="0">
                        <a:solidFill>
                          <a:srgbClr val="FF0000"/>
                        </a:solidFill>
                        <a:effectLst/>
                        <a:latin typeface="+mj-lt"/>
                        <a:ea typeface="Calibri"/>
                        <a:cs typeface="Times New Roman"/>
                      </a:endParaRPr>
                    </a:p>
                  </a:txBody>
                  <a:tcPr marL="76982" marR="76982" marT="0" marB="0">
                    <a:solidFill>
                      <a:schemeClr val="bg1"/>
                    </a:solidFill>
                  </a:tcPr>
                </a:tc>
              </a:tr>
              <a:tr h="143917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AU" sz="2800" b="1" dirty="0">
                          <a:solidFill>
                            <a:srgbClr val="FF0000"/>
                          </a:solidFill>
                          <a:effectLst/>
                          <a:latin typeface="+mj-lt"/>
                        </a:rPr>
                        <a:t>P </a:t>
                      </a:r>
                      <a:r>
                        <a:rPr lang="en-AU" sz="2800" b="1" dirty="0" smtClean="0">
                          <a:solidFill>
                            <a:srgbClr val="FF0000"/>
                          </a:solidFill>
                          <a:effectLst/>
                          <a:latin typeface="+mj-lt"/>
                        </a:rPr>
                        <a:t>[</a:t>
                      </a:r>
                      <a:r>
                        <a:rPr lang="en-AU" sz="2800" b="1" dirty="0" err="1" smtClean="0">
                          <a:solidFill>
                            <a:srgbClr val="FF0000"/>
                          </a:solidFill>
                          <a:effectLst/>
                          <a:latin typeface="+mj-lt"/>
                        </a:rPr>
                        <a:t>sindrom</a:t>
                      </a:r>
                      <a:r>
                        <a:rPr lang="en-AU" sz="2800" b="1" dirty="0" smtClean="0">
                          <a:solidFill>
                            <a:srgbClr val="FF0000"/>
                          </a:solidFill>
                          <a:effectLst/>
                          <a:latin typeface="+mj-lt"/>
                        </a:rPr>
                        <a:t>] [</a:t>
                      </a:r>
                      <a:r>
                        <a:rPr lang="en-AU" sz="2800" b="1" dirty="0" err="1" smtClean="0">
                          <a:solidFill>
                            <a:srgbClr val="FF0000"/>
                          </a:solidFill>
                          <a:effectLst/>
                          <a:latin typeface="+mj-lt"/>
                        </a:rPr>
                        <a:t>spesies</a:t>
                      </a:r>
                      <a:r>
                        <a:rPr lang="en-AU" sz="2800" b="1" dirty="0" smtClean="0">
                          <a:solidFill>
                            <a:srgbClr val="FF0000"/>
                          </a:solidFill>
                          <a:effectLst/>
                          <a:latin typeface="+mj-lt"/>
                        </a:rPr>
                        <a:t>]  [</a:t>
                      </a:r>
                      <a:r>
                        <a:rPr lang="en-AU" sz="2800" b="1" dirty="0" err="1" smtClean="0">
                          <a:solidFill>
                            <a:srgbClr val="FF0000"/>
                          </a:solidFill>
                          <a:effectLst/>
                          <a:latin typeface="+mj-lt"/>
                        </a:rPr>
                        <a:t>jumlah</a:t>
                      </a:r>
                      <a:r>
                        <a:rPr lang="en-AU" sz="2800" b="1" baseline="0" dirty="0" smtClean="0">
                          <a:solidFill>
                            <a:srgbClr val="FF0000"/>
                          </a:solidFill>
                          <a:effectLst/>
                          <a:latin typeface="+mj-lt"/>
                        </a:rPr>
                        <a:t> </a:t>
                      </a:r>
                      <a:r>
                        <a:rPr lang="en-AU" sz="2800" b="1" baseline="0" dirty="0" err="1" smtClean="0">
                          <a:solidFill>
                            <a:srgbClr val="FF0000"/>
                          </a:solidFill>
                          <a:effectLst/>
                          <a:latin typeface="+mj-lt"/>
                        </a:rPr>
                        <a:t>hewan</a:t>
                      </a:r>
                      <a:r>
                        <a:rPr lang="en-AU" sz="2800" b="1" dirty="0" smtClean="0">
                          <a:solidFill>
                            <a:srgbClr val="FF0000"/>
                          </a:solidFill>
                          <a:effectLst/>
                          <a:latin typeface="+mj-lt"/>
                        </a:rPr>
                        <a:t>] </a:t>
                      </a:r>
                      <a:br>
                        <a:rPr lang="en-AU" sz="2800" b="1" dirty="0" smtClean="0">
                          <a:solidFill>
                            <a:srgbClr val="FF0000"/>
                          </a:solidFill>
                          <a:effectLst/>
                          <a:latin typeface="+mj-lt"/>
                        </a:rPr>
                      </a:br>
                      <a:r>
                        <a:rPr lang="en-AU" sz="2800" b="1" dirty="0" smtClean="0">
                          <a:solidFill>
                            <a:srgbClr val="FF0000"/>
                          </a:solidFill>
                          <a:effectLst/>
                          <a:latin typeface="+mj-lt"/>
                        </a:rPr>
                        <a:t>{</a:t>
                      </a:r>
                      <a:r>
                        <a:rPr lang="en-AU" sz="2800" b="1" dirty="0" err="1" smtClean="0">
                          <a:solidFill>
                            <a:srgbClr val="FF0000"/>
                          </a:solidFill>
                          <a:effectLst/>
                          <a:latin typeface="+mj-lt"/>
                        </a:rPr>
                        <a:t>lokasi</a:t>
                      </a:r>
                      <a:r>
                        <a:rPr lang="en-AU" sz="2800" b="1" dirty="0" smtClean="0">
                          <a:solidFill>
                            <a:srgbClr val="FF0000"/>
                          </a:solidFill>
                          <a:effectLst/>
                          <a:latin typeface="+mj-lt"/>
                        </a:rPr>
                        <a:t>}</a:t>
                      </a:r>
                      <a:endParaRPr lang="en-AU" sz="2800" b="1" dirty="0" smtClean="0">
                        <a:solidFill>
                          <a:srgbClr val="FF0000"/>
                        </a:solidFill>
                        <a:effectLst/>
                        <a:latin typeface="+mj-lt"/>
                        <a:ea typeface="Calibri"/>
                        <a:cs typeface="Times New Roman"/>
                      </a:endParaRPr>
                    </a:p>
                  </a:txBody>
                  <a:tcPr marL="76982" marR="76982" marT="0" marB="0">
                    <a:solidFill>
                      <a:schemeClr val="bg1"/>
                    </a:solidFill>
                  </a:tcPr>
                </a:tc>
              </a:tr>
            </a:tbl>
          </a:graphicData>
        </a:graphic>
      </p:graphicFrame>
      <p:sp>
        <p:nvSpPr>
          <p:cNvPr id="2" name="Title 1"/>
          <p:cNvSpPr>
            <a:spLocks noGrp="1"/>
          </p:cNvSpPr>
          <p:nvPr>
            <p:ph type="title"/>
          </p:nvPr>
        </p:nvSpPr>
        <p:spPr/>
        <p:txBody>
          <a:bodyPr/>
          <a:lstStyle/>
          <a:p>
            <a:pPr algn="l"/>
            <a:r>
              <a:rPr lang="en-AU" b="1" dirty="0" err="1" smtClean="0"/>
              <a:t>Pelsa</a:t>
            </a:r>
            <a:r>
              <a:rPr lang="en-AU" b="1" dirty="0" smtClean="0"/>
              <a:t> - Is it a </a:t>
            </a:r>
            <a:r>
              <a:rPr lang="en-AU" b="1" dirty="0" smtClean="0">
                <a:solidFill>
                  <a:srgbClr val="FF0000"/>
                </a:solidFill>
              </a:rPr>
              <a:t>Priority</a:t>
            </a:r>
            <a:r>
              <a:rPr lang="en-AU" b="1" dirty="0" smtClean="0"/>
              <a:t> syndrome?</a:t>
            </a:r>
            <a:endParaRPr lang="en-AU"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76838305"/>
              </p:ext>
            </p:extLst>
          </p:nvPr>
        </p:nvGraphicFramePr>
        <p:xfrm>
          <a:off x="323528" y="2708920"/>
          <a:ext cx="4248472" cy="3800220"/>
        </p:xfrm>
        <a:graphic>
          <a:graphicData uri="http://schemas.openxmlformats.org/drawingml/2006/table">
            <a:tbl>
              <a:tblPr firstRow="1" firstCol="1" bandRow="1">
                <a:tableStyleId>{5C22544A-7EE6-4342-B048-85BDC9FD1C3A}</a:tableStyleId>
              </a:tblPr>
              <a:tblGrid>
                <a:gridCol w="4248472"/>
              </a:tblGrid>
              <a:tr h="593717">
                <a:tc>
                  <a:txBody>
                    <a:bodyPr/>
                    <a:lstStyle/>
                    <a:p>
                      <a:pPr algn="ctr">
                        <a:lnSpc>
                          <a:spcPct val="115000"/>
                        </a:lnSpc>
                        <a:spcAft>
                          <a:spcPts val="0"/>
                        </a:spcAft>
                      </a:pPr>
                      <a:r>
                        <a:rPr lang="en-AU" sz="3600" dirty="0">
                          <a:solidFill>
                            <a:srgbClr val="00B0F0"/>
                          </a:solidFill>
                          <a:effectLst/>
                        </a:rPr>
                        <a:t>NO</a:t>
                      </a:r>
                      <a:endParaRPr lang="en-AU" sz="3600" dirty="0">
                        <a:solidFill>
                          <a:srgbClr val="00B0F0"/>
                        </a:solidFill>
                        <a:effectLst/>
                        <a:latin typeface="Calibri"/>
                        <a:ea typeface="Calibri"/>
                        <a:cs typeface="Times New Roman"/>
                      </a:endParaRPr>
                    </a:p>
                  </a:txBody>
                  <a:tcPr marL="76982" marR="76982" marT="0" marB="0">
                    <a:solidFill>
                      <a:schemeClr val="bg1"/>
                    </a:solidFill>
                  </a:tcPr>
                </a:tc>
              </a:tr>
              <a:tr h="466550">
                <a:tc>
                  <a:txBody>
                    <a:bodyPr/>
                    <a:lstStyle/>
                    <a:p>
                      <a:pPr algn="ctr">
                        <a:lnSpc>
                          <a:spcPct val="115000"/>
                        </a:lnSpc>
                        <a:spcAft>
                          <a:spcPts val="0"/>
                        </a:spcAft>
                      </a:pPr>
                      <a:r>
                        <a:rPr lang="en-AU" sz="2800" dirty="0">
                          <a:solidFill>
                            <a:srgbClr val="00B0F0"/>
                          </a:solidFill>
                          <a:effectLst/>
                        </a:rPr>
                        <a:t>Send a </a:t>
                      </a:r>
                      <a:endParaRPr lang="en-AU" sz="2800" dirty="0" smtClean="0">
                        <a:solidFill>
                          <a:srgbClr val="00B0F0"/>
                        </a:solidFill>
                        <a:effectLst/>
                      </a:endParaRPr>
                    </a:p>
                    <a:p>
                      <a:pPr algn="ctr">
                        <a:lnSpc>
                          <a:spcPct val="115000"/>
                        </a:lnSpc>
                        <a:spcAft>
                          <a:spcPts val="0"/>
                        </a:spcAft>
                      </a:pPr>
                      <a:r>
                        <a:rPr lang="en-AU" sz="2800" dirty="0" smtClean="0">
                          <a:solidFill>
                            <a:srgbClr val="00B0F0"/>
                          </a:solidFill>
                          <a:effectLst/>
                        </a:rPr>
                        <a:t>General</a:t>
                      </a:r>
                      <a:r>
                        <a:rPr lang="en-AU" sz="2800" baseline="0" dirty="0" smtClean="0">
                          <a:solidFill>
                            <a:srgbClr val="00B0F0"/>
                          </a:solidFill>
                          <a:effectLst/>
                        </a:rPr>
                        <a:t> Signs</a:t>
                      </a:r>
                      <a:r>
                        <a:rPr lang="en-AU" sz="2800" dirty="0" smtClean="0">
                          <a:solidFill>
                            <a:srgbClr val="00B0F0"/>
                          </a:solidFill>
                          <a:effectLst/>
                        </a:rPr>
                        <a:t> report</a:t>
                      </a:r>
                      <a:endParaRPr lang="en-AU" sz="2800" dirty="0">
                        <a:solidFill>
                          <a:srgbClr val="00B0F0"/>
                        </a:solidFill>
                        <a:effectLst/>
                        <a:latin typeface="Calibri"/>
                        <a:ea typeface="Calibri"/>
                        <a:cs typeface="Times New Roman"/>
                      </a:endParaRPr>
                    </a:p>
                  </a:txBody>
                  <a:tcPr marL="76982" marR="76982" marT="0" marB="0">
                    <a:solidFill>
                      <a:schemeClr val="bg1"/>
                    </a:solidFill>
                  </a:tcPr>
                </a:tc>
              </a:tr>
              <a:tr h="763409">
                <a:tc>
                  <a:txBody>
                    <a:bodyPr/>
                    <a:lstStyle/>
                    <a:p>
                      <a:pPr algn="ctr">
                        <a:lnSpc>
                          <a:spcPct val="115000"/>
                        </a:lnSpc>
                        <a:spcAft>
                          <a:spcPts val="0"/>
                        </a:spcAft>
                      </a:pPr>
                      <a:r>
                        <a:rPr lang="en-AU" sz="4400" dirty="0">
                          <a:solidFill>
                            <a:srgbClr val="00B0F0"/>
                          </a:solidFill>
                          <a:effectLst/>
                        </a:rPr>
                        <a:t>U</a:t>
                      </a:r>
                      <a:endParaRPr lang="en-AU" sz="4400" dirty="0">
                        <a:solidFill>
                          <a:srgbClr val="00B0F0"/>
                        </a:solidFill>
                        <a:effectLst/>
                        <a:latin typeface="Calibri"/>
                        <a:ea typeface="Calibri"/>
                        <a:cs typeface="Times New Roman"/>
                      </a:endParaRPr>
                    </a:p>
                  </a:txBody>
                  <a:tcPr marL="76982" marR="76982" marT="0" marB="0">
                    <a:solidFill>
                      <a:schemeClr val="bg1"/>
                    </a:solidFill>
                  </a:tcPr>
                </a:tc>
              </a:tr>
              <a:tr h="1416684">
                <a:tc>
                  <a:txBody>
                    <a:bodyPr/>
                    <a:lstStyle/>
                    <a:p>
                      <a:pPr algn="ctr">
                        <a:lnSpc>
                          <a:spcPct val="115000"/>
                        </a:lnSpc>
                        <a:spcAft>
                          <a:spcPts val="0"/>
                        </a:spcAft>
                      </a:pPr>
                      <a:r>
                        <a:rPr lang="en-AU" sz="2800" dirty="0">
                          <a:solidFill>
                            <a:srgbClr val="00B0F0"/>
                          </a:solidFill>
                          <a:effectLst/>
                        </a:rPr>
                        <a:t>U </a:t>
                      </a:r>
                      <a:r>
                        <a:rPr lang="en-AU" sz="2800" dirty="0" smtClean="0">
                          <a:solidFill>
                            <a:srgbClr val="00B0F0"/>
                          </a:solidFill>
                          <a:effectLst/>
                        </a:rPr>
                        <a:t>[</a:t>
                      </a:r>
                      <a:r>
                        <a:rPr lang="en-AU" sz="2800" dirty="0" err="1" smtClean="0">
                          <a:solidFill>
                            <a:srgbClr val="00B0F0"/>
                          </a:solidFill>
                          <a:effectLst/>
                        </a:rPr>
                        <a:t>tanda,tanda</a:t>
                      </a:r>
                      <a:r>
                        <a:rPr lang="en-AU" sz="2800" dirty="0" smtClean="0">
                          <a:solidFill>
                            <a:srgbClr val="00B0F0"/>
                          </a:solidFill>
                          <a:effectLst/>
                        </a:rPr>
                        <a:t>] </a:t>
                      </a:r>
                      <a:r>
                        <a:rPr lang="en-AU" sz="2800" dirty="0">
                          <a:solidFill>
                            <a:srgbClr val="00B0F0"/>
                          </a:solidFill>
                          <a:effectLst/>
                        </a:rPr>
                        <a:t>[</a:t>
                      </a:r>
                      <a:r>
                        <a:rPr lang="en-AU" sz="2800" dirty="0" err="1" smtClean="0">
                          <a:solidFill>
                            <a:srgbClr val="00B0F0"/>
                          </a:solidFill>
                          <a:effectLst/>
                        </a:rPr>
                        <a:t>spesies</a:t>
                      </a:r>
                      <a:r>
                        <a:rPr lang="en-AU" sz="2800" dirty="0" smtClean="0">
                          <a:solidFill>
                            <a:srgbClr val="00B0F0"/>
                          </a:solidFill>
                          <a:effectLst/>
                        </a:rPr>
                        <a:t>] [</a:t>
                      </a:r>
                      <a:r>
                        <a:rPr lang="en-AU" sz="2800" dirty="0" err="1" smtClean="0">
                          <a:solidFill>
                            <a:srgbClr val="00B0F0"/>
                          </a:solidFill>
                          <a:effectLst/>
                        </a:rPr>
                        <a:t>jumlah</a:t>
                      </a:r>
                      <a:r>
                        <a:rPr lang="en-AU" sz="2800" dirty="0" smtClean="0">
                          <a:solidFill>
                            <a:srgbClr val="00B0F0"/>
                          </a:solidFill>
                          <a:effectLst/>
                        </a:rPr>
                        <a:t> </a:t>
                      </a:r>
                      <a:r>
                        <a:rPr lang="en-AU" sz="2800" dirty="0" err="1" smtClean="0">
                          <a:solidFill>
                            <a:srgbClr val="00B0F0"/>
                          </a:solidFill>
                          <a:effectLst/>
                        </a:rPr>
                        <a:t>hewan</a:t>
                      </a:r>
                      <a:r>
                        <a:rPr lang="en-AU" sz="2800" dirty="0" smtClean="0">
                          <a:solidFill>
                            <a:srgbClr val="00B0F0"/>
                          </a:solidFill>
                          <a:effectLst/>
                        </a:rPr>
                        <a:t>] {</a:t>
                      </a:r>
                      <a:r>
                        <a:rPr lang="en-AU" sz="2800" dirty="0" err="1" smtClean="0">
                          <a:solidFill>
                            <a:srgbClr val="00B0F0"/>
                          </a:solidFill>
                          <a:effectLst/>
                        </a:rPr>
                        <a:t>lokasi</a:t>
                      </a:r>
                      <a:r>
                        <a:rPr lang="en-AU" sz="2800" dirty="0" smtClean="0">
                          <a:solidFill>
                            <a:srgbClr val="00B0F0"/>
                          </a:solidFill>
                          <a:effectLst/>
                        </a:rPr>
                        <a:t>}</a:t>
                      </a:r>
                      <a:endParaRPr lang="en-AU" sz="2800" dirty="0">
                        <a:solidFill>
                          <a:srgbClr val="00B0F0"/>
                        </a:solidFill>
                        <a:effectLst/>
                        <a:latin typeface="Calibri"/>
                        <a:ea typeface="Calibri"/>
                        <a:cs typeface="Times New Roman"/>
                      </a:endParaRPr>
                    </a:p>
                  </a:txBody>
                  <a:tcPr marL="76982" marR="76982" marT="0" marB="0">
                    <a:solidFill>
                      <a:schemeClr val="bg1"/>
                    </a:solidFill>
                  </a:tcPr>
                </a:tc>
              </a:tr>
            </a:tbl>
          </a:graphicData>
        </a:graphic>
      </p:graphicFrame>
      <p:pic>
        <p:nvPicPr>
          <p:cNvPr id="4097"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48150" y="-99392"/>
            <a:ext cx="4895850" cy="2773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07617"/>
      </p:ext>
    </p:extLst>
  </p:cSld>
  <p:clrMapOvr>
    <a:masterClrMapping/>
  </p:clrMapOvr>
  <mc:AlternateContent xmlns:mc="http://schemas.openxmlformats.org/markup-compatibility/2006">
    <mc:Choice xmlns="" xmlns:p14="http://schemas.microsoft.com/office/powerpoint/2010/main" Requires="p14">
      <p:transition spd="slow" p14:dur="2000" advTm="5715"/>
    </mc:Choice>
    <mc:Fallback>
      <p:transition spd="slow" advTm="5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83106" y="836712"/>
            <a:ext cx="5400600" cy="1929463"/>
            <a:chOff x="539553" y="1635323"/>
            <a:chExt cx="5400600" cy="1929463"/>
          </a:xfrm>
        </p:grpSpPr>
        <p:grpSp>
          <p:nvGrpSpPr>
            <p:cNvPr id="4" name="Group 3"/>
            <p:cNvGrpSpPr/>
            <p:nvPr/>
          </p:nvGrpSpPr>
          <p:grpSpPr>
            <a:xfrm>
              <a:off x="1043608" y="2548533"/>
              <a:ext cx="4766737" cy="1016253"/>
              <a:chOff x="973270" y="1348755"/>
              <a:chExt cx="4418210" cy="1016253"/>
            </a:xfrm>
          </p:grpSpPr>
          <p:sp>
            <p:nvSpPr>
              <p:cNvPr id="5" name="Rectangular Callout 4"/>
              <p:cNvSpPr/>
              <p:nvPr/>
            </p:nvSpPr>
            <p:spPr>
              <a:xfrm>
                <a:off x="973270" y="1356896"/>
                <a:ext cx="101958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tanda</a:t>
                </a:r>
                <a:r>
                  <a:rPr lang="en-AU" sz="1400" dirty="0" smtClean="0"/>
                  <a:t>, </a:t>
                </a:r>
                <a:r>
                  <a:rPr lang="en-AU" sz="1400" dirty="0" err="1" smtClean="0"/>
                  <a:t>dipisahkan</a:t>
                </a:r>
                <a:r>
                  <a:rPr lang="en-AU" sz="1400" dirty="0" smtClean="0"/>
                  <a:t> </a:t>
                </a:r>
                <a:r>
                  <a:rPr lang="en-AU" sz="1400" dirty="0" err="1" smtClean="0"/>
                  <a:t>dengan</a:t>
                </a:r>
                <a:r>
                  <a:rPr lang="en-AU" sz="1400" dirty="0" smtClean="0"/>
                  <a:t> </a:t>
                </a:r>
                <a:r>
                  <a:rPr lang="en-AU" sz="1400" dirty="0" err="1" smtClean="0"/>
                  <a:t>koma</a:t>
                </a:r>
                <a:endParaRPr lang="en-AU" sz="1400" dirty="0"/>
              </a:p>
            </p:txBody>
          </p:sp>
          <p:sp>
            <p:nvSpPr>
              <p:cNvPr id="6" name="Rectangular Callout 5"/>
              <p:cNvSpPr/>
              <p:nvPr/>
            </p:nvSpPr>
            <p:spPr>
              <a:xfrm>
                <a:off x="4443906" y="1354909"/>
                <a:ext cx="947574"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Opsional</a:t>
                </a:r>
                <a:r>
                  <a:rPr lang="en-AU" sz="1400" dirty="0" smtClean="0"/>
                  <a:t>: </a:t>
                </a: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7" name="Rectangular Callout 6"/>
              <p:cNvSpPr/>
              <p:nvPr/>
            </p:nvSpPr>
            <p:spPr>
              <a:xfrm>
                <a:off x="3336900" y="1354909"/>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r>
                  <a:rPr lang="en-AU" sz="1400" dirty="0" smtClean="0"/>
                  <a:t> </a:t>
                </a:r>
                <a:r>
                  <a:rPr lang="en-AU" sz="1400" dirty="0" err="1" smtClean="0"/>
                  <a:t>terinfeksi</a:t>
                </a:r>
                <a:endParaRPr lang="en-AU" sz="1400" dirty="0"/>
              </a:p>
            </p:txBody>
          </p:sp>
          <p:sp>
            <p:nvSpPr>
              <p:cNvPr id="8" name="Rectangular Callout 7"/>
              <p:cNvSpPr/>
              <p:nvPr/>
            </p:nvSpPr>
            <p:spPr>
              <a:xfrm>
                <a:off x="2428131" y="1348755"/>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grpSp>
        <p:sp>
          <p:nvSpPr>
            <p:cNvPr id="9" name="TextBox 8"/>
            <p:cNvSpPr txBox="1"/>
            <p:nvPr/>
          </p:nvSpPr>
          <p:spPr>
            <a:xfrm>
              <a:off x="539553" y="1635323"/>
              <a:ext cx="5400600" cy="646331"/>
            </a:xfrm>
            <a:prstGeom prst="rect">
              <a:avLst/>
            </a:prstGeom>
            <a:noFill/>
          </p:spPr>
          <p:txBody>
            <a:bodyPr wrap="square" rtlCol="0">
              <a:spAutoFit/>
            </a:bodyPr>
            <a:lstStyle/>
            <a:p>
              <a:pPr lvl="0"/>
              <a:r>
                <a:rPr lang="fr-FR" i="1" dirty="0" err="1">
                  <a:solidFill>
                    <a:prstClr val="black"/>
                  </a:solidFill>
                </a:rPr>
                <a:t>Laporan</a:t>
              </a:r>
              <a:r>
                <a:rPr lang="fr-FR" i="1" dirty="0">
                  <a:solidFill>
                    <a:prstClr val="black"/>
                  </a:solidFill>
                </a:rPr>
                <a:t> </a:t>
              </a:r>
              <a:r>
                <a:rPr lang="fr-FR" i="1" dirty="0" err="1">
                  <a:solidFill>
                    <a:prstClr val="black"/>
                  </a:solidFill>
                </a:rPr>
                <a:t>Tanda</a:t>
              </a:r>
              <a:r>
                <a:rPr lang="fr-FR" i="1" dirty="0">
                  <a:solidFill>
                    <a:prstClr val="black"/>
                  </a:solidFill>
                </a:rPr>
                <a:t> </a:t>
              </a:r>
              <a:r>
                <a:rPr lang="fr-FR" i="1" dirty="0" err="1">
                  <a:solidFill>
                    <a:prstClr val="black"/>
                  </a:solidFill>
                </a:rPr>
                <a:t>Umum</a:t>
              </a:r>
              <a:r>
                <a:rPr lang="fr-FR" i="1" dirty="0">
                  <a:solidFill>
                    <a:prstClr val="black"/>
                  </a:solidFill>
                </a:rPr>
                <a:t> – PELSA</a:t>
              </a:r>
            </a:p>
            <a:p>
              <a:pPr lvl="0"/>
              <a:r>
                <a:rPr lang="fr-FR" b="1" dirty="0">
                  <a:solidFill>
                    <a:prstClr val="black"/>
                  </a:solidFill>
                </a:rPr>
                <a:t>U [</a:t>
              </a:r>
              <a:r>
                <a:rPr lang="fr-FR" b="1" dirty="0" err="1">
                  <a:solidFill>
                    <a:prstClr val="black"/>
                  </a:solidFill>
                </a:rPr>
                <a:t>tanda,tanda</a:t>
              </a:r>
              <a:r>
                <a:rPr lang="fr-FR" b="1" dirty="0">
                  <a:solidFill>
                    <a:prstClr val="black"/>
                  </a:solidFill>
                </a:rPr>
                <a:t>...] [</a:t>
              </a:r>
              <a:r>
                <a:rPr lang="fr-FR" b="1" dirty="0" err="1">
                  <a:solidFill>
                    <a:prstClr val="black"/>
                  </a:solidFill>
                </a:rPr>
                <a:t>spesies</a:t>
              </a:r>
              <a:r>
                <a:rPr lang="fr-FR" b="1" dirty="0">
                  <a:solidFill>
                    <a:prstClr val="black"/>
                  </a:solidFill>
                </a:rPr>
                <a:t>] [</a:t>
              </a:r>
              <a:r>
                <a:rPr lang="fr-FR" b="1" dirty="0" err="1">
                  <a:solidFill>
                    <a:prstClr val="black"/>
                  </a:solidFill>
                </a:rPr>
                <a:t>jumlah</a:t>
              </a:r>
              <a:r>
                <a:rPr lang="fr-FR" b="1" dirty="0">
                  <a:solidFill>
                    <a:prstClr val="black"/>
                  </a:solidFill>
                </a:rPr>
                <a:t> </a:t>
              </a:r>
              <a:r>
                <a:rPr lang="fr-FR" b="1" dirty="0" err="1">
                  <a:solidFill>
                    <a:prstClr val="black"/>
                  </a:solidFill>
                </a:rPr>
                <a:t>hewan</a:t>
              </a:r>
              <a:r>
                <a:rPr lang="fr-FR" b="1" dirty="0">
                  <a:solidFill>
                    <a:prstClr val="black"/>
                  </a:solidFill>
                </a:rPr>
                <a:t>] {</a:t>
              </a:r>
              <a:r>
                <a:rPr lang="fr-FR" b="1" dirty="0" err="1">
                  <a:solidFill>
                    <a:prstClr val="black"/>
                  </a:solidFill>
                </a:rPr>
                <a:t>lokasi</a:t>
              </a:r>
              <a:r>
                <a:rPr lang="fr-FR" b="1" dirty="0" smtClean="0">
                  <a:solidFill>
                    <a:prstClr val="black"/>
                  </a:solidFill>
                </a:rPr>
                <a:t>}</a:t>
              </a:r>
              <a:endParaRPr lang="fr-FR" b="1" dirty="0">
                <a:solidFill>
                  <a:prstClr val="black"/>
                </a:solidFill>
              </a:endParaRPr>
            </a:p>
          </p:txBody>
        </p:sp>
      </p:grpSp>
      <p:grpSp>
        <p:nvGrpSpPr>
          <p:cNvPr id="18" name="Group 17"/>
          <p:cNvGrpSpPr/>
          <p:nvPr/>
        </p:nvGrpSpPr>
        <p:grpSpPr>
          <a:xfrm>
            <a:off x="683568" y="4149080"/>
            <a:ext cx="7272808" cy="1905372"/>
            <a:chOff x="683568" y="4149080"/>
            <a:chExt cx="7272808" cy="1905372"/>
          </a:xfrm>
        </p:grpSpPr>
        <p:sp>
          <p:nvSpPr>
            <p:cNvPr id="11" name="TextBox 10"/>
            <p:cNvSpPr txBox="1"/>
            <p:nvPr/>
          </p:nvSpPr>
          <p:spPr>
            <a:xfrm>
              <a:off x="683568" y="4149080"/>
              <a:ext cx="7272808" cy="646331"/>
            </a:xfrm>
            <a:prstGeom prst="rect">
              <a:avLst/>
            </a:prstGeom>
            <a:noFill/>
          </p:spPr>
          <p:txBody>
            <a:bodyPr wrap="square" rtlCol="0">
              <a:spAutoFit/>
            </a:bodyPr>
            <a:lstStyle/>
            <a:p>
              <a:r>
                <a:rPr lang="fr-FR" i="1" dirty="0" err="1"/>
                <a:t>Laporan</a:t>
              </a:r>
              <a:r>
                <a:rPr lang="fr-FR" i="1" dirty="0"/>
                <a:t> </a:t>
              </a:r>
              <a:r>
                <a:rPr lang="fr-FR" i="1" dirty="0" err="1"/>
                <a:t>Tanda</a:t>
              </a:r>
              <a:r>
                <a:rPr lang="fr-FR" i="1" dirty="0"/>
                <a:t> </a:t>
              </a:r>
              <a:r>
                <a:rPr lang="fr-FR" i="1" dirty="0" err="1"/>
                <a:t>Umum</a:t>
              </a:r>
              <a:r>
                <a:rPr lang="fr-FR" i="1" dirty="0"/>
                <a:t> – DINAS</a:t>
              </a:r>
            </a:p>
            <a:p>
              <a:r>
                <a:rPr lang="fr-FR" b="1" dirty="0"/>
                <a:t>U [</a:t>
              </a:r>
              <a:r>
                <a:rPr lang="fr-FR" b="1" dirty="0" err="1"/>
                <a:t>tanda,tanda</a:t>
              </a:r>
              <a:r>
                <a:rPr lang="fr-FR" b="1" dirty="0"/>
                <a:t>...] [</a:t>
              </a:r>
              <a:r>
                <a:rPr lang="fr-FR" b="1" dirty="0" err="1"/>
                <a:t>spesies</a:t>
              </a:r>
              <a:r>
                <a:rPr lang="fr-FR" b="1" dirty="0"/>
                <a:t>] [</a:t>
              </a:r>
              <a:r>
                <a:rPr lang="fr-FR" b="1" dirty="0" err="1"/>
                <a:t>jumlah</a:t>
              </a:r>
              <a:r>
                <a:rPr lang="fr-FR" b="1" dirty="0"/>
                <a:t> </a:t>
              </a:r>
              <a:r>
                <a:rPr lang="fr-FR" b="1" dirty="0" err="1"/>
                <a:t>hewan</a:t>
              </a:r>
              <a:r>
                <a:rPr lang="fr-FR" b="1" dirty="0"/>
                <a:t>] </a:t>
              </a:r>
              <a:r>
                <a:rPr lang="fr-FR" b="1" dirty="0" smtClean="0"/>
                <a:t>[</a:t>
              </a:r>
              <a:r>
                <a:rPr lang="fr-FR" b="1" dirty="0" err="1" smtClean="0"/>
                <a:t>lokasi</a:t>
              </a:r>
              <a:r>
                <a:rPr lang="fr-FR" b="1" dirty="0" smtClean="0"/>
                <a:t>]  </a:t>
              </a:r>
              <a:r>
                <a:rPr lang="fr-FR" b="1" dirty="0"/>
                <a:t>[</a:t>
              </a:r>
              <a:r>
                <a:rPr lang="fr-FR" b="1" dirty="0" err="1"/>
                <a:t>diagnosa,diagnosa</a:t>
              </a:r>
              <a:r>
                <a:rPr lang="fr-FR" b="1" dirty="0"/>
                <a:t>...</a:t>
              </a:r>
              <a:r>
                <a:rPr lang="en-AU" b="1" dirty="0" smtClean="0"/>
                <a:t>]</a:t>
              </a:r>
              <a:endParaRPr lang="en-AU" b="1" dirty="0"/>
            </a:p>
          </p:txBody>
        </p:sp>
        <p:grpSp>
          <p:nvGrpSpPr>
            <p:cNvPr id="12" name="Group 11"/>
            <p:cNvGrpSpPr/>
            <p:nvPr/>
          </p:nvGrpSpPr>
          <p:grpSpPr>
            <a:xfrm>
              <a:off x="1067392" y="5029758"/>
              <a:ext cx="6816976" cy="1024694"/>
              <a:chOff x="1013929" y="1111357"/>
              <a:chExt cx="6816976" cy="1024694"/>
            </a:xfrm>
          </p:grpSpPr>
          <p:sp>
            <p:nvSpPr>
              <p:cNvPr id="13" name="Rectangular Callout 12"/>
              <p:cNvSpPr/>
              <p:nvPr/>
            </p:nvSpPr>
            <p:spPr>
              <a:xfrm>
                <a:off x="1013929" y="1111357"/>
                <a:ext cx="1064192"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tanda</a:t>
                </a:r>
                <a:r>
                  <a:rPr lang="en-AU" sz="1400" dirty="0" smtClean="0"/>
                  <a:t>, </a:t>
                </a:r>
                <a:r>
                  <a:rPr lang="en-AU" sz="1400" dirty="0" err="1" smtClean="0"/>
                  <a:t>dipisahkan</a:t>
                </a:r>
                <a:r>
                  <a:rPr lang="en-AU" sz="1400" dirty="0" smtClean="0"/>
                  <a:t> </a:t>
                </a:r>
                <a:r>
                  <a:rPr lang="en-AU" sz="1400" dirty="0" err="1" smtClean="0"/>
                  <a:t>dengan</a:t>
                </a:r>
                <a:r>
                  <a:rPr lang="en-AU" sz="1400" dirty="0" smtClean="0"/>
                  <a:t> </a:t>
                </a:r>
                <a:r>
                  <a:rPr lang="en-AU" sz="1400" dirty="0" err="1" smtClean="0"/>
                  <a:t>koma</a:t>
                </a:r>
                <a:endParaRPr lang="en-AU" sz="1400" dirty="0"/>
              </a:p>
            </p:txBody>
          </p:sp>
          <p:sp>
            <p:nvSpPr>
              <p:cNvPr id="14" name="Rectangular Callout 13"/>
              <p:cNvSpPr/>
              <p:nvPr/>
            </p:nvSpPr>
            <p:spPr>
              <a:xfrm>
                <a:off x="4838653" y="1127939"/>
                <a:ext cx="109159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lokasi</a:t>
                </a:r>
                <a:r>
                  <a:rPr lang="en-AU" sz="1400" dirty="0" smtClean="0"/>
                  <a:t> (</a:t>
                </a:r>
                <a:r>
                  <a:rPr lang="en-AU" sz="1400" dirty="0" err="1" smtClean="0"/>
                  <a:t>desa</a:t>
                </a:r>
                <a:r>
                  <a:rPr lang="en-AU" sz="1400" dirty="0" smtClean="0"/>
                  <a:t>)</a:t>
                </a:r>
                <a:endParaRPr lang="en-AU" sz="1400" dirty="0"/>
              </a:p>
            </p:txBody>
          </p:sp>
          <p:sp>
            <p:nvSpPr>
              <p:cNvPr id="15" name="Rectangular Callout 14"/>
              <p:cNvSpPr/>
              <p:nvPr/>
            </p:nvSpPr>
            <p:spPr>
              <a:xfrm>
                <a:off x="3758027" y="1111357"/>
                <a:ext cx="905800"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Jumlah</a:t>
                </a:r>
                <a:r>
                  <a:rPr lang="en-AU" sz="1400" dirty="0" smtClean="0"/>
                  <a:t> </a:t>
                </a:r>
                <a:r>
                  <a:rPr lang="en-AU" sz="1400" dirty="0" err="1" smtClean="0"/>
                  <a:t>hewan</a:t>
                </a:r>
                <a:r>
                  <a:rPr lang="en-AU" sz="1400" dirty="0" smtClean="0"/>
                  <a:t> </a:t>
                </a:r>
                <a:r>
                  <a:rPr lang="en-AU" sz="1400" dirty="0" err="1" smtClean="0"/>
                  <a:t>terinfeksi</a:t>
                </a:r>
                <a:endParaRPr lang="en-AU" sz="1400" dirty="0"/>
              </a:p>
            </p:txBody>
          </p:sp>
          <p:sp>
            <p:nvSpPr>
              <p:cNvPr id="16" name="Rectangular Callout 15"/>
              <p:cNvSpPr/>
              <p:nvPr/>
            </p:nvSpPr>
            <p:spPr>
              <a:xfrm>
                <a:off x="2580496" y="1115350"/>
                <a:ext cx="803558" cy="1008112"/>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err="1" smtClean="0"/>
                  <a:t>Kode</a:t>
                </a:r>
                <a:r>
                  <a:rPr lang="en-AU" sz="1400" dirty="0" smtClean="0"/>
                  <a:t> </a:t>
                </a:r>
                <a:r>
                  <a:rPr lang="en-AU" sz="1400" dirty="0" err="1" smtClean="0"/>
                  <a:t>spesies</a:t>
                </a:r>
                <a:endParaRPr lang="en-AU" sz="1400" dirty="0"/>
              </a:p>
            </p:txBody>
          </p:sp>
          <p:sp>
            <p:nvSpPr>
              <p:cNvPr id="17" name="Rectangular Callout 16"/>
              <p:cNvSpPr/>
              <p:nvPr/>
            </p:nvSpPr>
            <p:spPr>
              <a:xfrm>
                <a:off x="6174721" y="1127939"/>
                <a:ext cx="1656184" cy="1000126"/>
              </a:xfrm>
              <a:prstGeom prst="wedgeRectCallout">
                <a:avLst>
                  <a:gd name="adj1" fmla="val -16306"/>
                  <a:gd name="adj2" fmla="val -78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400" dirty="0" smtClean="0"/>
                  <a:t>Kode Penyakit dipisahkan dengan koma</a:t>
                </a:r>
                <a:endParaRPr lang="en-AU" sz="1400" dirty="0"/>
              </a:p>
            </p:txBody>
          </p:sp>
        </p:grpSp>
      </p:grpSp>
    </p:spTree>
    <p:extLst>
      <p:ext uri="{BB962C8B-B14F-4D97-AF65-F5344CB8AC3E}">
        <p14:creationId xmlns="" xmlns:p14="http://schemas.microsoft.com/office/powerpoint/2010/main" val="7893120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 xmlns:p14="http://schemas.microsoft.com/office/powerpoint/2010/main" val="30373537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1.3"/>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1.3"/>
</p:tagLst>
</file>

<file path=ppt/tags/tag7.xml><?xml version="1.0" encoding="utf-8"?>
<p:tagLst xmlns:a="http://schemas.openxmlformats.org/drawingml/2006/main" xmlns:r="http://schemas.openxmlformats.org/officeDocument/2006/relationships" xmlns:p="http://schemas.openxmlformats.org/presentationml/2006/main">
  <p:tag name="TIMING" val="|1.3"/>
</p:tagLst>
</file>

<file path=ppt/tags/tag8.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6380</TotalTime>
  <Words>2821</Words>
  <Application>Microsoft Office PowerPoint</Application>
  <PresentationFormat>On-screen Show (4:3)</PresentationFormat>
  <Paragraphs>646</Paragraphs>
  <Slides>98</Slides>
  <Notes>15</Notes>
  <HiddenSlides>3</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Slide 1</vt:lpstr>
      <vt:lpstr>Apakah itu iSIKHNAS ?</vt:lpstr>
      <vt:lpstr>Alasan mendasar</vt:lpstr>
      <vt:lpstr>Slide 4</vt:lpstr>
      <vt:lpstr>Slide 5</vt:lpstr>
      <vt:lpstr>Slide 6</vt:lpstr>
      <vt:lpstr>Slide 7</vt:lpstr>
      <vt:lpstr>Slide 8</vt:lpstr>
      <vt:lpstr>Slide 9</vt:lpstr>
      <vt:lpstr>Slide 10</vt:lpstr>
      <vt:lpstr>Di Kabupaten Tasikmalaya</vt:lpstr>
      <vt:lpstr>Sistem Baru ……Cara Biasa</vt:lpstr>
      <vt:lpstr>Daftar semua tugas Anda di lapangan di hari kerja </vt:lpstr>
      <vt:lpstr>Dibangun untuk memberikan pelayanan yang lebih baik bagi SEMUA pengguna.</vt:lpstr>
      <vt:lpstr>Slide 15</vt:lpstr>
      <vt:lpstr>System messages</vt:lpstr>
      <vt:lpstr>Pertanyaan </vt:lpstr>
      <vt:lpstr>Laporan Kesehatan Hewan </vt:lpstr>
      <vt:lpstr>Semua laporan desa, penting  Semua laporan harus direspons, dengan telepon dan/atau kunjungan.  Semua laporan prioritas harus direspons dengan kunjungan.  Semua respons harus dilaporkan.</vt:lpstr>
      <vt:lpstr>Fungsi Administratif</vt:lpstr>
      <vt:lpstr>Kegiatan Khusus </vt:lpstr>
      <vt:lpstr>Slide 22</vt:lpstr>
      <vt:lpstr>Slide 23</vt:lpstr>
      <vt:lpstr>Slide 24</vt:lpstr>
      <vt:lpstr>Slide 25</vt:lpstr>
      <vt:lpstr>Beberapa SMS diawali dengan satu huruf </vt:lpstr>
      <vt:lpstr>Beberapa SMS diawali dengan beberapa huruf </vt:lpstr>
      <vt:lpstr>Slide 28</vt:lpstr>
      <vt:lpstr>Format pesan sederhana</vt:lpstr>
      <vt:lpstr>Format pesan yang lebih rumit</vt:lpstr>
      <vt:lpstr>Slide 31</vt:lpstr>
      <vt:lpstr>Rangkuman</vt:lpstr>
      <vt:lpstr>Definisi Penting </vt:lpstr>
      <vt:lpstr>Tanda</vt:lpstr>
      <vt:lpstr>Sindrom</vt:lpstr>
      <vt:lpstr>Penyakit</vt:lpstr>
      <vt:lpstr>Diagnosa</vt:lpstr>
      <vt:lpstr>Slide 38</vt:lpstr>
      <vt:lpstr>Apa itu Prioritas?</vt:lpstr>
      <vt:lpstr>Apakah ini sindrom Prioritas ?</vt:lpstr>
      <vt:lpstr>Sindrom prioritas 1</vt:lpstr>
      <vt:lpstr>Slide 42</vt:lpstr>
      <vt:lpstr>Sindrom prioritas 1</vt:lpstr>
      <vt:lpstr>Sindrom prioritas 2</vt:lpstr>
      <vt:lpstr>Slide 45</vt:lpstr>
      <vt:lpstr>Sindrom prioritas 2</vt:lpstr>
      <vt:lpstr>Sindrom prioritas 3</vt:lpstr>
      <vt:lpstr>Slide 48</vt:lpstr>
      <vt:lpstr>Slide 49</vt:lpstr>
      <vt:lpstr>Sindrom prioritas 3</vt:lpstr>
      <vt:lpstr>Sindrom prioritas 4</vt:lpstr>
      <vt:lpstr>Slide 52</vt:lpstr>
      <vt:lpstr>Sindrom prioritas 4</vt:lpstr>
      <vt:lpstr>Sindrom prioritas 5</vt:lpstr>
      <vt:lpstr>Slide 55</vt:lpstr>
      <vt:lpstr>Sindrom prioritas 5</vt:lpstr>
      <vt:lpstr>Sindrom prioritas 6</vt:lpstr>
      <vt:lpstr>Slide 58</vt:lpstr>
      <vt:lpstr>Sindrom prioritas 6</vt:lpstr>
      <vt:lpstr>Sindrom prioritas 7</vt:lpstr>
      <vt:lpstr>Sindrom prioritas 7</vt:lpstr>
      <vt:lpstr>Apakah sindrom Prioritas?</vt:lpstr>
      <vt:lpstr>Slide 63</vt:lpstr>
      <vt:lpstr> Code Lists  Laporan Tanda Umum </vt:lpstr>
      <vt:lpstr>U – Practice 1</vt:lpstr>
      <vt:lpstr>U – Practice 2</vt:lpstr>
      <vt:lpstr>Apakah ini sindrom Prioritas ?</vt:lpstr>
      <vt:lpstr>Slide 68</vt:lpstr>
      <vt:lpstr>P – Practice 1</vt:lpstr>
      <vt:lpstr>P – Practice 2</vt:lpstr>
      <vt:lpstr>P – Practice 3</vt:lpstr>
      <vt:lpstr>Coming soon……</vt:lpstr>
      <vt:lpstr>Slide 73</vt:lpstr>
      <vt:lpstr>Slide 74</vt:lpstr>
      <vt:lpstr>Slide 75</vt:lpstr>
      <vt:lpstr>Slide 76</vt:lpstr>
      <vt:lpstr>Slide 77</vt:lpstr>
      <vt:lpstr>Spesimen Laboratorium</vt:lpstr>
      <vt:lpstr>Perkembangan Kasus</vt:lpstr>
      <vt:lpstr>Slide 80</vt:lpstr>
      <vt:lpstr>Laporan Populasi</vt:lpstr>
      <vt:lpstr>Practice POP 1</vt:lpstr>
      <vt:lpstr>Laporan Vaksinasi</vt:lpstr>
      <vt:lpstr>Practice VAK 1</vt:lpstr>
      <vt:lpstr>Laporan Surveilans</vt:lpstr>
      <vt:lpstr>Practice SUR 1</vt:lpstr>
      <vt:lpstr>Slide 87</vt:lpstr>
      <vt:lpstr>Slide 88</vt:lpstr>
      <vt:lpstr>Slide 89</vt:lpstr>
      <vt:lpstr>Slide 90</vt:lpstr>
      <vt:lpstr>Slide 91</vt:lpstr>
      <vt:lpstr>Slide 92</vt:lpstr>
      <vt:lpstr>Slide 93</vt:lpstr>
      <vt:lpstr>Movement report</vt:lpstr>
      <vt:lpstr>Slide 95</vt:lpstr>
      <vt:lpstr>Pelsa - Is it a Priority syndrome?</vt:lpstr>
      <vt:lpstr>Slide 97</vt:lpstr>
      <vt:lpstr>Slide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Catriona Mackenzie</dc:creator>
  <cp:lastModifiedBy>Joan_mutz</cp:lastModifiedBy>
  <cp:revision>109</cp:revision>
  <dcterms:created xsi:type="dcterms:W3CDTF">2013-12-03T06:50:15Z</dcterms:created>
  <dcterms:modified xsi:type="dcterms:W3CDTF">2013-12-11T09:09:55Z</dcterms:modified>
</cp:coreProperties>
</file>