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7" r:id="rId2"/>
    <p:sldId id="265" r:id="rId3"/>
    <p:sldId id="266" r:id="rId4"/>
    <p:sldId id="267" r:id="rId5"/>
    <p:sldId id="258" r:id="rId6"/>
    <p:sldId id="269" r:id="rId7"/>
    <p:sldId id="259" r:id="rId8"/>
    <p:sldId id="270" r:id="rId9"/>
    <p:sldId id="271" r:id="rId10"/>
    <p:sldId id="272" r:id="rId11"/>
    <p:sldId id="275" r:id="rId12"/>
    <p:sldId id="285" r:id="rId13"/>
    <p:sldId id="274" r:id="rId14"/>
    <p:sldId id="277" r:id="rId15"/>
    <p:sldId id="278" r:id="rId16"/>
    <p:sldId id="286" r:id="rId17"/>
    <p:sldId id="280" r:id="rId18"/>
    <p:sldId id="281" r:id="rId19"/>
    <p:sldId id="283" r:id="rId20"/>
    <p:sldId id="284" r:id="rId21"/>
    <p:sldId id="28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475" autoAdjust="0"/>
  </p:normalViewPr>
  <p:slideViewPr>
    <p:cSldViewPr snapToObjects="1">
      <p:cViewPr varScale="1">
        <p:scale>
          <a:sx n="84" d="100"/>
          <a:sy n="84" d="100"/>
        </p:scale>
        <p:origin x="23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[Book1]Sheet1!$B$1</c:f>
              <c:strCache>
                <c:ptCount val="1"/>
                <c:pt idx="0">
                  <c:v>Village 1</c:v>
                </c:pt>
              </c:strCache>
            </c:strRef>
          </c:tx>
          <c:spPr>
            <a:solidFill>
              <a:schemeClr val="accent1"/>
            </a:solidFill>
          </c:spPr>
          <c:invertIfNegative val="0"/>
          <c:cat>
            <c:numRef>
              <c:f>[Book1]Sheet1!$A$2:$A$6</c:f>
              <c:numCache>
                <c:formatCode>General</c:formatCode>
                <c:ptCount val="5"/>
                <c:pt idx="0">
                  <c:v>1</c:v>
                </c:pt>
                <c:pt idx="1">
                  <c:v>2</c:v>
                </c:pt>
                <c:pt idx="2">
                  <c:v>3</c:v>
                </c:pt>
                <c:pt idx="3">
                  <c:v>4</c:v>
                </c:pt>
                <c:pt idx="4">
                  <c:v>5</c:v>
                </c:pt>
              </c:numCache>
            </c:numRef>
          </c:cat>
          <c:val>
            <c:numRef>
              <c:f>[Book1]Sheet1!$B$2:$B$6</c:f>
              <c:numCache>
                <c:formatCode>General</c:formatCode>
                <c:ptCount val="5"/>
                <c:pt idx="0">
                  <c:v>3</c:v>
                </c:pt>
                <c:pt idx="1">
                  <c:v>3</c:v>
                </c:pt>
                <c:pt idx="2">
                  <c:v>3</c:v>
                </c:pt>
                <c:pt idx="3">
                  <c:v>3</c:v>
                </c:pt>
                <c:pt idx="4">
                  <c:v>3</c:v>
                </c:pt>
              </c:numCache>
            </c:numRef>
          </c:val>
        </c:ser>
        <c:ser>
          <c:idx val="2"/>
          <c:order val="1"/>
          <c:tx>
            <c:strRef>
              <c:f>[Book1]Sheet1!$C$1</c:f>
              <c:strCache>
                <c:ptCount val="1"/>
                <c:pt idx="0">
                  <c:v>Village 2</c:v>
                </c:pt>
              </c:strCache>
            </c:strRef>
          </c:tx>
          <c:spPr>
            <a:solidFill>
              <a:srgbClr val="C00000"/>
            </a:solidFill>
          </c:spPr>
          <c:invertIfNegative val="0"/>
          <c:cat>
            <c:numRef>
              <c:f>[Book1]Sheet1!$A$2:$A$6</c:f>
              <c:numCache>
                <c:formatCode>General</c:formatCode>
                <c:ptCount val="5"/>
                <c:pt idx="0">
                  <c:v>1</c:v>
                </c:pt>
                <c:pt idx="1">
                  <c:v>2</c:v>
                </c:pt>
                <c:pt idx="2">
                  <c:v>3</c:v>
                </c:pt>
                <c:pt idx="3">
                  <c:v>4</c:v>
                </c:pt>
                <c:pt idx="4">
                  <c:v>5</c:v>
                </c:pt>
              </c:numCache>
            </c:numRef>
          </c:cat>
          <c:val>
            <c:numRef>
              <c:f>[Book1]Sheet1!$C$2:$C$6</c:f>
              <c:numCache>
                <c:formatCode>General</c:formatCode>
                <c:ptCount val="5"/>
                <c:pt idx="0">
                  <c:v>0</c:v>
                </c:pt>
                <c:pt idx="1">
                  <c:v>0</c:v>
                </c:pt>
                <c:pt idx="2">
                  <c:v>12</c:v>
                </c:pt>
                <c:pt idx="3">
                  <c:v>10</c:v>
                </c:pt>
                <c:pt idx="4">
                  <c:v>8</c:v>
                </c:pt>
              </c:numCache>
            </c:numRef>
          </c:val>
        </c:ser>
        <c:dLbls>
          <c:showLegendKey val="0"/>
          <c:showVal val="0"/>
          <c:showCatName val="0"/>
          <c:showSerName val="0"/>
          <c:showPercent val="0"/>
          <c:showBubbleSize val="0"/>
        </c:dLbls>
        <c:gapWidth val="150"/>
        <c:axId val="171304064"/>
        <c:axId val="127852632"/>
      </c:barChart>
      <c:catAx>
        <c:axId val="171304064"/>
        <c:scaling>
          <c:orientation val="minMax"/>
        </c:scaling>
        <c:delete val="0"/>
        <c:axPos val="b"/>
        <c:title>
          <c:tx>
            <c:rich>
              <a:bodyPr/>
              <a:lstStyle/>
              <a:p>
                <a:pPr>
                  <a:defRPr/>
                </a:pPr>
                <a:r>
                  <a:rPr lang="en-US"/>
                  <a:t>Week</a:t>
                </a:r>
              </a:p>
            </c:rich>
          </c:tx>
          <c:layout/>
          <c:overlay val="0"/>
        </c:title>
        <c:numFmt formatCode="General" sourceLinked="1"/>
        <c:majorTickMark val="out"/>
        <c:minorTickMark val="none"/>
        <c:tickLblPos val="nextTo"/>
        <c:crossAx val="127852632"/>
        <c:crosses val="autoZero"/>
        <c:auto val="1"/>
        <c:lblAlgn val="ctr"/>
        <c:lblOffset val="100"/>
        <c:noMultiLvlLbl val="0"/>
      </c:catAx>
      <c:valAx>
        <c:axId val="127852632"/>
        <c:scaling>
          <c:orientation val="minMax"/>
        </c:scaling>
        <c:delete val="0"/>
        <c:axPos val="l"/>
        <c:majorGridlines/>
        <c:title>
          <c:tx>
            <c:rich>
              <a:bodyPr rot="-5400000" vert="horz"/>
              <a:lstStyle/>
              <a:p>
                <a:pPr>
                  <a:defRPr/>
                </a:pPr>
                <a:r>
                  <a:rPr lang="en-US"/>
                  <a:t>Number of sick cows</a:t>
                </a:r>
              </a:p>
            </c:rich>
          </c:tx>
          <c:layout/>
          <c:overlay val="0"/>
        </c:title>
        <c:numFmt formatCode="General" sourceLinked="1"/>
        <c:majorTickMark val="out"/>
        <c:minorTickMark val="none"/>
        <c:tickLblPos val="nextTo"/>
        <c:crossAx val="171304064"/>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23/06/2014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1: Introduction</a:t>
            </a:r>
            <a:endParaRPr lang="en-AU" b="1" dirty="0" smtClean="0"/>
          </a:p>
          <a:p>
            <a:endParaRPr lang="en-AU" dirty="0" smtClean="0"/>
          </a:p>
          <a:p>
            <a:r>
              <a:rPr lang="en-AU" dirty="0" smtClean="0"/>
              <a:t>Welcome everyone</a:t>
            </a:r>
          </a:p>
          <a:p>
            <a:endParaRPr lang="en-AU" dirty="0" smtClean="0"/>
          </a:p>
          <a:p>
            <a:r>
              <a:rPr lang="en-AU" dirty="0" smtClean="0"/>
              <a:t>Remind</a:t>
            </a:r>
            <a:r>
              <a:rPr lang="en-AU" baseline="0" dirty="0" smtClean="0"/>
              <a:t> participants of the participation rules if needed</a:t>
            </a:r>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sz="120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Question 2</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Wait a few minutes for participants to think about this.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participants to indicate answers in a brief group discussion.</a:t>
            </a:r>
          </a:p>
          <a:p>
            <a:endParaRPr lang="en-AU" sz="1200" b="1" kern="1200" baseline="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Answer to Question 2:</a:t>
            </a: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chart shows the same information as the picture.</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It</a:t>
            </a:r>
            <a:r>
              <a:rPr lang="en-AU" sz="1200" kern="1200" baseline="0" dirty="0" smtClean="0">
                <a:solidFill>
                  <a:schemeClr val="tx1"/>
                </a:solidFill>
                <a:effectLst/>
                <a:latin typeface="+mn-lt"/>
                <a:ea typeface="+mn-ea"/>
                <a:cs typeface="+mn-cs"/>
              </a:rPr>
              <a:t> is just a different way of displaying this sort of information.</a:t>
            </a: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3339052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Question 3:</a:t>
            </a:r>
            <a:r>
              <a:rPr lang="en-AU" sz="1200" kern="1200" dirty="0" smtClean="0">
                <a:solidFill>
                  <a:schemeClr val="tx1"/>
                </a:solidFill>
                <a:effectLst/>
                <a:latin typeface="+mn-lt"/>
                <a:ea typeface="+mn-ea"/>
                <a:cs typeface="+mn-cs"/>
              </a:rPr>
              <a:t> </a:t>
            </a:r>
          </a:p>
          <a:p>
            <a:endParaRPr lang="en-AU" dirty="0" smtClean="0"/>
          </a:p>
          <a:p>
            <a:r>
              <a:rPr lang="en-AU" dirty="0" smtClean="0"/>
              <a:t>Split the group into pairs (the</a:t>
            </a:r>
            <a:r>
              <a:rPr lang="en-AU" baseline="0" dirty="0" smtClean="0"/>
              <a:t> quickest was is to ask them to work with a person they are sitting next to)</a:t>
            </a:r>
          </a:p>
          <a:p>
            <a:r>
              <a:rPr lang="en-AU" dirty="0" smtClean="0"/>
              <a:t> </a:t>
            </a:r>
          </a:p>
          <a:p>
            <a:r>
              <a:rPr lang="en-AU" dirty="0" smtClean="0"/>
              <a:t>Ask</a:t>
            </a:r>
            <a:r>
              <a:rPr lang="en-AU" baseline="0" dirty="0" smtClean="0"/>
              <a:t> the pairs to answer Question 3 and w</a:t>
            </a:r>
            <a:r>
              <a:rPr lang="en-AU" dirty="0" smtClean="0"/>
              <a:t>rite answers on a piece paper.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Wait a few minutes for participants</a:t>
            </a:r>
            <a:r>
              <a:rPr lang="en-AU" sz="1200" kern="1200" baseline="0" dirty="0" smtClean="0">
                <a:solidFill>
                  <a:schemeClr val="tx1"/>
                </a:solidFill>
                <a:effectLst/>
                <a:latin typeface="+mn-lt"/>
                <a:ea typeface="+mn-ea"/>
                <a:cs typeface="+mn-cs"/>
              </a:rPr>
              <a:t> to write their answers.</a:t>
            </a: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Ask participants to read out an answer and write the answers on a whiteboard or butchers paper under a heading for each village.</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1963752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Question 3:</a:t>
            </a:r>
            <a:r>
              <a:rPr lang="en-AU" sz="1200" kern="1200" dirty="0" smtClean="0">
                <a:solidFill>
                  <a:schemeClr val="tx1"/>
                </a:solidFill>
                <a:effectLst/>
                <a:latin typeface="+mn-lt"/>
                <a:ea typeface="+mn-ea"/>
                <a:cs typeface="+mn-cs"/>
              </a:rPr>
              <a:t> </a:t>
            </a:r>
          </a:p>
          <a:p>
            <a:endParaRPr lang="en-AU" dirty="0" smtClean="0"/>
          </a:p>
          <a:p>
            <a:r>
              <a:rPr lang="en-AU" dirty="0" smtClean="0"/>
              <a:t>Low level of disease at</a:t>
            </a:r>
            <a:r>
              <a:rPr lang="en-AU" baseline="0" dirty="0" smtClean="0"/>
              <a:t> an unchanging rate suggests a disease that is present all the time and that causes disease in just some animals. Consistent with an endemic disease.</a:t>
            </a: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When an infected animal is introduced into a herd that has not previously experienced the disease there is a risk of sudden and rapid spread of infection and disease – a disease outbreak.</a:t>
            </a: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Sudden exposure to a poison can cause the type of pattern as seen in Village 2. It does not have to be an infectious disease outbreak.</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2781080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dirty="0" smtClean="0"/>
          </a:p>
          <a:p>
            <a:r>
              <a:rPr lang="en-AU" b="1" dirty="0" smtClean="0"/>
              <a:t>Question 4</a:t>
            </a:r>
          </a:p>
          <a:p>
            <a:endParaRPr lang="en-AU" b="1" dirty="0" smtClean="0"/>
          </a:p>
          <a:p>
            <a:r>
              <a:rPr lang="en-AU" baseline="0" dirty="0" smtClean="0"/>
              <a:t>Sometimes veterinary clinical skills lead to a clear diagnosis. </a:t>
            </a:r>
          </a:p>
          <a:p>
            <a:r>
              <a:rPr lang="en-AU" baseline="0" dirty="0" smtClean="0"/>
              <a:t>Sometimes epidemiology skills are as important or even more important than clinical skills.</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1711640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dirty="0" smtClean="0"/>
          </a:p>
          <a:p>
            <a:r>
              <a:rPr lang="en-AU" b="1" dirty="0" smtClean="0"/>
              <a:t>Question </a:t>
            </a:r>
            <a:r>
              <a:rPr lang="en-AU" b="1" dirty="0" smtClean="0"/>
              <a:t>5</a:t>
            </a:r>
            <a:endParaRPr lang="en-AU" b="1" dirty="0" smtClean="0"/>
          </a:p>
          <a:p>
            <a:endParaRPr lang="en-AU" dirty="0" smtClean="0"/>
          </a:p>
          <a:p>
            <a:r>
              <a:rPr lang="en-AU" dirty="0" smtClean="0"/>
              <a:t>This question</a:t>
            </a:r>
            <a:r>
              <a:rPr lang="en-AU" baseline="0" dirty="0" smtClean="0"/>
              <a:t> is </a:t>
            </a:r>
            <a:r>
              <a:rPr lang="en-AU" baseline="0" dirty="0" smtClean="0"/>
              <a:t>trying to prompt participants to discuss epidemiology skills.</a:t>
            </a:r>
          </a:p>
          <a:p>
            <a:endParaRPr lang="en-AU" baseline="0" dirty="0" smtClean="0"/>
          </a:p>
          <a:p>
            <a:r>
              <a:rPr lang="en-AU" baseline="0" dirty="0" smtClean="0"/>
              <a:t>Examination of one sick animal to see what clinical signs it is showing and then using those signs to direct you to a specific disease is applying veterinary clinical skills. </a:t>
            </a:r>
          </a:p>
          <a:p>
            <a:endParaRPr lang="en-AU" baseline="0" dirty="0" smtClean="0"/>
          </a:p>
          <a:p>
            <a:r>
              <a:rPr lang="en-AU" baseline="0" dirty="0" smtClean="0"/>
              <a:t>Looking at when cases occurred and the interaction between sick and healthy cows and the possibility of environmental exposure are all examples of epidemiology skills.</a:t>
            </a:r>
          </a:p>
          <a:p>
            <a:r>
              <a:rPr lang="en-AU" baseline="0" dirty="0" smtClean="0"/>
              <a:t> </a:t>
            </a:r>
            <a:r>
              <a:rPr lang="en-AU" baseline="0" dirty="0" err="1" smtClean="0"/>
              <a:t>eg</a:t>
            </a:r>
            <a:endParaRPr lang="en-AU" baseline="0" dirty="0" smtClean="0"/>
          </a:p>
          <a:p>
            <a:r>
              <a:rPr lang="en-AU" baseline="0" dirty="0" smtClean="0"/>
              <a:t>Have any new animals been introduced into the group recently and could they have brought a new infection.</a:t>
            </a:r>
          </a:p>
          <a:p>
            <a:r>
              <a:rPr lang="en-AU" baseline="0" dirty="0" smtClean="0"/>
              <a:t>Is the pattern of occurrence of disease consistent with an infectious agent</a:t>
            </a:r>
          </a:p>
          <a:p>
            <a:r>
              <a:rPr lang="en-AU" baseline="0" dirty="0" smtClean="0"/>
              <a:t>Is there any spatial pattern – were all the sick animals from one paddock. If so, has anything changed in that paddock (poisons, dumped rubbish, other animals, new feedstuffs </a:t>
            </a:r>
            <a:r>
              <a:rPr lang="en-AU" baseline="0" dirty="0" err="1" smtClean="0"/>
              <a:t>etc</a:t>
            </a:r>
            <a:r>
              <a:rPr lang="en-AU" baseline="0" dirty="0" smtClean="0"/>
              <a:t>).</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2803379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dirty="0" smtClean="0"/>
          </a:p>
          <a:p>
            <a:r>
              <a:rPr lang="en-AU" b="1" dirty="0" smtClean="0"/>
              <a:t>Question 5</a:t>
            </a:r>
          </a:p>
          <a:p>
            <a:endParaRPr lang="en-AU" dirty="0" smtClean="0"/>
          </a:p>
          <a:p>
            <a:r>
              <a:rPr lang="en-AU" dirty="0" smtClean="0"/>
              <a:t>The last part of a disease investigation involves giving advice to</a:t>
            </a:r>
            <a:r>
              <a:rPr lang="en-AU" baseline="0" dirty="0" smtClean="0"/>
              <a:t> the farmer about what might be causing the disease and possibly treating the sick animals.</a:t>
            </a:r>
          </a:p>
          <a:p>
            <a:endParaRPr lang="en-AU" baseline="0" dirty="0" smtClean="0"/>
          </a:p>
          <a:p>
            <a:r>
              <a:rPr lang="en-AU" baseline="0" dirty="0" smtClean="0"/>
              <a:t>Ask the group to make notes on what they might do in this situation</a:t>
            </a:r>
            <a:r>
              <a:rPr lang="en-AU" baseline="0" dirty="0" smtClean="0"/>
              <a:t>.</a:t>
            </a:r>
          </a:p>
          <a:p>
            <a:endParaRPr lang="en-AU" baseline="0" dirty="0" smtClean="0"/>
          </a:p>
          <a:p>
            <a:r>
              <a:rPr lang="en-AU" baseline="0" dirty="0" smtClean="0"/>
              <a:t>The point of this activity is to make people think about how epidemiology skills and epidemiology information about the pattern of disease can help them to choose different treatments even if they do not know what exact disease might be present.</a:t>
            </a:r>
            <a:endParaRPr lang="en-AU" baseline="0" dirty="0" smtClean="0"/>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15</a:t>
            </a:fld>
            <a:endParaRPr lang="en-AU"/>
          </a:p>
        </p:txBody>
      </p:sp>
    </p:spTree>
    <p:extLst>
      <p:ext uri="{BB962C8B-B14F-4D97-AF65-F5344CB8AC3E}">
        <p14:creationId xmlns:p14="http://schemas.microsoft.com/office/powerpoint/2010/main" val="1823279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dirty="0" smtClean="0"/>
          </a:p>
          <a:p>
            <a:r>
              <a:rPr lang="en-AU" b="1" dirty="0" smtClean="0"/>
              <a:t>Question 5</a:t>
            </a:r>
          </a:p>
          <a:p>
            <a:endParaRPr lang="en-AU" dirty="0" smtClean="0"/>
          </a:p>
          <a:p>
            <a:r>
              <a:rPr lang="en-AU" baseline="0" dirty="0" smtClean="0"/>
              <a:t>It is important to do both clinical examination of sick animals and to do an epidemiology focused examination – look at patterns of disease, occurrence of cases over time. </a:t>
            </a:r>
          </a:p>
          <a:p>
            <a:endParaRPr lang="en-AU" baseline="0" dirty="0" smtClean="0"/>
          </a:p>
          <a:p>
            <a:r>
              <a:rPr lang="en-AU" baseline="0" dirty="0" smtClean="0"/>
              <a:t>Use all this information to think about possible causes and how to treat animals and what advice to give to prevent new cases.</a:t>
            </a:r>
            <a:endParaRPr lang="en-AU" baseline="0" dirty="0" smtClean="0"/>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16</a:t>
            </a:fld>
            <a:endParaRPr lang="en-AU"/>
          </a:p>
        </p:txBody>
      </p:sp>
    </p:spTree>
    <p:extLst>
      <p:ext uri="{BB962C8B-B14F-4D97-AF65-F5344CB8AC3E}">
        <p14:creationId xmlns:p14="http://schemas.microsoft.com/office/powerpoint/2010/main" val="1257468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sz="1200" b="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Learnings</a:t>
            </a:r>
            <a:r>
              <a:rPr lang="en-AU" sz="1200" b="1" kern="1200" baseline="0" dirty="0" smtClean="0">
                <a:solidFill>
                  <a:schemeClr val="tx1"/>
                </a:solidFill>
                <a:effectLst/>
                <a:latin typeface="+mn-lt"/>
                <a:ea typeface="+mn-ea"/>
                <a:cs typeface="+mn-cs"/>
              </a:rPr>
              <a:t> from this activity</a:t>
            </a:r>
            <a:endParaRPr lang="en-AU" sz="1200" b="1" kern="1200" dirty="0" smtClean="0">
              <a:solidFill>
                <a:schemeClr val="tx1"/>
              </a:solidFill>
              <a:effectLst/>
              <a:latin typeface="+mn-lt"/>
              <a:ea typeface="+mn-ea"/>
              <a:cs typeface="+mn-cs"/>
            </a:endParaRPr>
          </a:p>
          <a:p>
            <a:endParaRPr lang="en-AU" sz="1200" b="0" kern="1200" dirty="0" smtClean="0">
              <a:solidFill>
                <a:schemeClr val="tx1"/>
              </a:solidFill>
              <a:effectLst/>
              <a:latin typeface="+mn-lt"/>
              <a:ea typeface="+mn-ea"/>
              <a:cs typeface="+mn-cs"/>
            </a:endParaRPr>
          </a:p>
          <a:p>
            <a:r>
              <a:rPr lang="en-AU" sz="1200" b="0" kern="1200" dirty="0" smtClean="0">
                <a:solidFill>
                  <a:schemeClr val="tx1"/>
                </a:solidFill>
                <a:effectLst/>
                <a:latin typeface="+mn-lt"/>
                <a:ea typeface="+mn-ea"/>
                <a:cs typeface="+mn-cs"/>
              </a:rPr>
              <a:t>The main</a:t>
            </a:r>
            <a:r>
              <a:rPr lang="en-AU" sz="1200" b="0" kern="1200" baseline="0" dirty="0" smtClean="0">
                <a:solidFill>
                  <a:schemeClr val="tx1"/>
                </a:solidFill>
                <a:effectLst/>
                <a:latin typeface="+mn-lt"/>
                <a:ea typeface="+mn-ea"/>
                <a:cs typeface="+mn-cs"/>
              </a:rPr>
              <a:t> points this activity was trying to make are:</a:t>
            </a:r>
            <a:endParaRPr lang="en-AU"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b="0" kern="1200" dirty="0" smtClean="0">
                <a:solidFill>
                  <a:schemeClr val="tx1"/>
                </a:solidFill>
                <a:effectLst/>
                <a:latin typeface="+mn-lt"/>
                <a:ea typeface="+mn-ea"/>
                <a:cs typeface="+mn-cs"/>
              </a:rPr>
              <a:t>This </a:t>
            </a:r>
            <a:r>
              <a:rPr lang="en-AU" b="0" dirty="0" smtClean="0"/>
              <a:t>activity</a:t>
            </a:r>
            <a:r>
              <a:rPr lang="en-AU" sz="1200" b="0" kern="1200" dirty="0" smtClean="0">
                <a:solidFill>
                  <a:schemeClr val="tx1"/>
                </a:solidFill>
                <a:effectLst/>
                <a:latin typeface="+mn-lt"/>
                <a:ea typeface="+mn-ea"/>
                <a:cs typeface="+mn-cs"/>
              </a:rPr>
              <a:t> illustrated how</a:t>
            </a:r>
            <a:r>
              <a:rPr lang="en-AU" sz="1200" b="0" kern="1200" baseline="0" dirty="0" smtClean="0">
                <a:solidFill>
                  <a:schemeClr val="tx1"/>
                </a:solidFill>
                <a:effectLst/>
                <a:latin typeface="+mn-lt"/>
                <a:ea typeface="+mn-ea"/>
                <a:cs typeface="+mn-cs"/>
              </a:rPr>
              <a:t> </a:t>
            </a:r>
            <a:r>
              <a:rPr lang="en-AU" sz="1200" b="0" kern="1200" dirty="0" smtClean="0">
                <a:solidFill>
                  <a:schemeClr val="tx1"/>
                </a:solidFill>
                <a:effectLst/>
                <a:latin typeface="+mn-lt"/>
                <a:ea typeface="+mn-ea"/>
                <a:cs typeface="+mn-cs"/>
              </a:rPr>
              <a:t>field epidemiology skills can help</a:t>
            </a:r>
            <a:r>
              <a:rPr lang="en-AU" sz="1200" b="0" kern="1200" baseline="0" dirty="0" smtClean="0">
                <a:solidFill>
                  <a:schemeClr val="tx1"/>
                </a:solidFill>
                <a:effectLst/>
                <a:latin typeface="+mn-lt"/>
                <a:ea typeface="+mn-ea"/>
                <a:cs typeface="+mn-cs"/>
              </a:rPr>
              <a:t> para-veterinarians investigate a disease and use the information to identify causes and give better advice to farmers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It also provided the group with an opportunity to work together and share their comments and views.</a:t>
            </a:r>
          </a:p>
          <a:p>
            <a:pPr marL="171450" indent="-171450">
              <a:buFont typeface="Arial" panose="020B0604020202020204" pitchFamily="34" charset="0"/>
              <a:buChar char="•"/>
            </a:pP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sz="1200" b="0" kern="1200" baseline="0" dirty="0" smtClean="0">
                <a:solidFill>
                  <a:schemeClr val="tx1"/>
                </a:solidFill>
                <a:effectLst/>
                <a:latin typeface="+mn-lt"/>
                <a:ea typeface="+mn-ea"/>
                <a:cs typeface="+mn-cs"/>
              </a:rPr>
              <a:t>Express to the participants that this training course will provide more detail on how they can apply field epidemiology skills to their daily work</a:t>
            </a:r>
          </a:p>
          <a:p>
            <a:endParaRPr lang="en-AU" sz="1200" b="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17</a:t>
            </a:fld>
            <a:endParaRPr lang="en-AU"/>
          </a:p>
        </p:txBody>
      </p:sp>
    </p:spTree>
    <p:extLst>
      <p:ext uri="{BB962C8B-B14F-4D97-AF65-F5344CB8AC3E}">
        <p14:creationId xmlns:p14="http://schemas.microsoft.com/office/powerpoint/2010/main" val="3038793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6: Group activity – shared experience</a:t>
            </a:r>
            <a:endParaRPr lang="en-AU" b="1" dirty="0" smtClean="0"/>
          </a:p>
          <a:p>
            <a:endParaRPr lang="en-AU" baseline="0" dirty="0" smtClean="0"/>
          </a:p>
          <a:p>
            <a:r>
              <a:rPr lang="en-AU" baseline="0" dirty="0" smtClean="0"/>
              <a:t>This activity is asking the group to think about their own personal experience and whether they can think of an example where they may have applied epidemiology thinking to the management of a sick animal.</a:t>
            </a:r>
          </a:p>
          <a:p>
            <a:endParaRPr lang="en-AU" baseline="0" dirty="0" smtClean="0"/>
          </a:p>
          <a:p>
            <a:r>
              <a:rPr lang="en-AU" baseline="0" dirty="0" smtClean="0"/>
              <a:t>Ask the group to spend a couple of minutes thinking about this.</a:t>
            </a:r>
          </a:p>
          <a:p>
            <a:endParaRPr lang="en-AU" baseline="0" dirty="0" smtClean="0"/>
          </a:p>
          <a:p>
            <a:r>
              <a:rPr lang="en-AU" baseline="0" dirty="0" smtClean="0"/>
              <a:t>Then ask if one or two people would like to share their experiences with the group.</a:t>
            </a:r>
          </a:p>
          <a:p>
            <a:endParaRPr lang="en-AU" baseline="0" dirty="0" smtClean="0"/>
          </a:p>
          <a:p>
            <a:r>
              <a:rPr lang="en-AU" baseline="0" dirty="0" smtClean="0"/>
              <a:t>Thank the speakers and make a brief comment about each experience.</a:t>
            </a:r>
          </a:p>
          <a:p>
            <a:endParaRPr lang="en-AU" baseline="0" dirty="0" smtClean="0"/>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18</a:t>
            </a:fld>
            <a:endParaRPr lang="en-AU"/>
          </a:p>
        </p:txBody>
      </p:sp>
    </p:spTree>
    <p:extLst>
      <p:ext uri="{BB962C8B-B14F-4D97-AF65-F5344CB8AC3E}">
        <p14:creationId xmlns:p14="http://schemas.microsoft.com/office/powerpoint/2010/main" val="1327570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6: Group activity – shared experience</a:t>
            </a:r>
            <a:endParaRPr lang="en-AU" b="1" dirty="0" smtClean="0"/>
          </a:p>
          <a:p>
            <a:endParaRPr lang="en-AU" baseline="0" dirty="0" smtClean="0"/>
          </a:p>
          <a:p>
            <a:endParaRPr lang="en-AU" baseline="0" dirty="0" smtClean="0"/>
          </a:p>
          <a:p>
            <a:r>
              <a:rPr lang="en-AU" baseline="0" dirty="0" smtClean="0"/>
              <a:t>Here are some other examples where field epidemiology knowledge is being used to provide the best advice to farmers. </a:t>
            </a:r>
          </a:p>
          <a:p>
            <a:endParaRPr lang="en-AU" baseline="0" dirty="0" smtClean="0"/>
          </a:p>
          <a:p>
            <a:r>
              <a:rPr lang="en-AU" baseline="0" dirty="0" smtClean="0"/>
              <a:t>If time allows let the group discuss each point.</a:t>
            </a:r>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19</a:t>
            </a:fld>
            <a:endParaRPr lang="en-AU"/>
          </a:p>
        </p:txBody>
      </p:sp>
    </p:spTree>
    <p:extLst>
      <p:ext uri="{BB962C8B-B14F-4D97-AF65-F5344CB8AC3E}">
        <p14:creationId xmlns:p14="http://schemas.microsoft.com/office/powerpoint/2010/main" val="785694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endParaRPr lang="en-AU" dirty="0" smtClean="0"/>
          </a:p>
          <a:p>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7 – Summary of session</a:t>
            </a:r>
          </a:p>
          <a:p>
            <a:pPr marL="0" indent="0">
              <a:buFont typeface="Arial" panose="020B0604020202020204" pitchFamily="34" charset="0"/>
              <a:buNone/>
            </a:pPr>
            <a:endParaRPr lang="en-AU" b="1"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20</a:t>
            </a:fld>
            <a:endParaRPr lang="en-AU"/>
          </a:p>
        </p:txBody>
      </p:sp>
    </p:spTree>
    <p:extLst>
      <p:ext uri="{BB962C8B-B14F-4D97-AF65-F5344CB8AC3E}">
        <p14:creationId xmlns:p14="http://schemas.microsoft.com/office/powerpoint/2010/main" val="12773641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smtClean="0"/>
              <a:t>Step</a:t>
            </a:r>
            <a:r>
              <a:rPr lang="en-AU" b="1" baseline="0" smtClean="0"/>
              <a:t> 7: </a:t>
            </a:r>
            <a:r>
              <a:rPr lang="en-AU" b="1" baseline="0" dirty="0" smtClean="0"/>
              <a:t>Summary of session</a:t>
            </a:r>
            <a:endParaRPr lang="en-AU" b="1" dirty="0" smtClean="0"/>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endParaRPr lang="en-AU" baseline="0" dirty="0" smtClean="0"/>
          </a:p>
          <a:p>
            <a:endParaRPr lang="en-AU" baseline="0" dirty="0" smtClean="0"/>
          </a:p>
          <a:p>
            <a:endParaRPr lang="en-AU" baseline="0" dirty="0" smtClean="0"/>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21</a:t>
            </a:fld>
            <a:endParaRPr lang="en-AU"/>
          </a:p>
        </p:txBody>
      </p:sp>
    </p:spTree>
    <p:extLst>
      <p:ext uri="{BB962C8B-B14F-4D97-AF65-F5344CB8AC3E}">
        <p14:creationId xmlns:p14="http://schemas.microsoft.com/office/powerpoint/2010/main" val="3457011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Introduce what</a:t>
            </a:r>
            <a:r>
              <a:rPr lang="en-AU" sz="1200" kern="1200" baseline="0" dirty="0" smtClean="0">
                <a:solidFill>
                  <a:schemeClr val="tx1"/>
                </a:solidFill>
                <a:effectLst/>
                <a:latin typeface="+mn-lt"/>
                <a:ea typeface="+mn-ea"/>
                <a:cs typeface="+mn-cs"/>
              </a:rPr>
              <a:t> is going to be presented and discussed during this session</a:t>
            </a:r>
          </a:p>
          <a:p>
            <a:endParaRPr lang="en-AU" sz="1200" kern="1200" dirty="0" smtClean="0">
              <a:solidFill>
                <a:schemeClr val="tx1"/>
              </a:solidFill>
              <a:effectLst/>
              <a:latin typeface="+mn-lt"/>
              <a:ea typeface="+mn-ea"/>
              <a:cs typeface="+mn-cs"/>
            </a:endParaRP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2: Curiosity raising activity</a:t>
            </a:r>
            <a:endParaRPr lang="en-AU" b="1" dirty="0" smtClean="0"/>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d</a:t>
            </a:r>
            <a:r>
              <a:rPr lang="en-AU" dirty="0" smtClean="0"/>
              <a:t>raw a picture that represents your own view of the relationship between farmers, para-vet, vet, </a:t>
            </a:r>
            <a:r>
              <a:rPr lang="en-AU" dirty="0" err="1" smtClean="0"/>
              <a:t>kepala</a:t>
            </a:r>
            <a:r>
              <a:rPr lang="en-AU" dirty="0" smtClean="0"/>
              <a:t> </a:t>
            </a:r>
            <a:r>
              <a:rPr lang="en-AU" dirty="0" err="1" smtClean="0"/>
              <a:t>dinas</a:t>
            </a:r>
            <a:r>
              <a:rPr lang="en-AU" dirty="0" smtClean="0"/>
              <a:t>, lab and </a:t>
            </a:r>
            <a:r>
              <a:rPr lang="en-AU" dirty="0" err="1" smtClean="0"/>
              <a:t>pusat</a:t>
            </a:r>
            <a:endParaRPr lang="en-AU"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some of the participants</a:t>
            </a:r>
            <a:r>
              <a:rPr lang="en-AU" sz="1200" kern="1200" baseline="0" dirty="0" smtClean="0">
                <a:solidFill>
                  <a:schemeClr val="tx1"/>
                </a:solidFill>
                <a:effectLst/>
                <a:latin typeface="+mn-lt"/>
                <a:ea typeface="+mn-ea"/>
                <a:cs typeface="+mn-cs"/>
              </a:rPr>
              <a:t> to show and explain their drawings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mn-lt"/>
                <a:ea typeface="+mn-ea"/>
                <a:cs typeface="+mn-cs"/>
              </a:rPr>
              <a:t>If possible have a short group discussion about some of the drawings and if other people agree with what is presented</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0" baseline="0" dirty="0" smtClean="0"/>
              <a:t>Show video or recorded PowerPoint</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4: Discuss content of recorded PowerPoint file</a:t>
            </a:r>
            <a:endParaRPr lang="en-AU" b="1" dirty="0" smtClean="0"/>
          </a:p>
          <a:p>
            <a:endParaRPr lang="en-AU" baseline="0" dirty="0" smtClean="0"/>
          </a:p>
          <a:p>
            <a:r>
              <a:rPr lang="en-AU" baseline="0" dirty="0" smtClean="0"/>
              <a:t>Facilitator to stress the following points</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Para-vets are doing great work</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provide services to farmers in all sorts of weather and in difficult conditions </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Farmers depend on para-vets</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Para-vets</a:t>
            </a:r>
            <a:r>
              <a:rPr lang="en-AU" sz="1200" kern="1200" baseline="0" dirty="0" smtClean="0">
                <a:solidFill>
                  <a:schemeClr val="tx1"/>
                </a:solidFill>
                <a:effectLst/>
                <a:latin typeface="+mn-lt"/>
                <a:ea typeface="+mn-ea"/>
                <a:cs typeface="+mn-cs"/>
              </a:rPr>
              <a:t> help to detect priority diseases and are important for disease control programs</a:t>
            </a:r>
          </a:p>
          <a:p>
            <a:pPr marL="628650" lvl="1" indent="-171450">
              <a:buFont typeface="Arial" panose="020B0604020202020204" pitchFamily="34" charset="0"/>
              <a:buChar char="•"/>
            </a:pPr>
            <a:r>
              <a:rPr lang="en-AU" sz="1200" kern="1200" baseline="0" dirty="0" smtClean="0">
                <a:solidFill>
                  <a:schemeClr val="tx1"/>
                </a:solidFill>
                <a:effectLst/>
                <a:latin typeface="+mn-lt"/>
                <a:ea typeface="+mn-ea"/>
                <a:cs typeface="+mn-cs"/>
              </a:rPr>
              <a:t>Para-vets collect data for </a:t>
            </a:r>
            <a:r>
              <a:rPr lang="en-AU" sz="1200" kern="1200" baseline="0" dirty="0" err="1" smtClean="0">
                <a:solidFill>
                  <a:schemeClr val="tx1"/>
                </a:solidFill>
                <a:effectLst/>
                <a:latin typeface="+mn-lt"/>
                <a:ea typeface="+mn-ea"/>
                <a:cs typeface="+mn-cs"/>
              </a:rPr>
              <a:t>iSIKHNAS</a:t>
            </a:r>
            <a:r>
              <a:rPr lang="en-AU" sz="1200" kern="1200" baseline="0" dirty="0" smtClean="0">
                <a:solidFill>
                  <a:schemeClr val="tx1"/>
                </a:solidFill>
                <a:effectLst/>
                <a:latin typeface="+mn-lt"/>
                <a:ea typeface="+mn-ea"/>
                <a:cs typeface="+mn-cs"/>
              </a:rPr>
              <a:t> which helps underpin animal health systems for the district, province and country</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Without para-vets there would be no </a:t>
            </a:r>
            <a:r>
              <a:rPr lang="en-AU" sz="1200" kern="1200" dirty="0" err="1" smtClean="0">
                <a:solidFill>
                  <a:schemeClr val="tx1"/>
                </a:solidFill>
                <a:effectLst/>
                <a:latin typeface="+mn-lt"/>
                <a:ea typeface="+mn-ea"/>
                <a:cs typeface="+mn-cs"/>
              </a:rPr>
              <a:t>iSIKHNAS</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So… in any diagram or picture to show where para-vets fit into the system they should be shown as central, the active reporters of disease, the source of all information that decision makers have to rely on.</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457199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pPr marL="0" indent="0">
              <a:buNone/>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The </a:t>
            </a:r>
            <a:r>
              <a:rPr lang="en-AU" b="0" dirty="0" smtClean="0"/>
              <a:t>activity</a:t>
            </a:r>
            <a:r>
              <a:rPr lang="en-AU" baseline="0" dirty="0" smtClean="0"/>
              <a:t> is intended to get the participants to start looking at patterns of disease and using the patterns to think “outside the box”. Meaning to think about more than the individual sick animals and to look at patterns in groups of animals (populations) to help determine the cause and possible control strategies to prevent disease.</a:t>
            </a:r>
            <a:endParaRPr lang="en-AU" dirty="0" smtClean="0"/>
          </a:p>
          <a:p>
            <a:pPr marL="0" indent="0">
              <a:buNone/>
            </a:pPr>
            <a:endParaRPr lang="en-AU" dirty="0" smtClean="0"/>
          </a:p>
          <a:p>
            <a:pPr marL="0" indent="0">
              <a:buNone/>
            </a:pPr>
            <a:r>
              <a:rPr lang="en-AU" dirty="0" smtClean="0"/>
              <a:t>The main information you</a:t>
            </a:r>
            <a:r>
              <a:rPr lang="en-AU" baseline="0" dirty="0" smtClean="0"/>
              <a:t> will need to get across to the participants is:</a:t>
            </a:r>
          </a:p>
          <a:p>
            <a:pPr marL="628650" lvl="1" indent="-171450">
              <a:buFont typeface="Arial" panose="020B0604020202020204" pitchFamily="34" charset="0"/>
              <a:buChar char="•"/>
            </a:pPr>
            <a:r>
              <a:rPr lang="fr-FR" dirty="0" smtClean="0"/>
              <a:t>The </a:t>
            </a:r>
            <a:r>
              <a:rPr lang="fr-FR" dirty="0" err="1" smtClean="0"/>
              <a:t>timeline</a:t>
            </a:r>
            <a:r>
              <a:rPr lang="fr-FR" dirty="0" smtClean="0"/>
              <a:t> </a:t>
            </a:r>
            <a:r>
              <a:rPr lang="fr-FR" dirty="0" err="1" smtClean="0"/>
              <a:t>is</a:t>
            </a:r>
            <a:r>
              <a:rPr lang="fr-FR" dirty="0" smtClean="0"/>
              <a:t> </a:t>
            </a:r>
            <a:r>
              <a:rPr lang="fr-FR" dirty="0" err="1" smtClean="0"/>
              <a:t>shown</a:t>
            </a:r>
            <a:r>
              <a:rPr lang="fr-FR" dirty="0" smtClean="0"/>
              <a:t> </a:t>
            </a:r>
            <a:r>
              <a:rPr lang="fr-FR" dirty="0" err="1" smtClean="0"/>
              <a:t>along</a:t>
            </a:r>
            <a:r>
              <a:rPr lang="fr-FR" dirty="0" smtClean="0"/>
              <a:t> the line in the center, </a:t>
            </a:r>
            <a:r>
              <a:rPr lang="fr-FR" dirty="0" err="1" smtClean="0"/>
              <a:t>it</a:t>
            </a:r>
            <a:r>
              <a:rPr lang="fr-FR" dirty="0" smtClean="0"/>
              <a:t> </a:t>
            </a:r>
            <a:r>
              <a:rPr lang="fr-FR" dirty="0" err="1" smtClean="0"/>
              <a:t>runs</a:t>
            </a:r>
            <a:r>
              <a:rPr lang="fr-FR" dirty="0" smtClean="0"/>
              <a:t> over 5 </a:t>
            </a:r>
            <a:r>
              <a:rPr lang="fr-FR" dirty="0" err="1" smtClean="0"/>
              <a:t>weeks</a:t>
            </a:r>
            <a:endParaRPr lang="fr-FR" dirty="0" smtClean="0"/>
          </a:p>
          <a:p>
            <a:pPr marL="628650" lvl="1" indent="-171450">
              <a:buFont typeface="Arial" panose="020B0604020202020204" pitchFamily="34" charset="0"/>
              <a:buChar char="•"/>
            </a:pPr>
            <a:r>
              <a:rPr lang="fr-FR" dirty="0" smtClean="0"/>
              <a:t>The triangles</a:t>
            </a:r>
            <a:r>
              <a:rPr lang="fr-FR" baseline="0" dirty="0" smtClean="0"/>
              <a:t> show the </a:t>
            </a:r>
            <a:r>
              <a:rPr lang="fr-FR" baseline="0" dirty="0" err="1" smtClean="0"/>
              <a:t>number</a:t>
            </a:r>
            <a:r>
              <a:rPr lang="fr-FR" baseline="0" dirty="0" smtClean="0"/>
              <a:t> of cows </a:t>
            </a:r>
            <a:r>
              <a:rPr lang="fr-FR" baseline="0" dirty="0" err="1" smtClean="0"/>
              <a:t>with</a:t>
            </a:r>
            <a:r>
              <a:rPr lang="fr-FR" baseline="0" dirty="0" smtClean="0"/>
              <a:t> diarrhoea in </a:t>
            </a:r>
            <a:r>
              <a:rPr lang="fr-FR" baseline="0" dirty="0" err="1" smtClean="0"/>
              <a:t>each</a:t>
            </a:r>
            <a:r>
              <a:rPr lang="fr-FR" baseline="0" dirty="0" smtClean="0"/>
              <a:t> of </a:t>
            </a:r>
            <a:r>
              <a:rPr lang="fr-FR" baseline="0" dirty="0" err="1" smtClean="0"/>
              <a:t>two</a:t>
            </a:r>
            <a:r>
              <a:rPr lang="fr-FR" baseline="0" dirty="0" smtClean="0"/>
              <a:t> villages </a:t>
            </a:r>
            <a:r>
              <a:rPr lang="fr-FR" baseline="0" dirty="0" err="1" smtClean="0"/>
              <a:t>with</a:t>
            </a:r>
            <a:r>
              <a:rPr lang="fr-FR" baseline="0" dirty="0" smtClean="0"/>
              <a:t> observations </a:t>
            </a:r>
            <a:r>
              <a:rPr lang="fr-FR" baseline="0" dirty="0" err="1" smtClean="0"/>
              <a:t>collected</a:t>
            </a:r>
            <a:r>
              <a:rPr lang="fr-FR" baseline="0" dirty="0" smtClean="0"/>
              <a:t> </a:t>
            </a:r>
            <a:r>
              <a:rPr lang="fr-FR" baseline="0" dirty="0" err="1" smtClean="0"/>
              <a:t>every</a:t>
            </a:r>
            <a:r>
              <a:rPr lang="fr-FR" baseline="0" dirty="0" smtClean="0"/>
              <a:t> </a:t>
            </a:r>
            <a:r>
              <a:rPr lang="fr-FR" baseline="0" dirty="0" err="1" smtClean="0"/>
              <a:t>week</a:t>
            </a:r>
            <a:r>
              <a:rPr lang="fr-FR" baseline="0" dirty="0" smtClean="0"/>
              <a:t> for five </a:t>
            </a:r>
            <a:r>
              <a:rPr lang="fr-FR" baseline="0" dirty="0" err="1" smtClean="0"/>
              <a:t>weeks</a:t>
            </a:r>
            <a:endParaRPr lang="fr-FR" baseline="0" dirty="0" smtClean="0"/>
          </a:p>
          <a:p>
            <a:pPr marL="0" indent="0">
              <a:buNone/>
            </a:pPr>
            <a:endParaRPr lang="fr-FR" baseline="0" dirty="0" smtClean="0"/>
          </a:p>
          <a:p>
            <a:pPr marL="0" indent="0">
              <a:buNone/>
            </a:pPr>
            <a:r>
              <a:rPr lang="fr-FR" baseline="0" dirty="0" err="1" smtClean="0"/>
              <a:t>Explain</a:t>
            </a:r>
            <a:r>
              <a:rPr lang="fr-FR" baseline="0" dirty="0" smtClean="0"/>
              <a:t> to the </a:t>
            </a:r>
            <a:r>
              <a:rPr lang="fr-FR" baseline="0" dirty="0" err="1" smtClean="0"/>
              <a:t>particpant</a:t>
            </a:r>
            <a:r>
              <a:rPr lang="fr-FR" baseline="0" dirty="0" smtClean="0"/>
              <a:t> </a:t>
            </a:r>
            <a:r>
              <a:rPr lang="fr-FR" baseline="0" dirty="0" err="1" smtClean="0"/>
              <a:t>there</a:t>
            </a:r>
            <a:r>
              <a:rPr lang="fr-FR" baseline="0" dirty="0" smtClean="0"/>
              <a:t> </a:t>
            </a:r>
            <a:r>
              <a:rPr lang="fr-FR" baseline="0" dirty="0" err="1" smtClean="0"/>
              <a:t>will</a:t>
            </a:r>
            <a:r>
              <a:rPr lang="fr-FR" baseline="0" dirty="0" smtClean="0"/>
              <a:t> </a:t>
            </a:r>
            <a:r>
              <a:rPr lang="fr-FR" baseline="0" dirty="0" err="1" smtClean="0"/>
              <a:t>be</a:t>
            </a:r>
            <a:r>
              <a:rPr lang="fr-FR" baseline="0" dirty="0" smtClean="0"/>
              <a:t> </a:t>
            </a:r>
            <a:r>
              <a:rPr lang="fr-FR" baseline="0" dirty="0" err="1" smtClean="0"/>
              <a:t>some</a:t>
            </a:r>
            <a:r>
              <a:rPr lang="fr-FR" baseline="0" dirty="0" smtClean="0"/>
              <a:t> questions and </a:t>
            </a:r>
            <a:r>
              <a:rPr lang="fr-FR" baseline="0" dirty="0" err="1" smtClean="0"/>
              <a:t>tehy</a:t>
            </a:r>
            <a:r>
              <a:rPr lang="fr-FR" baseline="0" dirty="0" smtClean="0"/>
              <a:t> are to </a:t>
            </a:r>
            <a:r>
              <a:rPr lang="fr-FR" baseline="0" dirty="0" err="1" smtClean="0"/>
              <a:t>write</a:t>
            </a:r>
            <a:r>
              <a:rPr lang="fr-FR" baseline="0" dirty="0" smtClean="0"/>
              <a:t> </a:t>
            </a:r>
            <a:r>
              <a:rPr lang="fr-FR" baseline="0" dirty="0" err="1" smtClean="0"/>
              <a:t>their</a:t>
            </a:r>
            <a:r>
              <a:rPr lang="fr-FR" baseline="0" dirty="0" smtClean="0"/>
              <a:t> </a:t>
            </a:r>
            <a:r>
              <a:rPr lang="fr-FR" baseline="0" dirty="0" err="1" smtClean="0"/>
              <a:t>answers</a:t>
            </a:r>
            <a:r>
              <a:rPr lang="fr-FR" baseline="0" dirty="0" smtClean="0"/>
              <a:t> on note </a:t>
            </a:r>
            <a:r>
              <a:rPr lang="fr-FR" baseline="0" dirty="0" err="1" smtClean="0"/>
              <a:t>paper</a:t>
            </a:r>
            <a:r>
              <a:rPr lang="fr-FR" baseline="0" dirty="0" smtClean="0"/>
              <a:t>.</a:t>
            </a:r>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2219610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pPr marL="0" indent="0">
              <a:buNone/>
            </a:pPr>
            <a:endParaRPr lang="en-AU" dirty="0" smtClean="0"/>
          </a:p>
          <a:p>
            <a:pPr marL="0" indent="0">
              <a:buNone/>
            </a:pPr>
            <a:r>
              <a:rPr lang="en-AU" b="1" dirty="0" smtClean="0"/>
              <a:t>Question 1</a:t>
            </a:r>
          </a:p>
          <a:p>
            <a:pPr marL="0" indent="0">
              <a:buNone/>
            </a:pPr>
            <a:endParaRPr lang="en-AU" b="1" dirty="0" smtClean="0"/>
          </a:p>
          <a:p>
            <a:pPr marL="0" indent="0">
              <a:buNone/>
            </a:pPr>
            <a:r>
              <a:rPr lang="en-AU" dirty="0" smtClean="0"/>
              <a:t>Ask participants</a:t>
            </a:r>
            <a:r>
              <a:rPr lang="en-AU" baseline="0" dirty="0" smtClean="0"/>
              <a:t> to answer question 1 and let you know when they have all finished</a:t>
            </a:r>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261194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sz="1200" b="1"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Question 1</a:t>
            </a:r>
          </a:p>
          <a:p>
            <a:endParaRPr lang="en-AU" sz="1200" b="0" kern="1200" dirty="0" smtClean="0">
              <a:solidFill>
                <a:schemeClr val="tx1"/>
              </a:solidFill>
              <a:effectLst/>
              <a:latin typeface="+mn-lt"/>
              <a:ea typeface="+mn-ea"/>
              <a:cs typeface="+mn-cs"/>
            </a:endParaRPr>
          </a:p>
          <a:p>
            <a:r>
              <a:rPr lang="en-AU" sz="1200" b="0" kern="1200" dirty="0" smtClean="0">
                <a:solidFill>
                  <a:schemeClr val="tx1"/>
                </a:solidFill>
                <a:effectLst/>
                <a:latin typeface="+mn-lt"/>
                <a:ea typeface="+mn-ea"/>
                <a:cs typeface="+mn-cs"/>
              </a:rPr>
              <a:t>Ask</a:t>
            </a:r>
            <a:r>
              <a:rPr lang="en-AU" sz="1200" b="0" kern="1200" baseline="0" dirty="0" smtClean="0">
                <a:solidFill>
                  <a:schemeClr val="tx1"/>
                </a:solidFill>
                <a:effectLst/>
                <a:latin typeface="+mn-lt"/>
                <a:ea typeface="+mn-ea"/>
                <a:cs typeface="+mn-cs"/>
              </a:rPr>
              <a:t> a few participants what their answer to Question 1 is. There may be some discussion about their answer. </a:t>
            </a:r>
          </a:p>
          <a:p>
            <a:endParaRPr lang="en-AU" sz="1200" b="0" kern="1200" baseline="0" dirty="0" smtClean="0">
              <a:solidFill>
                <a:schemeClr val="tx1"/>
              </a:solidFill>
              <a:effectLst/>
              <a:latin typeface="+mn-lt"/>
              <a:ea typeface="+mn-ea"/>
              <a:cs typeface="+mn-cs"/>
            </a:endParaRPr>
          </a:p>
          <a:p>
            <a:r>
              <a:rPr lang="en-AU" sz="1200" b="0" kern="1200" baseline="0" dirty="0" smtClean="0">
                <a:solidFill>
                  <a:schemeClr val="tx1"/>
                </a:solidFill>
                <a:effectLst/>
                <a:latin typeface="+mn-lt"/>
                <a:ea typeface="+mn-ea"/>
                <a:cs typeface="+mn-cs"/>
              </a:rPr>
              <a:t>Work through the answer and use the answer given here is the participants need and to summarise the complete answer.  </a:t>
            </a:r>
          </a:p>
          <a:p>
            <a:endParaRPr lang="en-AU" sz="1200" b="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Answer to Question 1:</a:t>
            </a: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Village 1 has fewer sick cows and the number of sick cows does not change over time. The amount of disease is low level and constant and may be described as endemic.</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Village 2 has a sudden and significant rise in the disease with slow reduction in the number of sick cows over the following weeks. The sudden appearance of more cases than expected is often called an epidemic.</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As</a:t>
            </a:r>
            <a:r>
              <a:rPr lang="en-AU" sz="1200" kern="1200" baseline="0" dirty="0" smtClean="0">
                <a:solidFill>
                  <a:schemeClr val="tx1"/>
                </a:solidFill>
                <a:effectLst/>
                <a:latin typeface="+mn-lt"/>
                <a:ea typeface="+mn-ea"/>
                <a:cs typeface="+mn-cs"/>
              </a:rPr>
              <a:t> concluding remarks to this question explain to the participants:</a:t>
            </a: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Already, you are using an epidemiological approach to help you understand the PATTERN of the disease problem.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Instead of just looking at individual animals and treating them one by one you are looking at the pattern of the problem and using this information to help you help the animals more effectively.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Looking at patterns in populations of animals is what epidemiology is all about.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This was an example of patterns in time (5 weeks) and space (2 villages).</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36380400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6/23/2014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6/23/2014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6/23/2014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smtClean="0"/>
              <a:t>Session 2 – Overview of Epidemiology</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smtClean="0"/>
              <a:t>Group </a:t>
            </a:r>
            <a:r>
              <a:rPr lang="en-AU" b="1" dirty="0"/>
              <a:t>activity : </a:t>
            </a:r>
            <a:r>
              <a:rPr lang="en-AU" b="1" dirty="0" smtClean="0"/>
              <a:t>patterns of disease</a:t>
            </a:r>
            <a:endParaRPr lang="en-AU" b="1" dirty="0"/>
          </a:p>
        </p:txBody>
      </p:sp>
      <p:grpSp>
        <p:nvGrpSpPr>
          <p:cNvPr id="5" name="Group 4"/>
          <p:cNvGrpSpPr/>
          <p:nvPr/>
        </p:nvGrpSpPr>
        <p:grpSpPr>
          <a:xfrm>
            <a:off x="486612" y="697731"/>
            <a:ext cx="4493119" cy="1560125"/>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graphicFrame>
        <p:nvGraphicFramePr>
          <p:cNvPr id="96" name="Chart 95"/>
          <p:cNvGraphicFramePr>
            <a:graphicFrameLocks/>
          </p:cNvGraphicFramePr>
          <p:nvPr>
            <p:extLst>
              <p:ext uri="{D42A27DB-BD31-4B8C-83A1-F6EECF244321}">
                <p14:modId xmlns:p14="http://schemas.microsoft.com/office/powerpoint/2010/main" val="2121461098"/>
              </p:ext>
            </p:extLst>
          </p:nvPr>
        </p:nvGraphicFramePr>
        <p:xfrm>
          <a:off x="91622" y="2514356"/>
          <a:ext cx="6449319" cy="415168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592965" y="2261545"/>
            <a:ext cx="3551035" cy="707886"/>
          </a:xfrm>
          <a:prstGeom prst="rect">
            <a:avLst/>
          </a:prstGeom>
          <a:noFill/>
        </p:spPr>
        <p:txBody>
          <a:bodyPr wrap="square" rtlCol="0">
            <a:spAutoFit/>
          </a:bodyPr>
          <a:lstStyle/>
          <a:p>
            <a:r>
              <a:rPr lang="en-AU" sz="2000" b="1" dirty="0" smtClean="0"/>
              <a:t>Question 2</a:t>
            </a:r>
            <a:r>
              <a:rPr lang="en-AU" sz="2000" dirty="0" smtClean="0"/>
              <a:t>: Does this chart say the same thing as the picture?</a:t>
            </a:r>
            <a:endParaRPr lang="en-AU" sz="2000" dirty="0"/>
          </a:p>
        </p:txBody>
      </p:sp>
    </p:spTree>
    <p:extLst>
      <p:ext uri="{BB962C8B-B14F-4D97-AF65-F5344CB8AC3E}">
        <p14:creationId xmlns:p14="http://schemas.microsoft.com/office/powerpoint/2010/main" val="43326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smtClean="0"/>
              <a:t>Group </a:t>
            </a:r>
            <a:r>
              <a:rPr lang="en-AU" b="1" dirty="0"/>
              <a:t>activity : </a:t>
            </a:r>
            <a:r>
              <a:rPr lang="en-AU" b="1" dirty="0" smtClean="0"/>
              <a:t>patterns of disease</a:t>
            </a:r>
            <a:endParaRPr lang="en-AU" b="1" dirty="0"/>
          </a:p>
        </p:txBody>
      </p:sp>
      <p:grpSp>
        <p:nvGrpSpPr>
          <p:cNvPr id="5" name="Group 4"/>
          <p:cNvGrpSpPr/>
          <p:nvPr/>
        </p:nvGrpSpPr>
        <p:grpSpPr>
          <a:xfrm>
            <a:off x="2918869" y="845787"/>
            <a:ext cx="6084168" cy="2814938"/>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sp>
        <p:nvSpPr>
          <p:cNvPr id="6" name="TextBox 5"/>
          <p:cNvSpPr txBox="1"/>
          <p:nvPr/>
        </p:nvSpPr>
        <p:spPr>
          <a:xfrm>
            <a:off x="221567" y="3932142"/>
            <a:ext cx="8315266" cy="2031325"/>
          </a:xfrm>
          <a:prstGeom prst="rect">
            <a:avLst/>
          </a:prstGeom>
          <a:noFill/>
        </p:spPr>
        <p:txBody>
          <a:bodyPr wrap="square" rtlCol="0">
            <a:spAutoFit/>
          </a:bodyPr>
          <a:lstStyle/>
          <a:p>
            <a:r>
              <a:rPr lang="en-AU" b="1" dirty="0" smtClean="0"/>
              <a:t>Question 3: </a:t>
            </a:r>
            <a:r>
              <a:rPr lang="en-AU" dirty="0" smtClean="0"/>
              <a:t>Which of the following types of diseases could apply to Village 1 and which to Village 2?</a:t>
            </a:r>
          </a:p>
          <a:p>
            <a:endParaRPr lang="en-AU" dirty="0"/>
          </a:p>
          <a:p>
            <a:r>
              <a:rPr lang="en-AU" dirty="0" smtClean="0"/>
              <a:t>a). Infectious disease that is present in the district at a low prevalence and that causes low levels of disease in older cattle (</a:t>
            </a:r>
            <a:r>
              <a:rPr lang="en-AU" dirty="0" err="1" smtClean="0"/>
              <a:t>eg</a:t>
            </a:r>
            <a:r>
              <a:rPr lang="en-AU" dirty="0" smtClean="0"/>
              <a:t> Bovine </a:t>
            </a:r>
            <a:r>
              <a:rPr lang="en-AU" dirty="0" err="1" smtClean="0"/>
              <a:t>Johnes</a:t>
            </a:r>
            <a:r>
              <a:rPr lang="en-AU" dirty="0" smtClean="0"/>
              <a:t> Disease)</a:t>
            </a:r>
          </a:p>
          <a:p>
            <a:r>
              <a:rPr lang="en-AU" dirty="0" smtClean="0"/>
              <a:t>b). Introduction of one animal infected Salmonellosis into a herd of young animals that have not previously been infected with this disease.</a:t>
            </a:r>
            <a:endParaRPr lang="en-AU" dirty="0"/>
          </a:p>
        </p:txBody>
      </p:sp>
    </p:spTree>
    <p:extLst>
      <p:ext uri="{BB962C8B-B14F-4D97-AF65-F5344CB8AC3E}">
        <p14:creationId xmlns:p14="http://schemas.microsoft.com/office/powerpoint/2010/main" val="54889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smtClean="0"/>
              <a:t>Group </a:t>
            </a:r>
            <a:r>
              <a:rPr lang="en-AU" b="1" dirty="0"/>
              <a:t>activity : </a:t>
            </a:r>
            <a:r>
              <a:rPr lang="en-AU" b="1" dirty="0" smtClean="0"/>
              <a:t>patterns of disease</a:t>
            </a:r>
            <a:endParaRPr lang="en-AU" b="1" dirty="0"/>
          </a:p>
        </p:txBody>
      </p:sp>
      <p:grpSp>
        <p:nvGrpSpPr>
          <p:cNvPr id="5" name="Group 4"/>
          <p:cNvGrpSpPr/>
          <p:nvPr/>
        </p:nvGrpSpPr>
        <p:grpSpPr>
          <a:xfrm>
            <a:off x="2918869" y="845787"/>
            <a:ext cx="6084168" cy="2814938"/>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sp>
        <p:nvSpPr>
          <p:cNvPr id="6" name="TextBox 5"/>
          <p:cNvSpPr txBox="1"/>
          <p:nvPr/>
        </p:nvSpPr>
        <p:spPr>
          <a:xfrm>
            <a:off x="221567" y="3932142"/>
            <a:ext cx="8315266" cy="2031325"/>
          </a:xfrm>
          <a:prstGeom prst="rect">
            <a:avLst/>
          </a:prstGeom>
          <a:noFill/>
        </p:spPr>
        <p:txBody>
          <a:bodyPr wrap="square" rtlCol="0">
            <a:spAutoFit/>
          </a:bodyPr>
          <a:lstStyle/>
          <a:p>
            <a:r>
              <a:rPr lang="en-AU" b="1" dirty="0" smtClean="0"/>
              <a:t>Question 3: </a:t>
            </a:r>
            <a:r>
              <a:rPr lang="en-AU" dirty="0" smtClean="0"/>
              <a:t>Which of the following types of diseases could apply to Village 1 and which to Village 2?</a:t>
            </a:r>
          </a:p>
          <a:p>
            <a:endParaRPr lang="en-AU" dirty="0"/>
          </a:p>
          <a:p>
            <a:r>
              <a:rPr lang="en-AU" dirty="0" smtClean="0"/>
              <a:t>a). Infectious disease that is present in the district at a low prevalence and that causes low levels of disease in older cattle </a:t>
            </a:r>
            <a:r>
              <a:rPr lang="en-AU" b="1" dirty="0" smtClean="0">
                <a:solidFill>
                  <a:srgbClr val="7030A0"/>
                </a:solidFill>
              </a:rPr>
              <a:t>– Village 1</a:t>
            </a:r>
          </a:p>
          <a:p>
            <a:r>
              <a:rPr lang="en-AU" dirty="0" smtClean="0"/>
              <a:t>b). Introduction of one animal infected with a highly contagious disease into a herd of young animals that have not previously been infected with this disease. </a:t>
            </a:r>
            <a:r>
              <a:rPr lang="en-AU" b="1" dirty="0" smtClean="0">
                <a:solidFill>
                  <a:srgbClr val="7030A0"/>
                </a:solidFill>
              </a:rPr>
              <a:t>– Village 2</a:t>
            </a:r>
            <a:endParaRPr lang="en-AU" b="1" dirty="0">
              <a:solidFill>
                <a:srgbClr val="7030A0"/>
              </a:solidFill>
            </a:endParaRPr>
          </a:p>
        </p:txBody>
      </p:sp>
    </p:spTree>
    <p:extLst>
      <p:ext uri="{BB962C8B-B14F-4D97-AF65-F5344CB8AC3E}">
        <p14:creationId xmlns:p14="http://schemas.microsoft.com/office/powerpoint/2010/main" val="855216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smtClean="0"/>
              <a:t>Group </a:t>
            </a:r>
            <a:r>
              <a:rPr lang="en-AU" b="1" dirty="0"/>
              <a:t>activity : </a:t>
            </a:r>
            <a:r>
              <a:rPr lang="en-AU" b="1" dirty="0" smtClean="0"/>
              <a:t>patterns of disease</a:t>
            </a:r>
            <a:endParaRPr lang="en-AU" b="1" dirty="0"/>
          </a:p>
        </p:txBody>
      </p:sp>
      <p:sp>
        <p:nvSpPr>
          <p:cNvPr id="3" name="TextBox 2"/>
          <p:cNvSpPr txBox="1"/>
          <p:nvPr/>
        </p:nvSpPr>
        <p:spPr>
          <a:xfrm>
            <a:off x="350927" y="1268760"/>
            <a:ext cx="8335874" cy="4524315"/>
          </a:xfrm>
          <a:prstGeom prst="rect">
            <a:avLst/>
          </a:prstGeom>
          <a:noFill/>
        </p:spPr>
        <p:txBody>
          <a:bodyPr wrap="square" rtlCol="0">
            <a:spAutoFit/>
          </a:bodyPr>
          <a:lstStyle/>
          <a:p>
            <a:r>
              <a:rPr lang="en-AU" b="1" dirty="0" smtClean="0"/>
              <a:t>Question 4: </a:t>
            </a:r>
            <a:r>
              <a:rPr lang="en-AU" dirty="0" smtClean="0"/>
              <a:t>How can the following activities help you to determine what </a:t>
            </a:r>
            <a:r>
              <a:rPr lang="en-AU" dirty="0" smtClean="0"/>
              <a:t>disease </a:t>
            </a:r>
            <a:r>
              <a:rPr lang="en-AU" dirty="0" smtClean="0"/>
              <a:t>is most likely?</a:t>
            </a:r>
          </a:p>
          <a:p>
            <a:endParaRPr lang="en-AU" dirty="0" smtClean="0"/>
          </a:p>
          <a:p>
            <a:r>
              <a:rPr lang="en-AU" dirty="0" smtClean="0"/>
              <a:t>Veterinary clinical skills: </a:t>
            </a:r>
          </a:p>
          <a:p>
            <a:pPr marL="285750" indent="-285750">
              <a:buFont typeface="Arial" panose="020B0604020202020204" pitchFamily="34" charset="0"/>
              <a:buChar char="•"/>
            </a:pPr>
            <a:r>
              <a:rPr lang="en-AU" dirty="0" smtClean="0"/>
              <a:t>Examine </a:t>
            </a:r>
            <a:r>
              <a:rPr lang="en-AU" dirty="0" smtClean="0"/>
              <a:t>sick animals to see if they h</a:t>
            </a:r>
            <a:r>
              <a:rPr lang="en-AU" dirty="0" smtClean="0"/>
              <a:t>ave a fever, have stopped eating and have foul-smelling diarrhoea</a:t>
            </a:r>
          </a:p>
          <a:p>
            <a:pPr marL="285750" indent="-285750">
              <a:buFont typeface="Arial" panose="020B0604020202020204" pitchFamily="34" charset="0"/>
              <a:buChar char="•"/>
            </a:pPr>
            <a:r>
              <a:rPr lang="en-AU" dirty="0" smtClean="0"/>
              <a:t>Do affected animals recover?</a:t>
            </a:r>
          </a:p>
          <a:p>
            <a:endParaRPr lang="en-AU" dirty="0"/>
          </a:p>
          <a:p>
            <a:r>
              <a:rPr lang="en-AU" dirty="0" smtClean="0"/>
              <a:t>Epidemiology skills</a:t>
            </a:r>
          </a:p>
          <a:p>
            <a:pPr marL="285750" indent="-285750">
              <a:buFont typeface="Arial" panose="020B0604020202020204" pitchFamily="34" charset="0"/>
              <a:buChar char="•"/>
            </a:pPr>
            <a:r>
              <a:rPr lang="en-AU" dirty="0" smtClean="0"/>
              <a:t>When did the first case occur</a:t>
            </a:r>
          </a:p>
          <a:p>
            <a:pPr marL="285750" indent="-285750">
              <a:buFont typeface="Arial" panose="020B0604020202020204" pitchFamily="34" charset="0"/>
              <a:buChar char="•"/>
            </a:pPr>
            <a:r>
              <a:rPr lang="en-AU" dirty="0" smtClean="0"/>
              <a:t>How many cases have occurred since the first case and what is the pattern of occurrence over time (number of cases occurring each day or week)</a:t>
            </a:r>
          </a:p>
          <a:p>
            <a:pPr marL="285750" indent="-285750">
              <a:buFont typeface="Arial" panose="020B0604020202020204" pitchFamily="34" charset="0"/>
              <a:buChar char="•"/>
            </a:pPr>
            <a:r>
              <a:rPr lang="en-AU" dirty="0" smtClean="0"/>
              <a:t>Look for evidence of spread from one animal to another or evidence that multiple animals might have been exposed to something in the environment (poison)</a:t>
            </a:r>
            <a:endParaRPr lang="en-AU" dirty="0" smtClean="0"/>
          </a:p>
          <a:p>
            <a:pPr marL="285750" indent="-285750">
              <a:buFont typeface="Arial" panose="020B0604020202020204" pitchFamily="34" charset="0"/>
              <a:buChar char="•"/>
            </a:pPr>
            <a:endParaRPr lang="en-AU" dirty="0"/>
          </a:p>
          <a:p>
            <a:endParaRPr lang="en-AU" dirty="0" smtClean="0"/>
          </a:p>
        </p:txBody>
      </p:sp>
    </p:spTree>
    <p:extLst>
      <p:ext uri="{BB962C8B-B14F-4D97-AF65-F5344CB8AC3E}">
        <p14:creationId xmlns:p14="http://schemas.microsoft.com/office/powerpoint/2010/main" val="427645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smtClean="0"/>
              <a:t>Group </a:t>
            </a:r>
            <a:r>
              <a:rPr lang="en-AU" b="1" dirty="0"/>
              <a:t>activity : </a:t>
            </a:r>
            <a:r>
              <a:rPr lang="en-AU" b="1" dirty="0" smtClean="0"/>
              <a:t>patterns of disease</a:t>
            </a:r>
            <a:endParaRPr lang="en-AU" b="1" dirty="0"/>
          </a:p>
        </p:txBody>
      </p:sp>
      <p:sp>
        <p:nvSpPr>
          <p:cNvPr id="3" name="TextBox 2"/>
          <p:cNvSpPr txBox="1"/>
          <p:nvPr/>
        </p:nvSpPr>
        <p:spPr>
          <a:xfrm>
            <a:off x="350926" y="1268760"/>
            <a:ext cx="8541554" cy="2585323"/>
          </a:xfrm>
          <a:prstGeom prst="rect">
            <a:avLst/>
          </a:prstGeom>
          <a:noFill/>
        </p:spPr>
        <p:txBody>
          <a:bodyPr wrap="square" rtlCol="0">
            <a:spAutoFit/>
          </a:bodyPr>
          <a:lstStyle/>
          <a:p>
            <a:r>
              <a:rPr lang="en-AU" b="1" dirty="0" smtClean="0"/>
              <a:t>Question </a:t>
            </a:r>
            <a:r>
              <a:rPr lang="en-AU" b="1" dirty="0" smtClean="0"/>
              <a:t>5: </a:t>
            </a:r>
            <a:r>
              <a:rPr lang="en-AU" dirty="0" smtClean="0"/>
              <a:t>Imagine you arrive at a village where there are 3 sick cows, all from the same paddock.</a:t>
            </a:r>
          </a:p>
          <a:p>
            <a:endParaRPr lang="en-AU" dirty="0"/>
          </a:p>
          <a:p>
            <a:r>
              <a:rPr lang="en-AU" dirty="0" smtClean="0"/>
              <a:t>What can you do to determine if the cause might be an infectious disease spread from animal to animal or a non-infectious disease such as a poison that the cows might have been exposed to?</a:t>
            </a:r>
          </a:p>
          <a:p>
            <a:endParaRPr lang="en-AU" dirty="0"/>
          </a:p>
          <a:p>
            <a:r>
              <a:rPr lang="en-AU" dirty="0" smtClean="0"/>
              <a:t>Can you classify these activities as involving clinical skills or epidemiology skills or both?</a:t>
            </a:r>
            <a:endParaRPr lang="en-AU" dirty="0" smtClean="0"/>
          </a:p>
          <a:p>
            <a:endParaRPr lang="en-AU" dirty="0"/>
          </a:p>
        </p:txBody>
      </p:sp>
    </p:spTree>
    <p:extLst>
      <p:ext uri="{BB962C8B-B14F-4D97-AF65-F5344CB8AC3E}">
        <p14:creationId xmlns:p14="http://schemas.microsoft.com/office/powerpoint/2010/main" val="1963997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smtClean="0"/>
              <a:t>Group </a:t>
            </a:r>
            <a:r>
              <a:rPr lang="en-AU" b="1" dirty="0"/>
              <a:t>activity : </a:t>
            </a:r>
            <a:r>
              <a:rPr lang="en-AU" b="1" dirty="0" smtClean="0"/>
              <a:t>patterns of disease</a:t>
            </a:r>
            <a:endParaRPr lang="en-AU" b="1" dirty="0"/>
          </a:p>
        </p:txBody>
      </p:sp>
      <p:sp>
        <p:nvSpPr>
          <p:cNvPr id="3" name="TextBox 2"/>
          <p:cNvSpPr txBox="1"/>
          <p:nvPr/>
        </p:nvSpPr>
        <p:spPr>
          <a:xfrm>
            <a:off x="350927" y="1268760"/>
            <a:ext cx="8335874" cy="3139321"/>
          </a:xfrm>
          <a:prstGeom prst="rect">
            <a:avLst/>
          </a:prstGeom>
          <a:noFill/>
        </p:spPr>
        <p:txBody>
          <a:bodyPr wrap="square" rtlCol="0">
            <a:spAutoFit/>
          </a:bodyPr>
          <a:lstStyle/>
          <a:p>
            <a:r>
              <a:rPr lang="en-AU" b="1" dirty="0" smtClean="0"/>
              <a:t>Question 5: </a:t>
            </a:r>
            <a:r>
              <a:rPr lang="en-AU" dirty="0" smtClean="0"/>
              <a:t>Provide advice on treatment and future management for the following two examples</a:t>
            </a:r>
          </a:p>
          <a:p>
            <a:endParaRPr lang="en-AU" dirty="0"/>
          </a:p>
          <a:p>
            <a:pPr marL="342900" indent="-342900">
              <a:buAutoNum type="arabicPeriod"/>
            </a:pPr>
            <a:r>
              <a:rPr lang="en-AU" dirty="0" smtClean="0"/>
              <a:t>3 cows that are sick with fever, not eating and have foul-smelling diarrhoea that you think is due to infection with salmonellosis (bacteria causing diarrhoea)</a:t>
            </a:r>
          </a:p>
          <a:p>
            <a:pPr marL="342900" indent="-342900">
              <a:buAutoNum type="arabicPeriod"/>
            </a:pPr>
            <a:r>
              <a:rPr lang="en-AU" dirty="0" smtClean="0"/>
              <a:t>3 cows that are sick with diarrhoea because of sudden change in diet – they got into a shed and ate pellets the farmer had stored for feeding his calves.</a:t>
            </a:r>
            <a:endParaRPr lang="en-AU" dirty="0" smtClean="0"/>
          </a:p>
          <a:p>
            <a:endParaRPr lang="en-AU" dirty="0"/>
          </a:p>
          <a:p>
            <a:endParaRPr lang="en-AU" dirty="0"/>
          </a:p>
          <a:p>
            <a:endParaRPr lang="en-AU" dirty="0" smtClean="0"/>
          </a:p>
          <a:p>
            <a:endParaRPr lang="en-AU" dirty="0" smtClean="0"/>
          </a:p>
        </p:txBody>
      </p:sp>
    </p:spTree>
    <p:extLst>
      <p:ext uri="{BB962C8B-B14F-4D97-AF65-F5344CB8AC3E}">
        <p14:creationId xmlns:p14="http://schemas.microsoft.com/office/powerpoint/2010/main" val="1399164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smtClean="0"/>
              <a:t>Group </a:t>
            </a:r>
            <a:r>
              <a:rPr lang="en-AU" b="1" dirty="0"/>
              <a:t>activity : </a:t>
            </a:r>
            <a:r>
              <a:rPr lang="en-AU" b="1" dirty="0" smtClean="0"/>
              <a:t>patterns of disease</a:t>
            </a:r>
            <a:endParaRPr lang="en-AU" b="1" dirty="0"/>
          </a:p>
        </p:txBody>
      </p:sp>
      <p:sp>
        <p:nvSpPr>
          <p:cNvPr id="3" name="TextBox 2"/>
          <p:cNvSpPr txBox="1"/>
          <p:nvPr/>
        </p:nvSpPr>
        <p:spPr>
          <a:xfrm>
            <a:off x="350927" y="1268760"/>
            <a:ext cx="8335874" cy="3139321"/>
          </a:xfrm>
          <a:prstGeom prst="rect">
            <a:avLst/>
          </a:prstGeom>
          <a:noFill/>
        </p:spPr>
        <p:txBody>
          <a:bodyPr wrap="square" rtlCol="0">
            <a:spAutoFit/>
          </a:bodyPr>
          <a:lstStyle/>
          <a:p>
            <a:r>
              <a:rPr lang="en-AU" b="1" dirty="0" smtClean="0"/>
              <a:t>Question 5: </a:t>
            </a:r>
            <a:r>
              <a:rPr lang="en-AU" dirty="0" smtClean="0"/>
              <a:t>Provide advice on treatment and future management for the following two examples</a:t>
            </a:r>
          </a:p>
          <a:p>
            <a:endParaRPr lang="en-AU" dirty="0"/>
          </a:p>
          <a:p>
            <a:pPr marL="342900" indent="-342900">
              <a:buAutoNum type="arabicPeriod"/>
            </a:pPr>
            <a:r>
              <a:rPr lang="en-AU" dirty="0" smtClean="0"/>
              <a:t>3 cows that are sick with fever, not eating and have foul-smelling diarrhoea that you think is due to infection with salmonellosis (bacteria causing diarrhoea)</a:t>
            </a:r>
          </a:p>
          <a:p>
            <a:pPr marL="342900" indent="-342900">
              <a:buAutoNum type="arabicPeriod"/>
            </a:pPr>
            <a:r>
              <a:rPr lang="en-AU" dirty="0" smtClean="0"/>
              <a:t>3 cows that are sick with diarrhoea because of sudden change in diet – they got into a shed and ate pellets the farmer had stored for feeding his calves.</a:t>
            </a:r>
            <a:endParaRPr lang="en-AU" dirty="0" smtClean="0"/>
          </a:p>
          <a:p>
            <a:endParaRPr lang="en-AU" dirty="0"/>
          </a:p>
          <a:p>
            <a:endParaRPr lang="en-AU" dirty="0"/>
          </a:p>
          <a:p>
            <a:endParaRPr lang="en-AU" dirty="0" smtClean="0"/>
          </a:p>
          <a:p>
            <a:endParaRPr lang="en-AU" dirty="0" smtClean="0"/>
          </a:p>
        </p:txBody>
      </p:sp>
      <p:sp>
        <p:nvSpPr>
          <p:cNvPr id="4" name="TextBox 3"/>
          <p:cNvSpPr txBox="1"/>
          <p:nvPr/>
        </p:nvSpPr>
        <p:spPr>
          <a:xfrm>
            <a:off x="360846" y="4173180"/>
            <a:ext cx="8459626" cy="1754326"/>
          </a:xfrm>
          <a:prstGeom prst="rect">
            <a:avLst/>
          </a:prstGeom>
          <a:noFill/>
        </p:spPr>
        <p:txBody>
          <a:bodyPr wrap="square" rtlCol="0">
            <a:spAutoFit/>
          </a:bodyPr>
          <a:lstStyle/>
          <a:p>
            <a:pPr marL="285750" indent="-285750">
              <a:buFont typeface="Arial" panose="020B0604020202020204" pitchFamily="34" charset="0"/>
              <a:buChar char="•"/>
            </a:pPr>
            <a:r>
              <a:rPr lang="en-AU" dirty="0" smtClean="0"/>
              <a:t>Treat affected animals with antibiotic and check </a:t>
            </a:r>
            <a:r>
              <a:rPr lang="en-AU" dirty="0" smtClean="0"/>
              <a:t>in a few days to see if the animals are getting better.</a:t>
            </a:r>
          </a:p>
          <a:p>
            <a:pPr marL="742950" lvl="1" indent="-285750">
              <a:buFont typeface="Arial" panose="020B0604020202020204" pitchFamily="34" charset="0"/>
              <a:buChar char="•"/>
            </a:pPr>
            <a:r>
              <a:rPr lang="en-AU" dirty="0" smtClean="0"/>
              <a:t>If no improvement, repeat examination and </a:t>
            </a:r>
            <a:r>
              <a:rPr lang="en-AU" dirty="0" smtClean="0"/>
              <a:t>try new treatment.</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smtClean="0"/>
              <a:t>Make sure animals cannot get </a:t>
            </a:r>
            <a:r>
              <a:rPr lang="en-AU" dirty="0" smtClean="0"/>
              <a:t>into the shed where they may be able to eat things that are not good for them. No other treatment necessary.</a:t>
            </a:r>
          </a:p>
        </p:txBody>
      </p:sp>
    </p:spTree>
    <p:extLst>
      <p:ext uri="{BB962C8B-B14F-4D97-AF65-F5344CB8AC3E}">
        <p14:creationId xmlns:p14="http://schemas.microsoft.com/office/powerpoint/2010/main" val="105874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smtClean="0"/>
              <a:t>Group activity: patterns of disease</a:t>
            </a:r>
            <a:endParaRPr lang="en-AU" b="1" dirty="0"/>
          </a:p>
        </p:txBody>
      </p:sp>
      <p:grpSp>
        <p:nvGrpSpPr>
          <p:cNvPr id="5" name="Group 4"/>
          <p:cNvGrpSpPr/>
          <p:nvPr/>
        </p:nvGrpSpPr>
        <p:grpSpPr>
          <a:xfrm>
            <a:off x="3733355" y="845787"/>
            <a:ext cx="5269681" cy="2152712"/>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sp>
        <p:nvSpPr>
          <p:cNvPr id="6" name="TextBox 5"/>
          <p:cNvSpPr txBox="1"/>
          <p:nvPr/>
        </p:nvSpPr>
        <p:spPr>
          <a:xfrm>
            <a:off x="350926" y="3421772"/>
            <a:ext cx="8755154" cy="2308324"/>
          </a:xfrm>
          <a:prstGeom prst="rect">
            <a:avLst/>
          </a:prstGeom>
          <a:noFill/>
        </p:spPr>
        <p:txBody>
          <a:bodyPr wrap="none" rtlCol="0">
            <a:spAutoFit/>
          </a:bodyPr>
          <a:lstStyle/>
          <a:p>
            <a:pPr marL="285750" indent="-285750">
              <a:buFont typeface="Arial" panose="020B0604020202020204" pitchFamily="34" charset="0"/>
              <a:buChar char="•"/>
            </a:pPr>
            <a:r>
              <a:rPr lang="en-AU" b="1" dirty="0" smtClean="0"/>
              <a:t>Disease investigation</a:t>
            </a:r>
          </a:p>
          <a:p>
            <a:pPr marL="285750" indent="-285750">
              <a:buFont typeface="Arial" panose="020B0604020202020204" pitchFamily="34" charset="0"/>
              <a:buChar char="•"/>
            </a:pPr>
            <a:r>
              <a:rPr lang="en-AU" dirty="0" smtClean="0"/>
              <a:t>Clinical veterinary skills – how to recognise and examine an individual sick animal</a:t>
            </a:r>
          </a:p>
          <a:p>
            <a:pPr marL="285750" indent="-285750">
              <a:buFont typeface="Arial" panose="020B0604020202020204" pitchFamily="34" charset="0"/>
              <a:buChar char="•"/>
            </a:pPr>
            <a:r>
              <a:rPr lang="en-AU" dirty="0" smtClean="0"/>
              <a:t>Field epidemiology skills – looking at disease patterns, collecting other information</a:t>
            </a:r>
          </a:p>
          <a:p>
            <a:r>
              <a:rPr lang="en-AU" dirty="0"/>
              <a:t>	</a:t>
            </a:r>
            <a:r>
              <a:rPr lang="en-AU" dirty="0" smtClean="0"/>
              <a:t>and using this information to identify likely causes and provide the best advice you can</a:t>
            </a:r>
          </a:p>
          <a:p>
            <a:endParaRPr lang="en-AU" dirty="0" smtClean="0"/>
          </a:p>
          <a:p>
            <a:endParaRPr lang="en-AU" dirty="0"/>
          </a:p>
          <a:p>
            <a:r>
              <a:rPr lang="en-AU" b="1" dirty="0" smtClean="0">
                <a:solidFill>
                  <a:srgbClr val="002060"/>
                </a:solidFill>
              </a:rPr>
              <a:t>Using epidemiology skills will help you provide the best advice to farmers</a:t>
            </a:r>
          </a:p>
          <a:p>
            <a:endParaRPr lang="en-AU" dirty="0"/>
          </a:p>
        </p:txBody>
      </p:sp>
    </p:spTree>
    <p:extLst>
      <p:ext uri="{BB962C8B-B14F-4D97-AF65-F5344CB8AC3E}">
        <p14:creationId xmlns:p14="http://schemas.microsoft.com/office/powerpoint/2010/main" val="284266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smtClean="0"/>
              <a:t>Group activity – shared experience</a:t>
            </a:r>
            <a:endParaRPr lang="en-AU" b="1" dirty="0"/>
          </a:p>
        </p:txBody>
      </p:sp>
      <p:sp>
        <p:nvSpPr>
          <p:cNvPr id="3" name="TextBox 2"/>
          <p:cNvSpPr txBox="1"/>
          <p:nvPr/>
        </p:nvSpPr>
        <p:spPr>
          <a:xfrm>
            <a:off x="321250" y="1268760"/>
            <a:ext cx="8109506" cy="2862322"/>
          </a:xfrm>
          <a:prstGeom prst="rect">
            <a:avLst/>
          </a:prstGeom>
          <a:noFill/>
        </p:spPr>
        <p:txBody>
          <a:bodyPr wrap="square" rtlCol="0">
            <a:spAutoFit/>
          </a:bodyPr>
          <a:lstStyle/>
          <a:p>
            <a:r>
              <a:rPr lang="en-AU" b="1" dirty="0" smtClean="0"/>
              <a:t>Question:</a:t>
            </a:r>
            <a:r>
              <a:rPr lang="en-AU" dirty="0" smtClean="0"/>
              <a:t> Have you experienced a sick animal case in the past where you have applied epidemiology skills to the problem?</a:t>
            </a:r>
          </a:p>
          <a:p>
            <a:endParaRPr lang="en-AU" b="1" dirty="0"/>
          </a:p>
          <a:p>
            <a:pPr marL="285750" indent="-285750">
              <a:buFont typeface="Arial" panose="020B0604020202020204" pitchFamily="34" charset="0"/>
              <a:buChar char="•"/>
            </a:pPr>
            <a:r>
              <a:rPr lang="en-AU" dirty="0" smtClean="0"/>
              <a:t>Thinking about patterns of disease in a population</a:t>
            </a:r>
          </a:p>
          <a:p>
            <a:pPr marL="285750" indent="-285750">
              <a:buFont typeface="Arial" panose="020B0604020202020204" pitchFamily="34" charset="0"/>
              <a:buChar char="•"/>
            </a:pPr>
            <a:r>
              <a:rPr lang="en-AU" dirty="0" smtClean="0"/>
              <a:t>Thinking about different possible causes of disease</a:t>
            </a:r>
          </a:p>
          <a:p>
            <a:pPr marL="285750" indent="-285750">
              <a:buFont typeface="Arial" panose="020B0604020202020204" pitchFamily="34" charset="0"/>
              <a:buChar char="•"/>
            </a:pPr>
            <a:r>
              <a:rPr lang="en-AU" dirty="0" smtClean="0"/>
              <a:t>Using this information to guide your treatment </a:t>
            </a:r>
          </a:p>
          <a:p>
            <a:endParaRPr lang="en-AU" dirty="0"/>
          </a:p>
          <a:p>
            <a:endParaRPr lang="en-AU" dirty="0"/>
          </a:p>
          <a:p>
            <a:endParaRPr lang="en-AU" dirty="0" smtClean="0"/>
          </a:p>
          <a:p>
            <a:endParaRPr lang="en-AU" dirty="0" smtClean="0"/>
          </a:p>
        </p:txBody>
      </p:sp>
      <p:sp>
        <p:nvSpPr>
          <p:cNvPr id="5" name="TextBox 4"/>
          <p:cNvSpPr txBox="1"/>
          <p:nvPr/>
        </p:nvSpPr>
        <p:spPr>
          <a:xfrm>
            <a:off x="350926" y="5157778"/>
            <a:ext cx="5801781" cy="923330"/>
          </a:xfrm>
          <a:prstGeom prst="rect">
            <a:avLst/>
          </a:prstGeom>
          <a:noFill/>
        </p:spPr>
        <p:txBody>
          <a:bodyPr wrap="none" rtlCol="0">
            <a:spAutoFit/>
          </a:bodyPr>
          <a:lstStyle/>
          <a:p>
            <a:r>
              <a:rPr lang="en-AU" b="1" dirty="0" smtClean="0">
                <a:solidFill>
                  <a:srgbClr val="002060"/>
                </a:solidFill>
              </a:rPr>
              <a:t>All these examples involve use of epidemiology knowledge</a:t>
            </a:r>
          </a:p>
          <a:p>
            <a:r>
              <a:rPr lang="en-AU" b="1" dirty="0" smtClean="0">
                <a:solidFill>
                  <a:srgbClr val="002060"/>
                </a:solidFill>
              </a:rPr>
              <a:t>in providing the best advice to </a:t>
            </a:r>
            <a:r>
              <a:rPr lang="en-AU" b="1" dirty="0">
                <a:solidFill>
                  <a:srgbClr val="002060"/>
                </a:solidFill>
              </a:rPr>
              <a:t>farmers</a:t>
            </a:r>
          </a:p>
          <a:p>
            <a:endParaRPr lang="en-AU" dirty="0"/>
          </a:p>
        </p:txBody>
      </p:sp>
    </p:spTree>
    <p:extLst>
      <p:ext uri="{BB962C8B-B14F-4D97-AF65-F5344CB8AC3E}">
        <p14:creationId xmlns:p14="http://schemas.microsoft.com/office/powerpoint/2010/main" val="3299185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smtClean="0"/>
              <a:t>Epidemiology in day-to-day work</a:t>
            </a:r>
            <a:endParaRPr lang="en-AU" b="1" dirty="0"/>
          </a:p>
        </p:txBody>
      </p:sp>
      <p:sp>
        <p:nvSpPr>
          <p:cNvPr id="3" name="TextBox 2"/>
          <p:cNvSpPr txBox="1"/>
          <p:nvPr/>
        </p:nvSpPr>
        <p:spPr>
          <a:xfrm>
            <a:off x="350926" y="1268760"/>
            <a:ext cx="8417241" cy="4247317"/>
          </a:xfrm>
          <a:prstGeom prst="rect">
            <a:avLst/>
          </a:prstGeom>
          <a:noFill/>
        </p:spPr>
        <p:txBody>
          <a:bodyPr wrap="none" rtlCol="0">
            <a:spAutoFit/>
          </a:bodyPr>
          <a:lstStyle/>
          <a:p>
            <a:r>
              <a:rPr lang="en-AU" b="1" dirty="0" smtClean="0"/>
              <a:t>Have you ever: </a:t>
            </a:r>
          </a:p>
          <a:p>
            <a:endParaRPr lang="en-AU" b="1" dirty="0"/>
          </a:p>
          <a:p>
            <a:pPr marL="285750" indent="-285750">
              <a:buFont typeface="Arial" panose="020B0604020202020204" pitchFamily="34" charset="0"/>
              <a:buChar char="•"/>
            </a:pPr>
            <a:r>
              <a:rPr lang="en-AU" dirty="0" smtClean="0"/>
              <a:t>tried to determine how an infection came onto a farm?</a:t>
            </a:r>
          </a:p>
          <a:p>
            <a:pPr marL="285750" indent="-285750">
              <a:buFont typeface="Arial" panose="020B0604020202020204" pitchFamily="34" charset="0"/>
              <a:buChar char="•"/>
            </a:pPr>
            <a:r>
              <a:rPr lang="en-AU" dirty="0" smtClean="0"/>
              <a:t>been asked why diarrhoea is more common after rain?</a:t>
            </a:r>
          </a:p>
          <a:p>
            <a:pPr marL="285750" indent="-285750">
              <a:buFont typeface="Arial" panose="020B0604020202020204" pitchFamily="34" charset="0"/>
              <a:buChar char="•"/>
            </a:pPr>
            <a:r>
              <a:rPr lang="en-AU" dirty="0" smtClean="0"/>
              <a:t>been asked why housing animals in a shed might produce good outcomes </a:t>
            </a:r>
          </a:p>
          <a:p>
            <a:r>
              <a:rPr lang="en-AU" dirty="0" smtClean="0"/>
              <a:t>on some farms and lots of sick animals on other farms?</a:t>
            </a:r>
          </a:p>
          <a:p>
            <a:pPr marL="285750" indent="-285750">
              <a:buFont typeface="Arial" panose="020B0604020202020204" pitchFamily="34" charset="0"/>
              <a:buChar char="•"/>
            </a:pPr>
            <a:r>
              <a:rPr lang="en-AU" dirty="0" smtClean="0"/>
              <a:t>suggested that a sick animal be separated from other healthy animals?</a:t>
            </a:r>
          </a:p>
          <a:p>
            <a:pPr marL="285750" indent="-285750">
              <a:buFont typeface="Arial" panose="020B0604020202020204" pitchFamily="34" charset="0"/>
              <a:buChar char="•"/>
            </a:pPr>
            <a:r>
              <a:rPr lang="en-AU" dirty="0" smtClean="0"/>
              <a:t>suggested that a very sick animal be killed and disposed of to prevent disease</a:t>
            </a:r>
          </a:p>
          <a:p>
            <a:r>
              <a:rPr lang="en-AU" dirty="0" smtClean="0"/>
              <a:t>spreading to other animals?</a:t>
            </a:r>
          </a:p>
          <a:p>
            <a:pPr marL="285750" indent="-285750">
              <a:buFont typeface="Arial" panose="020B0604020202020204" pitchFamily="34" charset="0"/>
              <a:buChar char="•"/>
            </a:pPr>
            <a:r>
              <a:rPr lang="en-AU" dirty="0" smtClean="0"/>
              <a:t>used a particular treatment this year because it worked in previous years on animals </a:t>
            </a:r>
          </a:p>
          <a:p>
            <a:r>
              <a:rPr lang="en-AU" dirty="0" smtClean="0"/>
              <a:t>with the same signs?</a:t>
            </a:r>
          </a:p>
          <a:p>
            <a:endParaRPr lang="en-AU" dirty="0"/>
          </a:p>
          <a:p>
            <a:endParaRPr lang="en-AU" dirty="0"/>
          </a:p>
          <a:p>
            <a:endParaRPr lang="en-AU" dirty="0" smtClean="0"/>
          </a:p>
          <a:p>
            <a:endParaRPr lang="en-AU" dirty="0" smtClean="0"/>
          </a:p>
        </p:txBody>
      </p:sp>
      <p:sp>
        <p:nvSpPr>
          <p:cNvPr id="5" name="TextBox 4"/>
          <p:cNvSpPr txBox="1"/>
          <p:nvPr/>
        </p:nvSpPr>
        <p:spPr>
          <a:xfrm>
            <a:off x="350926" y="5157778"/>
            <a:ext cx="5801781" cy="923330"/>
          </a:xfrm>
          <a:prstGeom prst="rect">
            <a:avLst/>
          </a:prstGeom>
          <a:noFill/>
        </p:spPr>
        <p:txBody>
          <a:bodyPr wrap="none" rtlCol="0">
            <a:spAutoFit/>
          </a:bodyPr>
          <a:lstStyle/>
          <a:p>
            <a:r>
              <a:rPr lang="en-AU" b="1" dirty="0" smtClean="0">
                <a:solidFill>
                  <a:srgbClr val="002060"/>
                </a:solidFill>
              </a:rPr>
              <a:t>All these examples involve use of epidemiology knowledge</a:t>
            </a:r>
          </a:p>
          <a:p>
            <a:r>
              <a:rPr lang="en-AU" b="1" dirty="0" smtClean="0">
                <a:solidFill>
                  <a:srgbClr val="002060"/>
                </a:solidFill>
              </a:rPr>
              <a:t>in providing the best advice to </a:t>
            </a:r>
            <a:r>
              <a:rPr lang="en-AU" b="1" dirty="0">
                <a:solidFill>
                  <a:srgbClr val="002060"/>
                </a:solidFill>
              </a:rPr>
              <a:t>farmers</a:t>
            </a:r>
          </a:p>
          <a:p>
            <a:endParaRPr lang="en-AU" dirty="0"/>
          </a:p>
        </p:txBody>
      </p:sp>
    </p:spTree>
    <p:extLst>
      <p:ext uri="{BB962C8B-B14F-4D97-AF65-F5344CB8AC3E}">
        <p14:creationId xmlns:p14="http://schemas.microsoft.com/office/powerpoint/2010/main" val="439118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a:p>
        </p:txBody>
      </p:sp>
    </p:spTree>
    <p:extLst>
      <p:ext uri="{BB962C8B-B14F-4D97-AF65-F5344CB8AC3E}">
        <p14:creationId xmlns:p14="http://schemas.microsoft.com/office/powerpoint/2010/main" val="1575781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fontScale="85000" lnSpcReduction="20000"/>
          </a:bodyPr>
          <a:lstStyle/>
          <a:p>
            <a:r>
              <a:rPr lang="en-AU" dirty="0"/>
              <a:t>The main roles of para-vets</a:t>
            </a:r>
          </a:p>
          <a:p>
            <a:r>
              <a:rPr lang="en-AU" dirty="0"/>
              <a:t>What is epidemiology </a:t>
            </a:r>
          </a:p>
          <a:p>
            <a:r>
              <a:rPr lang="en-AU" dirty="0"/>
              <a:t>Why epidemiology can be useful to para-vets</a:t>
            </a:r>
          </a:p>
          <a:p>
            <a:r>
              <a:rPr lang="en-AU" dirty="0"/>
              <a:t>Using epidemiological and clinical skills together</a:t>
            </a:r>
          </a:p>
          <a:p>
            <a:r>
              <a:rPr lang="en-AU" dirty="0"/>
              <a:t>How epidemiological skills can help prevent zoonosis, as an example</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answers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11183898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0047" y="1556792"/>
            <a:ext cx="7821474" cy="3693319"/>
          </a:xfrm>
          <a:prstGeom prst="rect">
            <a:avLst/>
          </a:prstGeom>
          <a:noFill/>
        </p:spPr>
        <p:txBody>
          <a:bodyPr wrap="square" rtlCol="0">
            <a:spAutoFit/>
          </a:bodyPr>
          <a:lstStyle/>
          <a:p>
            <a:pPr marL="285750" indent="-285750">
              <a:buFont typeface="Arial" panose="020B0604020202020204" pitchFamily="34" charset="0"/>
              <a:buChar char="•"/>
            </a:pPr>
            <a:r>
              <a:rPr lang="en-AU" dirty="0"/>
              <a:t>Epidemiology is the study of the patterns and causes of disease in </a:t>
            </a:r>
            <a:r>
              <a:rPr lang="en-AU" dirty="0" smtClean="0"/>
              <a:t>populations</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a:t>Field epidemiology means applying epidemiology skills in the field - on farms and in day-to-day work to address real problems for </a:t>
            </a:r>
            <a:r>
              <a:rPr lang="en-AU" dirty="0" smtClean="0"/>
              <a:t>farmers</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a:t>Para-vets need veterinary clinical skills &amp; field epidemiology </a:t>
            </a:r>
            <a:r>
              <a:rPr lang="en-AU" dirty="0" smtClean="0"/>
              <a:t>skills</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smtClean="0"/>
              <a:t>Field </a:t>
            </a:r>
            <a:r>
              <a:rPr lang="en-AU" dirty="0"/>
              <a:t>epidemiology training will help para-veterinarians to:</a:t>
            </a:r>
          </a:p>
          <a:p>
            <a:pPr marL="742950" lvl="1" indent="-285750">
              <a:buFont typeface="Arial" panose="020B0604020202020204" pitchFamily="34" charset="0"/>
              <a:buChar char="•"/>
            </a:pPr>
            <a:r>
              <a:rPr lang="en-AU" dirty="0"/>
              <a:t>understand causes of disease &amp; use this knowledge to:</a:t>
            </a:r>
          </a:p>
          <a:p>
            <a:pPr marL="1200150" lvl="2" indent="-285750">
              <a:buFont typeface="Arial" panose="020B0604020202020204" pitchFamily="34" charset="0"/>
              <a:buChar char="•"/>
            </a:pPr>
            <a:r>
              <a:rPr lang="en-AU" dirty="0" smtClean="0"/>
              <a:t>explain </a:t>
            </a:r>
            <a:r>
              <a:rPr lang="en-AU" dirty="0"/>
              <a:t>why diseases are occurring</a:t>
            </a:r>
          </a:p>
          <a:p>
            <a:pPr marL="1200150" lvl="2" indent="-285750">
              <a:buFont typeface="Arial" panose="020B0604020202020204" pitchFamily="34" charset="0"/>
              <a:buChar char="•"/>
            </a:pPr>
            <a:r>
              <a:rPr lang="en-AU" dirty="0"/>
              <a:t>and provide better advice to farmers on disease treatment and </a:t>
            </a:r>
            <a:r>
              <a:rPr lang="en-AU" dirty="0" smtClean="0"/>
              <a:t>prevention</a:t>
            </a:r>
          </a:p>
          <a:p>
            <a:pPr marL="285750" indent="-285750">
              <a:buFont typeface="Arial" panose="020B0604020202020204" pitchFamily="34" charset="0"/>
              <a:buChar char="•"/>
            </a:pPr>
            <a:endParaRPr lang="en-AU" dirty="0" smtClean="0"/>
          </a:p>
        </p:txBody>
      </p:sp>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txBox="1">
            <a:spLocks/>
          </p:cNvSpPr>
          <p:nvPr/>
        </p:nvSpPr>
        <p:spPr>
          <a:xfrm>
            <a:off x="1321296" y="997015"/>
            <a:ext cx="5698976" cy="490066"/>
          </a:xfrm>
          <a:prstGeom prst="rect">
            <a:avLst/>
          </a:prstGeom>
        </p:spPr>
        <p:txBody>
          <a:bodyPr vert="horz" lIns="91440" tIns="45720" rIns="91440" bIns="45720" rtlCol="0" anchor="ctr">
            <a:normAutofit fontScale="6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AU" b="1" dirty="0" smtClean="0"/>
              <a:t>Key concepts of session 2</a:t>
            </a:r>
            <a:endParaRPr lang="en-AU" b="1" dirty="0"/>
          </a:p>
        </p:txBody>
      </p:sp>
    </p:spTree>
    <p:extLst>
      <p:ext uri="{BB962C8B-B14F-4D97-AF65-F5344CB8AC3E}">
        <p14:creationId xmlns:p14="http://schemas.microsoft.com/office/powerpoint/2010/main" val="130697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a:t>
            </a:r>
            <a:r>
              <a:rPr lang="en-AU" b="1" dirty="0" smtClean="0"/>
              <a:t>will talk about:</a:t>
            </a:r>
            <a:endParaRPr lang="en-AU" b="1" dirty="0"/>
          </a:p>
        </p:txBody>
      </p:sp>
      <p:sp>
        <p:nvSpPr>
          <p:cNvPr id="3" name="Content Placeholder 2"/>
          <p:cNvSpPr>
            <a:spLocks noGrp="1"/>
          </p:cNvSpPr>
          <p:nvPr>
            <p:ph idx="1"/>
          </p:nvPr>
        </p:nvSpPr>
        <p:spPr/>
        <p:txBody>
          <a:bodyPr>
            <a:normAutofit/>
          </a:bodyPr>
          <a:lstStyle/>
          <a:p>
            <a:r>
              <a:rPr lang="en-AU" dirty="0" smtClean="0"/>
              <a:t>The main </a:t>
            </a:r>
            <a:r>
              <a:rPr lang="en-AU" dirty="0"/>
              <a:t>roles of para-vets</a:t>
            </a:r>
          </a:p>
          <a:p>
            <a:r>
              <a:rPr lang="en-AU" dirty="0" smtClean="0"/>
              <a:t>What is </a:t>
            </a:r>
            <a:r>
              <a:rPr lang="en-AU" dirty="0"/>
              <a:t>epidemiology </a:t>
            </a:r>
          </a:p>
          <a:p>
            <a:r>
              <a:rPr lang="en-AU" dirty="0" smtClean="0"/>
              <a:t>Why epidemiology </a:t>
            </a:r>
            <a:r>
              <a:rPr lang="en-AU" dirty="0"/>
              <a:t>can be useful to para-vets</a:t>
            </a:r>
          </a:p>
          <a:p>
            <a:r>
              <a:rPr lang="en-AU" dirty="0" smtClean="0"/>
              <a:t>Using epidemiological and clinical skills together</a:t>
            </a:r>
            <a:endParaRPr lang="en-AU" dirty="0"/>
          </a:p>
          <a:p>
            <a:r>
              <a:rPr lang="en-AU" dirty="0" smtClean="0"/>
              <a:t>How epidemiological </a:t>
            </a:r>
            <a:r>
              <a:rPr lang="en-AU" dirty="0"/>
              <a:t>skills can help prevent zoonosis, as an example</a:t>
            </a:r>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Task for everyone to do:</a:t>
            </a:r>
          </a:p>
          <a:p>
            <a:pPr marL="0" indent="0">
              <a:buNone/>
            </a:pPr>
            <a:endParaRPr lang="en-AU" dirty="0" smtClean="0"/>
          </a:p>
          <a:p>
            <a:r>
              <a:rPr lang="en-AU" dirty="0" smtClean="0"/>
              <a:t>Take a blank piece of note paper</a:t>
            </a:r>
          </a:p>
          <a:p>
            <a:r>
              <a:rPr lang="en-AU" dirty="0" smtClean="0"/>
              <a:t>Draw a picture that represents your own view of the relationship between farmers, para-vet, vet, </a:t>
            </a:r>
            <a:r>
              <a:rPr lang="en-AU" dirty="0" err="1" smtClean="0"/>
              <a:t>kepala</a:t>
            </a:r>
            <a:r>
              <a:rPr lang="en-AU" dirty="0" smtClean="0"/>
              <a:t> </a:t>
            </a:r>
            <a:r>
              <a:rPr lang="en-AU" dirty="0" err="1" smtClean="0"/>
              <a:t>dinas</a:t>
            </a:r>
            <a:r>
              <a:rPr lang="en-AU" dirty="0" smtClean="0"/>
              <a:t>, lab and </a:t>
            </a:r>
            <a:r>
              <a:rPr lang="en-AU" dirty="0" err="1" smtClean="0"/>
              <a:t>pusat</a:t>
            </a:r>
            <a:endParaRPr lang="en-AU" dirty="0" smtClean="0"/>
          </a:p>
          <a:p>
            <a:r>
              <a:rPr lang="en-AU" dirty="0" smtClean="0"/>
              <a:t>Be prepared to show and explain your drawing to the group</a:t>
            </a:r>
            <a:endParaRPr lang="en-AU" dirty="0"/>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2</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70000" lnSpcReduction="20000"/>
          </a:bodyPr>
          <a:lstStyle/>
          <a:p>
            <a:pPr marL="0" indent="0">
              <a:buNone/>
            </a:pPr>
            <a:r>
              <a:rPr lang="en-AU" dirty="0"/>
              <a:t>In this video we learnt about:</a:t>
            </a:r>
          </a:p>
          <a:p>
            <a:pPr lvl="1">
              <a:buFont typeface="Arial" panose="020B0604020202020204" pitchFamily="34" charset="0"/>
              <a:buChar char="•"/>
            </a:pPr>
            <a:r>
              <a:rPr lang="en-AU" dirty="0"/>
              <a:t>the effects of disease on animals</a:t>
            </a:r>
          </a:p>
          <a:p>
            <a:pPr lvl="1">
              <a:buFont typeface="Arial" panose="020B0604020202020204" pitchFamily="34" charset="0"/>
              <a:buChar char="•"/>
            </a:pPr>
            <a:r>
              <a:rPr lang="en-AU" dirty="0"/>
              <a:t>what signs, syndromes, differential diagnoses, and definitive diagnosis are</a:t>
            </a:r>
          </a:p>
          <a:p>
            <a:pPr marL="0" indent="0">
              <a:buNone/>
            </a:pPr>
            <a:endParaRPr lang="en-AU" dirty="0" smtClean="0"/>
          </a:p>
          <a:p>
            <a:pPr marL="0" indent="0">
              <a:buNone/>
            </a:pPr>
            <a:endParaRPr lang="en-AU" dirty="0"/>
          </a:p>
          <a:p>
            <a:pPr marL="0" indent="0">
              <a:buNone/>
            </a:pPr>
            <a:endParaRPr lang="en-AU" dirty="0" smtClean="0"/>
          </a:p>
          <a:p>
            <a:pPr marL="0" indent="0">
              <a:buNone/>
            </a:pPr>
            <a:r>
              <a:rPr lang="en-AU" dirty="0" smtClean="0"/>
              <a:t>Task for everyone to do:</a:t>
            </a:r>
            <a:endParaRPr lang="en-AU" dirty="0"/>
          </a:p>
          <a:p>
            <a:pPr marL="514350" indent="-514350">
              <a:buFont typeface="+mj-lt"/>
              <a:buAutoNum type="arabicPeriod"/>
            </a:pPr>
            <a:r>
              <a:rPr lang="en-AU" dirty="0" smtClean="0"/>
              <a:t>Revisit your drawing of relationships</a:t>
            </a:r>
          </a:p>
          <a:p>
            <a:pPr lvl="1"/>
            <a:r>
              <a:rPr lang="en-AU" dirty="0" smtClean="0"/>
              <a:t>Has your view changed?</a:t>
            </a:r>
          </a:p>
          <a:p>
            <a:pPr lvl="2"/>
            <a:r>
              <a:rPr lang="en-AU" dirty="0" smtClean="0"/>
              <a:t>para-vets play a vital role in providing health services to the community</a:t>
            </a:r>
          </a:p>
          <a:p>
            <a:pPr lvl="2"/>
            <a:r>
              <a:rPr lang="en-AU" dirty="0"/>
              <a:t>f</a:t>
            </a:r>
            <a:r>
              <a:rPr lang="en-AU" dirty="0" smtClean="0"/>
              <a:t>armers depend on para-vets</a:t>
            </a:r>
          </a:p>
          <a:p>
            <a:pPr lvl="2"/>
            <a:r>
              <a:rPr lang="en-AU" dirty="0" smtClean="0"/>
              <a:t>ability to detect and control priority diseases depends on para-vets working with iSIKHNAS</a:t>
            </a:r>
          </a:p>
        </p:txBody>
      </p:sp>
    </p:spTree>
    <p:extLst>
      <p:ext uri="{BB962C8B-B14F-4D97-AF65-F5344CB8AC3E}">
        <p14:creationId xmlns:p14="http://schemas.microsoft.com/office/powerpoint/2010/main" val="373628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l"/>
            <a:r>
              <a:rPr lang="en-AU" b="1" dirty="0" smtClean="0"/>
              <a:t>Group </a:t>
            </a:r>
            <a:r>
              <a:rPr lang="en-AU" b="1" dirty="0"/>
              <a:t>activity : </a:t>
            </a:r>
            <a:r>
              <a:rPr lang="en-AU" b="1" dirty="0" smtClean="0"/>
              <a:t>patterns of disease</a:t>
            </a:r>
            <a:endParaRPr lang="en-AU" b="1" dirty="0"/>
          </a:p>
        </p:txBody>
      </p:sp>
      <p:grpSp>
        <p:nvGrpSpPr>
          <p:cNvPr id="5" name="Group 4"/>
          <p:cNvGrpSpPr/>
          <p:nvPr/>
        </p:nvGrpSpPr>
        <p:grpSpPr>
          <a:xfrm>
            <a:off x="1192995" y="2088913"/>
            <a:ext cx="6084168" cy="2814938"/>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spTree>
    <p:extLst>
      <p:ext uri="{BB962C8B-B14F-4D97-AF65-F5344CB8AC3E}">
        <p14:creationId xmlns:p14="http://schemas.microsoft.com/office/powerpoint/2010/main" val="234825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smtClean="0"/>
              <a:t>Group </a:t>
            </a:r>
            <a:r>
              <a:rPr lang="en-AU" b="1" dirty="0"/>
              <a:t>activity : </a:t>
            </a:r>
            <a:r>
              <a:rPr lang="en-AU" b="1" dirty="0" smtClean="0"/>
              <a:t>patterns of disease</a:t>
            </a:r>
            <a:endParaRPr lang="en-AU" b="1" dirty="0"/>
          </a:p>
        </p:txBody>
      </p:sp>
      <p:grpSp>
        <p:nvGrpSpPr>
          <p:cNvPr id="5" name="Group 4"/>
          <p:cNvGrpSpPr/>
          <p:nvPr/>
        </p:nvGrpSpPr>
        <p:grpSpPr>
          <a:xfrm>
            <a:off x="2918869" y="845787"/>
            <a:ext cx="6084168" cy="2814938"/>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sp>
        <p:nvSpPr>
          <p:cNvPr id="6" name="TextBox 5"/>
          <p:cNvSpPr txBox="1"/>
          <p:nvPr/>
        </p:nvSpPr>
        <p:spPr>
          <a:xfrm>
            <a:off x="256880" y="4373765"/>
            <a:ext cx="7443576" cy="369332"/>
          </a:xfrm>
          <a:prstGeom prst="rect">
            <a:avLst/>
          </a:prstGeom>
          <a:noFill/>
        </p:spPr>
        <p:txBody>
          <a:bodyPr wrap="none" rtlCol="0">
            <a:spAutoFit/>
          </a:bodyPr>
          <a:lstStyle/>
          <a:p>
            <a:r>
              <a:rPr lang="en-AU" b="1" dirty="0" smtClean="0"/>
              <a:t>Question 1: </a:t>
            </a:r>
            <a:r>
              <a:rPr lang="en-AU" dirty="0" smtClean="0"/>
              <a:t>What is the difference between the problems in the two villages?</a:t>
            </a:r>
            <a:endParaRPr lang="en-AU" dirty="0"/>
          </a:p>
        </p:txBody>
      </p:sp>
    </p:spTree>
    <p:extLst>
      <p:ext uri="{BB962C8B-B14F-4D97-AF65-F5344CB8AC3E}">
        <p14:creationId xmlns:p14="http://schemas.microsoft.com/office/powerpoint/2010/main" val="780668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smtClean="0"/>
              <a:t>Group </a:t>
            </a:r>
            <a:r>
              <a:rPr lang="en-AU" b="1" dirty="0"/>
              <a:t>activity : </a:t>
            </a:r>
            <a:r>
              <a:rPr lang="en-AU" b="1" dirty="0" smtClean="0"/>
              <a:t>patterns of disease</a:t>
            </a:r>
            <a:endParaRPr lang="en-AU" b="1" dirty="0"/>
          </a:p>
        </p:txBody>
      </p:sp>
      <p:grpSp>
        <p:nvGrpSpPr>
          <p:cNvPr id="5" name="Group 4"/>
          <p:cNvGrpSpPr/>
          <p:nvPr/>
        </p:nvGrpSpPr>
        <p:grpSpPr>
          <a:xfrm>
            <a:off x="2918869" y="845787"/>
            <a:ext cx="6084168" cy="2814938"/>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sp>
        <p:nvSpPr>
          <p:cNvPr id="6" name="TextBox 5"/>
          <p:cNvSpPr txBox="1"/>
          <p:nvPr/>
        </p:nvSpPr>
        <p:spPr>
          <a:xfrm>
            <a:off x="221567" y="3932142"/>
            <a:ext cx="8969315" cy="2308324"/>
          </a:xfrm>
          <a:prstGeom prst="rect">
            <a:avLst/>
          </a:prstGeom>
          <a:noFill/>
        </p:spPr>
        <p:txBody>
          <a:bodyPr wrap="none" rtlCol="0">
            <a:spAutoFit/>
          </a:bodyPr>
          <a:lstStyle/>
          <a:p>
            <a:r>
              <a:rPr lang="en-AU" b="1" dirty="0" smtClean="0"/>
              <a:t>Question 1: </a:t>
            </a:r>
            <a:r>
              <a:rPr lang="en-AU" dirty="0" smtClean="0"/>
              <a:t>What is the difference between the problems in the two villages?</a:t>
            </a:r>
          </a:p>
          <a:p>
            <a:endParaRPr lang="en-AU" dirty="0"/>
          </a:p>
          <a:p>
            <a:pPr marL="285750" indent="-285750">
              <a:buFont typeface="Arial" panose="020B0604020202020204" pitchFamily="34" charset="0"/>
              <a:buChar char="•"/>
            </a:pPr>
            <a:r>
              <a:rPr lang="en-AU" dirty="0" smtClean="0"/>
              <a:t>Village 1 has fewer sick cows and the number of sick cows stays the same over the 5 weeks</a:t>
            </a:r>
          </a:p>
          <a:p>
            <a:pPr marL="742950" lvl="1" indent="-285750">
              <a:buFont typeface="Arial" panose="020B0604020202020204" pitchFamily="34" charset="0"/>
              <a:buChar char="•"/>
            </a:pPr>
            <a:r>
              <a:rPr lang="en-AU" dirty="0" smtClean="0"/>
              <a:t>Disease is stable over time – endemic</a:t>
            </a:r>
          </a:p>
          <a:p>
            <a:pPr lvl="1"/>
            <a:endParaRPr lang="en-AU" dirty="0" smtClean="0"/>
          </a:p>
          <a:p>
            <a:pPr marL="285750" indent="-285750">
              <a:buFont typeface="Arial" panose="020B0604020202020204" pitchFamily="34" charset="0"/>
              <a:buChar char="•"/>
            </a:pPr>
            <a:r>
              <a:rPr lang="en-AU" dirty="0" smtClean="0"/>
              <a:t>Village 2 has no sick cows for 2 weeks then a large number of sick cows occurs suddenly.</a:t>
            </a:r>
          </a:p>
          <a:p>
            <a:pPr marL="285750" indent="-285750">
              <a:buFont typeface="Arial" panose="020B0604020202020204" pitchFamily="34" charset="0"/>
              <a:buChar char="•"/>
            </a:pPr>
            <a:r>
              <a:rPr lang="en-AU" dirty="0" smtClean="0"/>
              <a:t>Over the last two weeks the number of cases reduces gradually</a:t>
            </a:r>
          </a:p>
          <a:p>
            <a:pPr marL="742950" lvl="1" indent="-285750">
              <a:buFont typeface="Arial" panose="020B0604020202020204" pitchFamily="34" charset="0"/>
              <a:buChar char="•"/>
            </a:pPr>
            <a:r>
              <a:rPr lang="en-AU" dirty="0" smtClean="0"/>
              <a:t>Disease outbreak?</a:t>
            </a:r>
            <a:endParaRPr lang="en-AU" dirty="0"/>
          </a:p>
        </p:txBody>
      </p:sp>
    </p:spTree>
    <p:extLst>
      <p:ext uri="{BB962C8B-B14F-4D97-AF65-F5344CB8AC3E}">
        <p14:creationId xmlns:p14="http://schemas.microsoft.com/office/powerpoint/2010/main" val="736606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2204</TotalTime>
  <Words>2998</Words>
  <Application>Microsoft Office PowerPoint</Application>
  <PresentationFormat>On-screen Show (4:3)</PresentationFormat>
  <Paragraphs>422</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Basic Field Epidemiology</vt:lpstr>
      <vt:lpstr>PowerPoint Presentation</vt:lpstr>
      <vt:lpstr>In this session we will talk about:</vt:lpstr>
      <vt:lpstr>Activity</vt:lpstr>
      <vt:lpstr>Video</vt:lpstr>
      <vt:lpstr>After watching the recorded PowerPoint</vt:lpstr>
      <vt:lpstr>Group activity : patterns of disease</vt:lpstr>
      <vt:lpstr>Group activity : patterns of disease</vt:lpstr>
      <vt:lpstr>Group activity : patterns of disease</vt:lpstr>
      <vt:lpstr>Group activity : patterns of disease</vt:lpstr>
      <vt:lpstr>Group activity : patterns of disease</vt:lpstr>
      <vt:lpstr>Group activity : patterns of disease</vt:lpstr>
      <vt:lpstr>Group activity : patterns of disease</vt:lpstr>
      <vt:lpstr>Group activity : patterns of disease</vt:lpstr>
      <vt:lpstr>Group activity : patterns of disease</vt:lpstr>
      <vt:lpstr>Group activity : patterns of disease</vt:lpstr>
      <vt:lpstr>Group activity: patterns of disease</vt:lpstr>
      <vt:lpstr>Group activity – shared experience</vt:lpstr>
      <vt:lpstr>Epidemiology in day-to-day work</vt:lpstr>
      <vt:lpstr>In this session we talked about: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69</cp:revision>
  <dcterms:created xsi:type="dcterms:W3CDTF">2013-03-15T18:03:41Z</dcterms:created>
  <dcterms:modified xsi:type="dcterms:W3CDTF">2014-06-23T04:32:43Z</dcterms:modified>
</cp:coreProperties>
</file>