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6" r:id="rId3"/>
    <p:sldId id="269" r:id="rId4"/>
    <p:sldId id="270" r:id="rId5"/>
    <p:sldId id="267" r:id="rId6"/>
    <p:sldId id="304" r:id="rId7"/>
    <p:sldId id="287" r:id="rId8"/>
    <p:sldId id="290" r:id="rId9"/>
    <p:sldId id="292" r:id="rId10"/>
    <p:sldId id="301" r:id="rId11"/>
    <p:sldId id="305" r:id="rId12"/>
    <p:sldId id="303" r:id="rId13"/>
    <p:sldId id="258"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75" autoAdjust="0"/>
  </p:normalViewPr>
  <p:slideViewPr>
    <p:cSldViewPr snapToObjects="1">
      <p:cViewPr varScale="1">
        <p:scale>
          <a:sx n="84" d="100"/>
          <a:sy n="84" d="100"/>
        </p:scale>
        <p:origin x="16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24/06/2014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examples demonstrates characteristics associated with the environment.</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The Environment</a:t>
            </a:r>
            <a:r>
              <a:rPr lang="en-AU" sz="1200" kern="1200" dirty="0" smtClean="0">
                <a:solidFill>
                  <a:schemeClr val="tx1"/>
                </a:solidFill>
                <a:effectLst/>
                <a:latin typeface="+mn-lt"/>
                <a:ea typeface="+mn-ea"/>
                <a:cs typeface="+mn-cs"/>
              </a:rPr>
              <a:t> refers to external things that affect the host and agent and influence the outcome of exposure. Environmental characteristics include: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land type, humidity, rainfall, insects that transmit the agent, and management characteristics such as crowding, sanitation, etc.</a:t>
            </a:r>
            <a:endParaRPr lang="en-AU" dirty="0" smtClean="0"/>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175378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So </a:t>
            </a:r>
            <a:r>
              <a:rPr lang="en-AU" sz="1200" kern="1200" baseline="0" dirty="0" smtClean="0">
                <a:solidFill>
                  <a:schemeClr val="tx1"/>
                </a:solidFill>
                <a:effectLst/>
                <a:latin typeface="+mn-lt"/>
                <a:ea typeface="+mn-ea"/>
                <a:cs typeface="+mn-cs"/>
              </a:rPr>
              <a:t>understanding the causes of Pinkeye helps us think about how we can prevent disease.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216377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So </a:t>
            </a:r>
            <a:r>
              <a:rPr lang="en-AU" sz="1200" kern="1200" baseline="0" dirty="0" smtClean="0">
                <a:solidFill>
                  <a:schemeClr val="tx1"/>
                </a:solidFill>
                <a:effectLst/>
                <a:latin typeface="+mn-lt"/>
                <a:ea typeface="+mn-ea"/>
                <a:cs typeface="+mn-cs"/>
              </a:rPr>
              <a:t>understanding the causes of Pinkeye helps us think about how we can prevent disease.</a:t>
            </a:r>
          </a:p>
          <a:p>
            <a:r>
              <a:rPr lang="en-AU" sz="1200" kern="1200" baseline="0" dirty="0" smtClean="0">
                <a:solidFill>
                  <a:schemeClr val="tx1"/>
                </a:solidFill>
                <a:effectLst/>
                <a:latin typeface="+mn-lt"/>
                <a:ea typeface="+mn-ea"/>
                <a:cs typeface="+mn-cs"/>
              </a:rPr>
              <a:t>For example we can</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Work cattle early in the morning when there are few flies, not much dust, and less sunlight</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Provide shade for the animals if it is very sunny</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Only buy animals that have a good physical characteristics. Don’t buy or breed animals with eyes that protrude</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Try not to feed hard dry grass</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If possible vaccinate cattle, especially young cattle, with a pinkeye vaccine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427332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r>
              <a:rPr lang="en-AU" baseline="0" dirty="0" smtClean="0"/>
              <a:t>D</a:t>
            </a:r>
            <a:r>
              <a:rPr lang="en-AU" dirty="0" smtClean="0"/>
              <a:t>uring</a:t>
            </a:r>
            <a:r>
              <a:rPr lang="en-AU" baseline="0" dirty="0" smtClean="0"/>
              <a:t> this session, we looked at </a:t>
            </a:r>
            <a:r>
              <a:rPr lang="en-AU" sz="1200" kern="1200" dirty="0" smtClean="0">
                <a:solidFill>
                  <a:schemeClr val="tx1"/>
                </a:solidFill>
                <a:effectLst/>
                <a:latin typeface="+mn-lt"/>
                <a:ea typeface="+mn-ea"/>
                <a:cs typeface="+mn-cs"/>
              </a:rPr>
              <a:t>causes of disease.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Knowledge of causes of disease will help understand why disease is occurring and help you think about possible treatments and preventions.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example used illustrated:</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there are many different</a:t>
            </a:r>
            <a:r>
              <a:rPr lang="en-AU" sz="1200" kern="1200" baseline="0" dirty="0" smtClean="0">
                <a:solidFill>
                  <a:schemeClr val="tx1"/>
                </a:solidFill>
                <a:effectLst/>
                <a:latin typeface="+mn-lt"/>
                <a:ea typeface="+mn-ea"/>
                <a:cs typeface="+mn-cs"/>
              </a:rPr>
              <a:t> causes of disease</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often</a:t>
            </a:r>
            <a:r>
              <a:rPr lang="en-AU" sz="1200" kern="1200" baseline="0" dirty="0" smtClean="0">
                <a:solidFill>
                  <a:schemeClr val="tx1"/>
                </a:solidFill>
                <a:effectLst/>
                <a:latin typeface="+mn-lt"/>
                <a:ea typeface="+mn-ea"/>
                <a:cs typeface="+mn-cs"/>
              </a:rPr>
              <a:t> there are causes related to characteristics of the host, or agent, or environment</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Knowledge of these causes can help the para-veterinarian to give advice to prevent</a:t>
            </a:r>
            <a:r>
              <a:rPr lang="en-AU" sz="1200" kern="1200" baseline="0" dirty="0" smtClean="0">
                <a:solidFill>
                  <a:schemeClr val="tx1"/>
                </a:solidFill>
                <a:effectLst/>
                <a:latin typeface="+mn-lt"/>
                <a:ea typeface="+mn-ea"/>
                <a:cs typeface="+mn-cs"/>
              </a:rPr>
              <a:t> or reduce further cases of the disease occurring</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a:t>
            </a:r>
            <a:r>
              <a:rPr lang="en-AU" sz="1200" kern="1200" dirty="0" smtClean="0">
                <a:solidFill>
                  <a:schemeClr val="tx1"/>
                </a:solidFill>
                <a:effectLst/>
                <a:latin typeface="+mn-lt"/>
                <a:ea typeface="+mn-ea"/>
                <a:cs typeface="+mn-cs"/>
              </a:rPr>
              <a:t>the many different causes of disease when investigating animal health problems.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Doing this will help you to look for the reasons why disease is occurring and help you think about possible treatments and preventions. </a:t>
            </a:r>
          </a:p>
          <a:p>
            <a:r>
              <a:rPr lang="en-A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get a feeling of what we are going talk about this example sets the scene.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 research study finds that cattle farms feeding dry grass and hay are at five times the risk of having pinkeye outbreaks in young cattle compared with those using silage or fresh grass.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We might expect from this finding that a farmer who changed from feeding dry grass and hay to fresh grass and silage would dramatically reduce the risk of having pinkeye in young cattle.</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298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Causes of disease include many different things. Infectious diseases will have an infectious agent as one of the causes. For example, Rabies virus is the infectious agent that causes rabies. </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Most diseases then have a range of other causes that influence whether or not disease occurs and how severe the disease may be. For example, dog bites are also a cause of rabies. </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Knowledge of causes and how</a:t>
            </a:r>
            <a:r>
              <a:rPr lang="en-AU" sz="1200" b="0" i="0" kern="1200" baseline="0" dirty="0" smtClean="0">
                <a:solidFill>
                  <a:schemeClr val="tx1"/>
                </a:solidFill>
                <a:effectLst/>
                <a:latin typeface="+mn-lt"/>
                <a:ea typeface="+mn-ea"/>
                <a:cs typeface="+mn-cs"/>
              </a:rPr>
              <a:t> they act to cause disease is important. This </a:t>
            </a:r>
            <a:r>
              <a:rPr lang="en-AU" sz="1200" b="0" i="0" kern="1200" dirty="0" smtClean="0">
                <a:solidFill>
                  <a:schemeClr val="tx1"/>
                </a:solidFill>
                <a:effectLst/>
                <a:latin typeface="+mn-lt"/>
                <a:ea typeface="+mn-ea"/>
                <a:cs typeface="+mn-cs"/>
              </a:rPr>
              <a:t> can be used to choose control strategies to reduce disease.</a:t>
            </a: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 epidemiological definition of a cause of a disease is “anything that plays a role in disease occurring"</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136861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diagram</a:t>
            </a:r>
            <a:r>
              <a:rPr lang="en-AU" sz="1200" kern="1200" baseline="0" dirty="0" smtClean="0">
                <a:solidFill>
                  <a:schemeClr val="tx1"/>
                </a:solidFill>
                <a:effectLst/>
                <a:latin typeface="+mn-lt"/>
                <a:ea typeface="+mn-ea"/>
                <a:cs typeface="+mn-cs"/>
              </a:rPr>
              <a:t> shows some of the causes of Anthrax.</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Some causes are related to characteristics of the animal, some are related to characteristics of the infectious agent, and some are related to characteristics of the environment and management.</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Causes act to determine whether disease occurs or not.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Some causes influence whether or not an animal</a:t>
            </a:r>
            <a:r>
              <a:rPr lang="en-AU" sz="1200" kern="1200" baseline="0" dirty="0" smtClean="0">
                <a:solidFill>
                  <a:schemeClr val="tx1"/>
                </a:solidFill>
                <a:effectLst/>
                <a:latin typeface="+mn-lt"/>
                <a:ea typeface="+mn-ea"/>
                <a:cs typeface="+mn-cs"/>
              </a:rPr>
              <a:t> may be exposed to anthrax spores and other causes may influence whether or not an exposed animal gets infected.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Having</a:t>
            </a:r>
            <a:r>
              <a:rPr lang="en-AU" sz="1200" kern="1200" baseline="0" dirty="0" smtClean="0">
                <a:solidFill>
                  <a:schemeClr val="tx1"/>
                </a:solidFill>
                <a:effectLst/>
                <a:latin typeface="+mn-lt"/>
                <a:ea typeface="+mn-ea"/>
                <a:cs typeface="+mn-cs"/>
              </a:rPr>
              <a:t> an understanding of causes often allows you to identify possible interventions to prevent exposure or infection from occurring.</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diagram</a:t>
            </a:r>
            <a:r>
              <a:rPr lang="en-AU" sz="1200" kern="1200" baseline="0" dirty="0" smtClean="0">
                <a:solidFill>
                  <a:schemeClr val="tx1"/>
                </a:solidFill>
                <a:effectLst/>
                <a:latin typeface="+mn-lt"/>
                <a:ea typeface="+mn-ea"/>
                <a:cs typeface="+mn-cs"/>
              </a:rPr>
              <a:t> explores some causes of Anthrax that may be able to be modified to reduce disease in individuals or populations of animals.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We can remove and safely dispose of carcasses of animals that have died of Anthrax to avoid spores being released into the soil.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We can minimise disturbing the soil then we may prevent old spores from being brought to the surface to possibly expose animals.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Animals can be vaccinated against anthrax so they are immune and do not get sick even if they are exposed.</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Finally, if you think an animal has died of anthrax it may be possible to inject other live animals with penicillin and this may prevent illness and death in animals that have been exposed to anthrax but have not yet developed disease.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08665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we will look at Pinkeye.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causes of Pinkeye are related to characteristics</a:t>
            </a:r>
            <a:r>
              <a:rPr lang="en-AU" sz="1200" kern="1200" baseline="0" dirty="0" smtClean="0">
                <a:solidFill>
                  <a:schemeClr val="tx1"/>
                </a:solidFill>
                <a:effectLst/>
                <a:latin typeface="+mn-lt"/>
                <a:ea typeface="+mn-ea"/>
                <a:cs typeface="+mn-cs"/>
              </a:rPr>
              <a:t> of the animals: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Animal characteristics include things like species, age, sex, physical traits </a:t>
            </a:r>
            <a:r>
              <a:rPr lang="en-AU" sz="1200" kern="1200" baseline="0" dirty="0" err="1" smtClean="0">
                <a:solidFill>
                  <a:schemeClr val="tx1"/>
                </a:solidFill>
                <a:effectLst/>
                <a:latin typeface="+mn-lt"/>
                <a:ea typeface="+mn-ea"/>
                <a:cs typeface="+mn-cs"/>
              </a:rPr>
              <a:t>etc</a:t>
            </a:r>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Pinkeye is more common in younger cattle because they have generally not been exposed to Moraxella bovis, the bacteria responsible for pinkeye. Lack of exposure in younger cattle mean they have a lower immunity to this bacteria and therefore have a higher risk of getting the disease than older cattle.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Animals with protruding</a:t>
            </a:r>
            <a:r>
              <a:rPr lang="en-AU" sz="1200" kern="1200" baseline="0" dirty="0" smtClean="0">
                <a:solidFill>
                  <a:schemeClr val="tx1"/>
                </a:solidFill>
                <a:effectLst/>
                <a:latin typeface="+mn-lt"/>
                <a:ea typeface="+mn-ea"/>
                <a:cs typeface="+mn-cs"/>
              </a:rPr>
              <a:t> eyes may be more likely to get pinkeye than other animals because their eyes may be more likely to be damaged</a:t>
            </a:r>
            <a:r>
              <a:rPr lang="en-AU" sz="1200" kern="1200" dirty="0" smtClean="0">
                <a:solidFill>
                  <a:schemeClr val="tx1"/>
                </a:solidFill>
                <a:effectLst/>
                <a:latin typeface="+mn-lt"/>
                <a:ea typeface="+mn-ea"/>
                <a:cs typeface="+mn-cs"/>
              </a:rPr>
              <a:t>. Protruding eyes may be an inherited characteristic</a:t>
            </a:r>
            <a:r>
              <a:rPr lang="en-AU" sz="1200" kern="1200" baseline="0" dirty="0" smtClean="0">
                <a:solidFill>
                  <a:schemeClr val="tx1"/>
                </a:solidFill>
                <a:effectLst/>
                <a:latin typeface="+mn-lt"/>
                <a:ea typeface="+mn-ea"/>
                <a:cs typeface="+mn-cs"/>
              </a:rPr>
              <a:t> and associated wit</a:t>
            </a:r>
            <a:r>
              <a:rPr lang="en-AU" sz="1200" kern="1200" dirty="0" smtClean="0">
                <a:solidFill>
                  <a:schemeClr val="tx1"/>
                </a:solidFill>
                <a:effectLst/>
                <a:latin typeface="+mn-lt"/>
                <a:ea typeface="+mn-ea"/>
                <a:cs typeface="+mn-cs"/>
              </a:rPr>
              <a:t>h a certain sire or breed.</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23676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The Agent</a:t>
            </a:r>
            <a:r>
              <a:rPr lang="en-AU" sz="1200" kern="1200" dirty="0" smtClean="0">
                <a:solidFill>
                  <a:schemeClr val="tx1"/>
                </a:solidFill>
                <a:effectLst/>
                <a:latin typeface="+mn-lt"/>
                <a:ea typeface="+mn-ea"/>
                <a:cs typeface="+mn-cs"/>
              </a:rPr>
              <a:t> refers to an infectious pathogen involved in the disease: a virus, bacterium, fungi, parasite, or other microbe. </a:t>
            </a:r>
          </a:p>
          <a:p>
            <a:r>
              <a:rPr lang="en-AU" sz="1200" kern="1200" dirty="0" smtClean="0">
                <a:solidFill>
                  <a:schemeClr val="tx1"/>
                </a:solidFill>
                <a:effectLst/>
                <a:latin typeface="+mn-lt"/>
                <a:ea typeface="+mn-ea"/>
                <a:cs typeface="+mn-cs"/>
              </a:rPr>
              <a:t>Generally, the agent must be present for disease to occur; however, presence of that agent alone is not always enough to cause disease. </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Agent</a:t>
            </a:r>
            <a:r>
              <a:rPr lang="en-AU" sz="1200" b="0" kern="1200" baseline="0" dirty="0" smtClean="0">
                <a:solidFill>
                  <a:schemeClr val="tx1"/>
                </a:solidFill>
                <a:effectLst/>
                <a:latin typeface="+mn-lt"/>
                <a:ea typeface="+mn-ea"/>
                <a:cs typeface="+mn-cs"/>
              </a:rPr>
              <a:t> </a:t>
            </a:r>
            <a:r>
              <a:rPr lang="en-AU" sz="1200" b="0" kern="1200" baseline="0" dirty="0" smtClean="0">
                <a:solidFill>
                  <a:schemeClr val="tx1"/>
                </a:solidFill>
                <a:effectLst/>
                <a:latin typeface="+mn-lt"/>
                <a:ea typeface="+mn-ea"/>
                <a:cs typeface="+mn-cs"/>
              </a:rPr>
              <a:t>characteristics refer to things about the infectious agents involved in the disease – in this case </a:t>
            </a:r>
            <a:r>
              <a:rPr lang="en-AU" sz="1200" b="0" i="0" kern="1200" baseline="0" dirty="0" smtClean="0">
                <a:solidFill>
                  <a:schemeClr val="tx1"/>
                </a:solidFill>
                <a:effectLst/>
                <a:latin typeface="+mn-lt"/>
                <a:ea typeface="+mn-ea"/>
                <a:cs typeface="+mn-cs"/>
              </a:rPr>
              <a:t>a bacteria called </a:t>
            </a:r>
            <a:r>
              <a:rPr lang="en-AU" sz="1200" b="0" i="1" kern="1200" baseline="0" dirty="0" smtClean="0">
                <a:solidFill>
                  <a:schemeClr val="tx1"/>
                </a:solidFill>
                <a:effectLst/>
                <a:latin typeface="+mn-lt"/>
                <a:ea typeface="+mn-ea"/>
                <a:cs typeface="+mn-cs"/>
              </a:rPr>
              <a:t>Moraxella </a:t>
            </a:r>
            <a:r>
              <a:rPr lang="en-AU" sz="1200" b="0" i="1" kern="1200" baseline="0" dirty="0" err="1" smtClean="0">
                <a:solidFill>
                  <a:schemeClr val="tx1"/>
                </a:solidFill>
                <a:effectLst/>
                <a:latin typeface="+mn-lt"/>
                <a:ea typeface="+mn-ea"/>
                <a:cs typeface="+mn-cs"/>
              </a:rPr>
              <a:t>bovis</a:t>
            </a:r>
            <a:endParaRPr lang="en-AU" sz="1200" b="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Animals</a:t>
            </a:r>
            <a:r>
              <a:rPr lang="en-AU" sz="1200" kern="1200" baseline="0" dirty="0" smtClean="0">
                <a:solidFill>
                  <a:schemeClr val="tx1"/>
                </a:solidFill>
                <a:effectLst/>
                <a:latin typeface="+mn-lt"/>
                <a:ea typeface="+mn-ea"/>
                <a:cs typeface="+mn-cs"/>
              </a:rPr>
              <a:t> exposed to a weak or non-pathogenic strain may not develop disease while animals exposed to a powerful or pathogenic strain may develop severe disease.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Characteristics of the agents influence whether a hosts exposure to an organism will result in disease. These characteristics include the organism’s pathogenicity (ability to cause disease), and virulence (ability to cause severe disease).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274919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Ultraviolet light damages the eyes (cornea) of cattle which is a cause of pinkeye. Pinkeye is more common in summer when ultraviolet radiation is high.</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Where a lot of cattle are kept very close together pinkeye is more common than where cattle are not kept close together.</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Pinkeye is more common when there are lots of flies.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Pinkeye is more common when cattle are eating long grass which is hard. Hard grass can cause small injuries to the cornea which allows the bacteria in.</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2655031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6/24/2014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smtClean="0"/>
              <a:t>Session 5 – Causes of disease</a:t>
            </a:r>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3016"/>
            <a:ext cx="8229600" cy="3129211"/>
          </a:xfrm>
        </p:spPr>
        <p:txBody>
          <a:bodyPr>
            <a:normAutofit fontScale="77500" lnSpcReduction="20000"/>
          </a:bodyPr>
          <a:lstStyle/>
          <a:p>
            <a:r>
              <a:rPr lang="en-AU" dirty="0" smtClean="0"/>
              <a:t>Pinkeye happens when enough causes are present to result in disease</a:t>
            </a:r>
          </a:p>
          <a:p>
            <a:r>
              <a:rPr lang="en-AU" dirty="0" smtClean="0"/>
              <a:t>Not every cause will be present at any one time</a:t>
            </a:r>
          </a:p>
          <a:p>
            <a:pPr lvl="1"/>
            <a:r>
              <a:rPr lang="en-AU" dirty="0" smtClean="0"/>
              <a:t>Always have the bacteria present</a:t>
            </a:r>
          </a:p>
          <a:p>
            <a:pPr lvl="1"/>
            <a:r>
              <a:rPr lang="en-AU" dirty="0" smtClean="0"/>
              <a:t>May have different combination of other causes</a:t>
            </a:r>
          </a:p>
          <a:p>
            <a:r>
              <a:rPr lang="en-AU" dirty="0" smtClean="0"/>
              <a:t>Epidemiology skills (knowledge of what causes might be involved) and disease investigation will help you to identify which causes are present in cattle with pinkeye.</a:t>
            </a:r>
            <a:endParaRPr lang="en-AU"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3506801609"/>
              </p:ext>
            </p:extLst>
          </p:nvPr>
        </p:nvGraphicFramePr>
        <p:xfrm>
          <a:off x="4139952" y="141790"/>
          <a:ext cx="3491880" cy="2933899"/>
        </p:xfrm>
        <a:graphic>
          <a:graphicData uri="http://schemas.openxmlformats.org/presentationml/2006/ole">
            <mc:AlternateContent xmlns:mc="http://schemas.openxmlformats.org/markup-compatibility/2006">
              <mc:Choice xmlns:v="urn:schemas-microsoft-com:vml" Requires="v">
                <p:oleObj spid="_x0000_s26637"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41790"/>
                        <a:ext cx="3491880" cy="2933899"/>
                      </a:xfrm>
                      <a:prstGeom prst="rect">
                        <a:avLst/>
                      </a:prstGeom>
                      <a:noFill/>
                    </p:spPr>
                  </p:pic>
                </p:oleObj>
              </mc:Fallback>
            </mc:AlternateContent>
          </a:graphicData>
        </a:graphic>
      </p:graphicFrame>
      <p:sp>
        <p:nvSpPr>
          <p:cNvPr id="9" name="TextBox 8"/>
          <p:cNvSpPr txBox="1"/>
          <p:nvPr/>
        </p:nvSpPr>
        <p:spPr>
          <a:xfrm>
            <a:off x="251520" y="164648"/>
            <a:ext cx="2669084" cy="492443"/>
          </a:xfrm>
          <a:prstGeom prst="rect">
            <a:avLst/>
          </a:prstGeom>
          <a:noFill/>
        </p:spPr>
        <p:txBody>
          <a:bodyPr wrap="square" rtlCol="0">
            <a:spAutoFit/>
          </a:bodyPr>
          <a:lstStyle/>
          <a:p>
            <a:r>
              <a:rPr lang="en-AU" sz="2600" b="1" dirty="0" smtClean="0"/>
              <a:t>Pinkeye causes</a:t>
            </a:r>
            <a:endParaRPr lang="en-AU" sz="2600" b="1" dirty="0"/>
          </a:p>
        </p:txBody>
      </p:sp>
      <p:sp>
        <p:nvSpPr>
          <p:cNvPr id="5" name="Oval 4"/>
          <p:cNvSpPr/>
          <p:nvPr/>
        </p:nvSpPr>
        <p:spPr>
          <a:xfrm>
            <a:off x="601613" y="619660"/>
            <a:ext cx="1656184" cy="1545321"/>
          </a:xfrm>
          <a:prstGeom prst="ellipse">
            <a:avLst/>
          </a:prstGeom>
          <a:gradFill>
            <a:gsLst>
              <a:gs pos="100000">
                <a:srgbClr val="00B050">
                  <a:alpha val="30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dirty="0" smtClean="0">
                <a:solidFill>
                  <a:schemeClr val="tx1"/>
                </a:solidFill>
              </a:rPr>
              <a:t>HOST</a:t>
            </a:r>
            <a:endParaRPr lang="en-AU" sz="1100" b="1" dirty="0">
              <a:solidFill>
                <a:schemeClr val="tx1"/>
              </a:solidFill>
            </a:endParaRPr>
          </a:p>
        </p:txBody>
      </p:sp>
      <p:sp>
        <p:nvSpPr>
          <p:cNvPr id="8" name="Oval 7"/>
          <p:cNvSpPr/>
          <p:nvPr/>
        </p:nvSpPr>
        <p:spPr>
          <a:xfrm>
            <a:off x="1117111" y="1608739"/>
            <a:ext cx="1656184" cy="1545321"/>
          </a:xfrm>
          <a:prstGeom prst="ellipse">
            <a:avLst/>
          </a:prstGeom>
          <a:solidFill>
            <a:srgbClr val="FFCC99">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dirty="0" smtClean="0">
                <a:solidFill>
                  <a:schemeClr val="tx1"/>
                </a:solidFill>
              </a:rPr>
              <a:t>ENVIRONMENT</a:t>
            </a:r>
            <a:endParaRPr lang="en-AU" sz="1100" b="1" dirty="0">
              <a:solidFill>
                <a:schemeClr val="tx1"/>
              </a:solidFill>
            </a:endParaRPr>
          </a:p>
        </p:txBody>
      </p:sp>
      <p:sp>
        <p:nvSpPr>
          <p:cNvPr id="10" name="Oval 9"/>
          <p:cNvSpPr/>
          <p:nvPr/>
        </p:nvSpPr>
        <p:spPr>
          <a:xfrm>
            <a:off x="1753362" y="655524"/>
            <a:ext cx="1867474" cy="1545321"/>
          </a:xfrm>
          <a:prstGeom prst="ellipse">
            <a:avLst/>
          </a:prstGeom>
          <a:gradFill>
            <a:gsLst>
              <a:gs pos="100000">
                <a:schemeClr val="tx2">
                  <a:lumMod val="40000"/>
                  <a:lumOff val="60000"/>
                  <a:alpha val="1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dirty="0" smtClean="0">
                <a:solidFill>
                  <a:schemeClr val="tx1"/>
                </a:solidFill>
              </a:rPr>
              <a:t>AGENT</a:t>
            </a:r>
            <a:endParaRPr lang="en-AU" sz="1100" b="1" dirty="0">
              <a:solidFill>
                <a:schemeClr val="tx1"/>
              </a:solidFill>
            </a:endParaRPr>
          </a:p>
        </p:txBody>
      </p:sp>
    </p:spTree>
    <p:extLst>
      <p:ext uri="{BB962C8B-B14F-4D97-AF65-F5344CB8AC3E}">
        <p14:creationId xmlns:p14="http://schemas.microsoft.com/office/powerpoint/2010/main" val="2350206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67144"/>
            <a:ext cx="8229600" cy="2906072"/>
          </a:xfrm>
        </p:spPr>
        <p:txBody>
          <a:bodyPr>
            <a:normAutofit fontScale="55000" lnSpcReduction="20000"/>
          </a:bodyPr>
          <a:lstStyle/>
          <a:p>
            <a:pPr lvl="0"/>
            <a:r>
              <a:rPr lang="en-AU" dirty="0" smtClean="0"/>
              <a:t>Animals with severe eye </a:t>
            </a:r>
            <a:r>
              <a:rPr lang="en-AU" dirty="0" smtClean="0"/>
              <a:t>disease may need treatment (ointment, antibiotic, eye protection)</a:t>
            </a:r>
          </a:p>
          <a:p>
            <a:pPr lvl="0"/>
            <a:r>
              <a:rPr lang="en-AU" dirty="0" smtClean="0"/>
              <a:t>Epidemiology skills are then used to help provide advice on prevention – how can the farmer prevent new cases from occurring now and in the future.</a:t>
            </a:r>
          </a:p>
          <a:p>
            <a:pPr lvl="1"/>
            <a:r>
              <a:rPr lang="en-AU" dirty="0" smtClean="0"/>
              <a:t>Need general </a:t>
            </a:r>
            <a:r>
              <a:rPr lang="en-AU" dirty="0" err="1" smtClean="0"/>
              <a:t>epi</a:t>
            </a:r>
            <a:r>
              <a:rPr lang="en-AU" dirty="0" smtClean="0"/>
              <a:t> knowledge to understand what causes might be involved</a:t>
            </a:r>
          </a:p>
          <a:p>
            <a:pPr lvl="1"/>
            <a:r>
              <a:rPr lang="en-AU" dirty="0" smtClean="0"/>
              <a:t>Need good investigation to identify what causes are involved on this farm for these cases of pinkeye</a:t>
            </a:r>
          </a:p>
          <a:p>
            <a:r>
              <a:rPr lang="en-AU" dirty="0" smtClean="0"/>
              <a:t>Advice to prevent</a:t>
            </a:r>
          </a:p>
          <a:p>
            <a:pPr lvl="1"/>
            <a:r>
              <a:rPr lang="en-AU" dirty="0" smtClean="0"/>
              <a:t>Based on general principles – these are things that farmers can do that should reduce risk of pinkeye</a:t>
            </a:r>
          </a:p>
          <a:p>
            <a:pPr lvl="1"/>
            <a:r>
              <a:rPr lang="en-AU" dirty="0" smtClean="0"/>
              <a:t>Based on specific advice for this farm – these specific causes are present on this farm and this is how you can eliminate these causes</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428141388"/>
              </p:ext>
            </p:extLst>
          </p:nvPr>
        </p:nvGraphicFramePr>
        <p:xfrm>
          <a:off x="5900283" y="0"/>
          <a:ext cx="2808257" cy="2359515"/>
        </p:xfrm>
        <a:graphic>
          <a:graphicData uri="http://schemas.openxmlformats.org/presentationml/2006/ole">
            <mc:AlternateContent xmlns:mc="http://schemas.openxmlformats.org/markup-compatibility/2006">
              <mc:Choice xmlns:v="urn:schemas-microsoft-com:vml" Requires="v">
                <p:oleObj spid="_x0000_s28675"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283" y="0"/>
                        <a:ext cx="2808257" cy="2359515"/>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a:t>
            </a:r>
            <a:endParaRPr lang="en-AU" sz="2600" b="1" dirty="0"/>
          </a:p>
        </p:txBody>
      </p:sp>
      <p:sp>
        <p:nvSpPr>
          <p:cNvPr id="9" name="TextBox 8"/>
          <p:cNvSpPr txBox="1"/>
          <p:nvPr/>
        </p:nvSpPr>
        <p:spPr>
          <a:xfrm>
            <a:off x="30708" y="125538"/>
            <a:ext cx="2669084" cy="1292662"/>
          </a:xfrm>
          <a:prstGeom prst="rect">
            <a:avLst/>
          </a:prstGeom>
          <a:noFill/>
        </p:spPr>
        <p:txBody>
          <a:bodyPr wrap="square" rtlCol="0">
            <a:spAutoFit/>
          </a:bodyPr>
          <a:lstStyle/>
          <a:p>
            <a:r>
              <a:rPr lang="en-AU" sz="2600" b="1" dirty="0" smtClean="0"/>
              <a:t>Pinkeye – </a:t>
            </a:r>
            <a:r>
              <a:rPr lang="en-AU" sz="2600" b="1" dirty="0" smtClean="0"/>
              <a:t>treatment &amp; prevention</a:t>
            </a:r>
            <a:endParaRPr lang="en-AU" sz="2600" b="1" dirty="0"/>
          </a:p>
        </p:txBody>
      </p:sp>
    </p:spTree>
    <p:extLst>
      <p:ext uri="{BB962C8B-B14F-4D97-AF65-F5344CB8AC3E}">
        <p14:creationId xmlns:p14="http://schemas.microsoft.com/office/powerpoint/2010/main" val="48947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67144"/>
            <a:ext cx="8229600" cy="2906072"/>
          </a:xfrm>
        </p:spPr>
        <p:txBody>
          <a:bodyPr>
            <a:normAutofit lnSpcReduction="10000"/>
          </a:bodyPr>
          <a:lstStyle/>
          <a:p>
            <a:pPr lvl="0"/>
            <a:r>
              <a:rPr lang="en-AU" dirty="0" smtClean="0"/>
              <a:t>General principles of prevention</a:t>
            </a:r>
          </a:p>
          <a:p>
            <a:pPr lvl="1"/>
            <a:r>
              <a:rPr lang="en-AU" dirty="0" smtClean="0"/>
              <a:t>Work cattle in the morning when there is less dust and bright sunlight</a:t>
            </a:r>
          </a:p>
          <a:p>
            <a:pPr lvl="1"/>
            <a:r>
              <a:rPr lang="en-AU" dirty="0" smtClean="0"/>
              <a:t>Provide shade and spray water to reduce dust</a:t>
            </a:r>
          </a:p>
          <a:p>
            <a:pPr lvl="1"/>
            <a:r>
              <a:rPr lang="en-AU" dirty="0" smtClean="0"/>
              <a:t>Avoid feeding dry hard grass with long stems</a:t>
            </a:r>
          </a:p>
          <a:p>
            <a:pPr lvl="1"/>
            <a:r>
              <a:rPr lang="en-AU" dirty="0" smtClean="0"/>
              <a:t>Don’t buy animals with protruding eyes</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428141388"/>
              </p:ext>
            </p:extLst>
          </p:nvPr>
        </p:nvGraphicFramePr>
        <p:xfrm>
          <a:off x="5900283" y="0"/>
          <a:ext cx="2808257" cy="2359515"/>
        </p:xfrm>
        <a:graphic>
          <a:graphicData uri="http://schemas.openxmlformats.org/presentationml/2006/ole">
            <mc:AlternateContent xmlns:mc="http://schemas.openxmlformats.org/markup-compatibility/2006">
              <mc:Choice xmlns:v="urn:schemas-microsoft-com:vml" Requires="v">
                <p:oleObj spid="_x0000_s27661"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283" y="0"/>
                        <a:ext cx="2808257" cy="2359515"/>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a:t>
            </a:r>
            <a:endParaRPr lang="en-AU" sz="2600" b="1" dirty="0"/>
          </a:p>
        </p:txBody>
      </p:sp>
      <p:sp>
        <p:nvSpPr>
          <p:cNvPr id="9" name="TextBox 8"/>
          <p:cNvSpPr txBox="1"/>
          <p:nvPr/>
        </p:nvSpPr>
        <p:spPr>
          <a:xfrm>
            <a:off x="30708" y="125538"/>
            <a:ext cx="2669084" cy="892552"/>
          </a:xfrm>
          <a:prstGeom prst="rect">
            <a:avLst/>
          </a:prstGeom>
          <a:noFill/>
        </p:spPr>
        <p:txBody>
          <a:bodyPr wrap="square" rtlCol="0">
            <a:spAutoFit/>
          </a:bodyPr>
          <a:lstStyle/>
          <a:p>
            <a:r>
              <a:rPr lang="en-AU" sz="2600" b="1" dirty="0" smtClean="0"/>
              <a:t>Pinkeye </a:t>
            </a:r>
            <a:r>
              <a:rPr lang="en-AU" sz="2600" b="1" dirty="0" smtClean="0"/>
              <a:t>–prevention</a:t>
            </a:r>
            <a:endParaRPr lang="en-AU" sz="2600" b="1" dirty="0"/>
          </a:p>
        </p:txBody>
      </p:sp>
    </p:spTree>
    <p:extLst>
      <p:ext uri="{BB962C8B-B14F-4D97-AF65-F5344CB8AC3E}">
        <p14:creationId xmlns:p14="http://schemas.microsoft.com/office/powerpoint/2010/main" val="81478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5 -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7500" lnSpcReduction="20000"/>
          </a:bodyPr>
          <a:lstStyle/>
          <a:p>
            <a:r>
              <a:rPr lang="en-AU" dirty="0"/>
              <a:t>A cause is anything that can influence whether or not a disease occurs in one or more </a:t>
            </a:r>
            <a:r>
              <a:rPr lang="en-AU" dirty="0" smtClean="0"/>
              <a:t>animals</a:t>
            </a:r>
          </a:p>
          <a:p>
            <a:endParaRPr lang="en-AU" dirty="0" smtClean="0"/>
          </a:p>
          <a:p>
            <a:r>
              <a:rPr lang="en-AU" dirty="0" smtClean="0"/>
              <a:t>Epidemiology skills help in understanding the causes </a:t>
            </a:r>
            <a:r>
              <a:rPr lang="en-AU" dirty="0"/>
              <a:t>of </a:t>
            </a:r>
            <a:r>
              <a:rPr lang="en-AU" dirty="0" smtClean="0"/>
              <a:t>disease</a:t>
            </a:r>
          </a:p>
          <a:p>
            <a:endParaRPr lang="en-AU" dirty="0"/>
          </a:p>
          <a:p>
            <a:r>
              <a:rPr lang="en-AU" dirty="0"/>
              <a:t>Knowledge about causes for a disease often leads to treatment and prevention </a:t>
            </a:r>
            <a:r>
              <a:rPr lang="en-AU" dirty="0" smtClean="0"/>
              <a:t>strategies </a:t>
            </a:r>
            <a:r>
              <a:rPr lang="en-AU" dirty="0"/>
              <a:t>to reduce disease in populations</a:t>
            </a:r>
          </a:p>
          <a:p>
            <a:endParaRPr lang="en-AU" dirty="0"/>
          </a:p>
          <a:p>
            <a:r>
              <a:rPr lang="en-AU" dirty="0" smtClean="0"/>
              <a:t>When a disease occurs on a farm – look for causes that may be present and base treatment/prevention on those causes.</a:t>
            </a:r>
            <a:endParaRPr lang="en-AU" dirty="0"/>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5 </a:t>
            </a:r>
            <a:r>
              <a:rPr lang="en-AU" b="1" dirty="0"/>
              <a:t>we will explore:</a:t>
            </a:r>
          </a:p>
        </p:txBody>
      </p:sp>
      <p:sp>
        <p:nvSpPr>
          <p:cNvPr id="3" name="Content Placeholder 2"/>
          <p:cNvSpPr>
            <a:spLocks noGrp="1"/>
          </p:cNvSpPr>
          <p:nvPr>
            <p:ph idx="1"/>
          </p:nvPr>
        </p:nvSpPr>
        <p:spPr/>
        <p:txBody>
          <a:bodyPr>
            <a:normAutofit/>
          </a:bodyPr>
          <a:lstStyle/>
          <a:p>
            <a:r>
              <a:rPr lang="en-AU" dirty="0" smtClean="0"/>
              <a:t>Why disease occurs in some animals and not in others</a:t>
            </a:r>
          </a:p>
          <a:p>
            <a:endParaRPr lang="en-AU" dirty="0"/>
          </a:p>
          <a:p>
            <a:r>
              <a:rPr lang="en-AU" dirty="0" smtClean="0"/>
              <a:t>What is meant by </a:t>
            </a:r>
            <a:r>
              <a:rPr lang="en-AU" b="1" u="sng" dirty="0" smtClean="0"/>
              <a:t>causes of disease</a:t>
            </a:r>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77500" lnSpcReduction="20000"/>
          </a:bodyPr>
          <a:lstStyle/>
          <a:p>
            <a:r>
              <a:rPr lang="fr-FR" dirty="0" err="1" smtClean="0"/>
              <a:t>Research</a:t>
            </a:r>
            <a:endParaRPr lang="fr-FR" dirty="0" smtClean="0"/>
          </a:p>
          <a:p>
            <a:pPr lvl="1"/>
            <a:r>
              <a:rPr lang="fr-FR" dirty="0" smtClean="0"/>
              <a:t>5 times more </a:t>
            </a:r>
            <a:r>
              <a:rPr lang="fr-FR" dirty="0" err="1" smtClean="0"/>
              <a:t>pinkeye</a:t>
            </a:r>
            <a:r>
              <a:rPr lang="fr-FR" dirty="0" smtClean="0"/>
              <a:t> in </a:t>
            </a:r>
            <a:r>
              <a:rPr lang="fr-FR" dirty="0" err="1" smtClean="0"/>
              <a:t>cattle</a:t>
            </a:r>
            <a:r>
              <a:rPr lang="fr-FR" dirty="0" smtClean="0"/>
              <a:t> </a:t>
            </a:r>
            <a:r>
              <a:rPr lang="fr-FR" dirty="0" err="1" smtClean="0"/>
              <a:t>being</a:t>
            </a:r>
            <a:r>
              <a:rPr lang="fr-FR" dirty="0" smtClean="0"/>
              <a:t> </a:t>
            </a:r>
            <a:r>
              <a:rPr lang="fr-FR" dirty="0" err="1" smtClean="0"/>
              <a:t>fed</a:t>
            </a:r>
            <a:r>
              <a:rPr lang="fr-FR" dirty="0" smtClean="0"/>
              <a:t> dry </a:t>
            </a:r>
            <a:r>
              <a:rPr lang="fr-FR" dirty="0" err="1" smtClean="0"/>
              <a:t>grass</a:t>
            </a:r>
            <a:r>
              <a:rPr lang="fr-FR" dirty="0" smtClean="0"/>
              <a:t> and </a:t>
            </a:r>
            <a:r>
              <a:rPr lang="fr-FR" dirty="0" err="1" smtClean="0"/>
              <a:t>hay</a:t>
            </a:r>
            <a:endParaRPr lang="fr-FR" dirty="0" smtClean="0"/>
          </a:p>
          <a:p>
            <a:pPr lvl="1"/>
            <a:r>
              <a:rPr lang="fr-FR" dirty="0" err="1" smtClean="0"/>
              <a:t>Compared</a:t>
            </a:r>
            <a:r>
              <a:rPr lang="fr-FR" dirty="0" smtClean="0"/>
              <a:t> to </a:t>
            </a:r>
            <a:r>
              <a:rPr lang="fr-FR" dirty="0" err="1" smtClean="0"/>
              <a:t>cattle</a:t>
            </a:r>
            <a:r>
              <a:rPr lang="fr-FR" dirty="0" smtClean="0"/>
              <a:t> </a:t>
            </a:r>
            <a:r>
              <a:rPr lang="fr-FR" dirty="0" err="1" smtClean="0"/>
              <a:t>being</a:t>
            </a:r>
            <a:r>
              <a:rPr lang="fr-FR" dirty="0" smtClean="0"/>
              <a:t> </a:t>
            </a:r>
            <a:r>
              <a:rPr lang="fr-FR" dirty="0" err="1" smtClean="0"/>
              <a:t>fed</a:t>
            </a:r>
            <a:r>
              <a:rPr lang="fr-FR" dirty="0" smtClean="0"/>
              <a:t> green </a:t>
            </a:r>
            <a:r>
              <a:rPr lang="fr-FR" dirty="0" err="1" smtClean="0"/>
              <a:t>grass</a:t>
            </a:r>
            <a:r>
              <a:rPr lang="fr-FR" dirty="0" smtClean="0"/>
              <a:t> or </a:t>
            </a:r>
            <a:r>
              <a:rPr lang="fr-FR" dirty="0" err="1" smtClean="0"/>
              <a:t>silage</a:t>
            </a:r>
            <a:endParaRPr lang="fr-FR" dirty="0" smtClean="0"/>
          </a:p>
          <a:p>
            <a:pPr lvl="1"/>
            <a:endParaRPr lang="fr-FR" dirty="0"/>
          </a:p>
          <a:p>
            <a:r>
              <a:rPr lang="fr-FR" dirty="0" smtClean="0"/>
              <a:t>Farmer A </a:t>
            </a:r>
            <a:r>
              <a:rPr lang="fr-FR" dirty="0" err="1" smtClean="0"/>
              <a:t>feeds</a:t>
            </a:r>
            <a:r>
              <a:rPr lang="fr-FR" dirty="0" smtClean="0"/>
              <a:t> dry </a:t>
            </a:r>
            <a:r>
              <a:rPr lang="fr-FR" dirty="0" err="1" smtClean="0"/>
              <a:t>grass</a:t>
            </a:r>
            <a:r>
              <a:rPr lang="fr-FR" dirty="0" smtClean="0"/>
              <a:t> and </a:t>
            </a:r>
            <a:r>
              <a:rPr lang="fr-FR" dirty="0" err="1" smtClean="0"/>
              <a:t>hay</a:t>
            </a:r>
            <a:endParaRPr lang="fr-FR" dirty="0" smtClean="0"/>
          </a:p>
          <a:p>
            <a:r>
              <a:rPr lang="fr-FR" dirty="0" smtClean="0"/>
              <a:t>Farmer B </a:t>
            </a:r>
            <a:r>
              <a:rPr lang="fr-FR" dirty="0" err="1" smtClean="0"/>
              <a:t>feeds</a:t>
            </a:r>
            <a:r>
              <a:rPr lang="fr-FR" dirty="0" smtClean="0"/>
              <a:t> green </a:t>
            </a:r>
            <a:r>
              <a:rPr lang="fr-FR" dirty="0" err="1" smtClean="0"/>
              <a:t>grass</a:t>
            </a:r>
            <a:r>
              <a:rPr lang="fr-FR" dirty="0" smtClean="0"/>
              <a:t> and </a:t>
            </a:r>
            <a:r>
              <a:rPr lang="fr-FR" dirty="0" err="1" smtClean="0"/>
              <a:t>silage</a:t>
            </a:r>
            <a:endParaRPr lang="fr-FR" dirty="0" smtClean="0"/>
          </a:p>
          <a:p>
            <a:endParaRPr lang="fr-FR" dirty="0"/>
          </a:p>
          <a:p>
            <a:r>
              <a:rPr lang="fr-FR" dirty="0" smtClean="0"/>
              <a:t>Farmer A </a:t>
            </a:r>
            <a:r>
              <a:rPr lang="fr-FR" dirty="0" err="1" smtClean="0"/>
              <a:t>will</a:t>
            </a:r>
            <a:r>
              <a:rPr lang="fr-FR" dirty="0" smtClean="0"/>
              <a:t> </a:t>
            </a:r>
            <a:r>
              <a:rPr lang="fr-FR" dirty="0" err="1" smtClean="0"/>
              <a:t>probably</a:t>
            </a:r>
            <a:r>
              <a:rPr lang="fr-FR" dirty="0" smtClean="0"/>
              <a:t> have more </a:t>
            </a:r>
            <a:r>
              <a:rPr lang="fr-FR" dirty="0" err="1" smtClean="0"/>
              <a:t>pinkeye</a:t>
            </a:r>
            <a:r>
              <a:rPr lang="fr-FR" dirty="0" smtClean="0"/>
              <a:t> </a:t>
            </a:r>
            <a:r>
              <a:rPr lang="fr-FR" dirty="0" err="1" smtClean="0"/>
              <a:t>than</a:t>
            </a:r>
            <a:r>
              <a:rPr lang="fr-FR" dirty="0" smtClean="0"/>
              <a:t> Farmer B</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3174541838"/>
              </p:ext>
            </p:extLst>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8225" r:id="rId4" imgW="13177736" imgH="11085022" progId="Unknown">
                  <p:embed/>
                </p:oleObj>
              </mc:Choice>
              <mc:Fallback>
                <p:oleObj r:id="rId4" imgW="13177736" imgH="11085022" progId="Unknown">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a:t>
            </a:r>
            <a:endParaRPr lang="en-AU" sz="2600" b="1" dirty="0"/>
          </a:p>
        </p:txBody>
      </p:sp>
    </p:spTree>
    <p:extLst>
      <p:ext uri="{BB962C8B-B14F-4D97-AF65-F5344CB8AC3E}">
        <p14:creationId xmlns:p14="http://schemas.microsoft.com/office/powerpoint/2010/main" val="397645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Causes of disease</a:t>
            </a:r>
            <a:endParaRPr lang="en-AU" b="1" dirty="0"/>
          </a:p>
        </p:txBody>
      </p:sp>
      <p:sp>
        <p:nvSpPr>
          <p:cNvPr id="3" name="Content Placeholder 2"/>
          <p:cNvSpPr>
            <a:spLocks noGrp="1"/>
          </p:cNvSpPr>
          <p:nvPr>
            <p:ph idx="1"/>
          </p:nvPr>
        </p:nvSpPr>
        <p:spPr>
          <a:xfrm>
            <a:off x="282352" y="3645024"/>
            <a:ext cx="8579296" cy="2808312"/>
          </a:xfrm>
        </p:spPr>
        <p:txBody>
          <a:bodyPr>
            <a:normAutofit/>
          </a:bodyPr>
          <a:lstStyle/>
          <a:p>
            <a:pPr marL="0" indent="0">
              <a:buNone/>
            </a:pPr>
            <a:r>
              <a:rPr lang="en-AU" dirty="0"/>
              <a:t>A </a:t>
            </a:r>
            <a:r>
              <a:rPr lang="en-AU" b="1" u="sng" dirty="0"/>
              <a:t>cause</a:t>
            </a:r>
            <a:r>
              <a:rPr lang="en-AU" dirty="0"/>
              <a:t> is </a:t>
            </a:r>
            <a:r>
              <a:rPr lang="en-AU" dirty="0" smtClean="0"/>
              <a:t>anything that can influence whether or not a disease occurs in one or more animals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76756" y="1297816"/>
            <a:ext cx="3390488" cy="2103288"/>
          </a:xfrm>
          <a:prstGeom prst="rect">
            <a:avLst/>
          </a:prstGeom>
          <a:noFill/>
          <a:ln>
            <a:noFill/>
          </a:ln>
        </p:spPr>
      </p:pic>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5212186"/>
            <a:ext cx="8229600" cy="913977"/>
          </a:xfrm>
        </p:spPr>
        <p:txBody>
          <a:bodyPr>
            <a:normAutofit/>
          </a:bodyPr>
          <a:lstStyle/>
          <a:p>
            <a:pPr lvl="1">
              <a:buFont typeface="Arial" panose="020B0604020202020204" pitchFamily="34" charset="0"/>
              <a:buChar char="•"/>
            </a:pPr>
            <a:endParaRPr lang="fr-FR" sz="1600" dirty="0"/>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lstStyle/>
          <a:p>
            <a:pPr algn="l"/>
            <a:r>
              <a:rPr lang="en-AU" b="1" dirty="0" smtClean="0"/>
              <a:t>Causes of disease - Anthrax</a:t>
            </a:r>
            <a:endParaRPr lang="en-AU" b="1" dirty="0"/>
          </a:p>
        </p:txBody>
      </p:sp>
      <p:grpSp>
        <p:nvGrpSpPr>
          <p:cNvPr id="97" name="Group 96"/>
          <p:cNvGrpSpPr/>
          <p:nvPr/>
        </p:nvGrpSpPr>
        <p:grpSpPr>
          <a:xfrm>
            <a:off x="153460" y="1066924"/>
            <a:ext cx="7585259" cy="3827762"/>
            <a:chOff x="-1268244" y="0"/>
            <a:chExt cx="6734904" cy="5838825"/>
          </a:xfrm>
        </p:grpSpPr>
        <p:grpSp>
          <p:nvGrpSpPr>
            <p:cNvPr id="98" name="Group 97"/>
            <p:cNvGrpSpPr/>
            <p:nvPr/>
          </p:nvGrpSpPr>
          <p:grpSpPr>
            <a:xfrm>
              <a:off x="-1268244" y="0"/>
              <a:ext cx="6706340" cy="5838825"/>
              <a:chOff x="-1296998" y="9524"/>
              <a:chExt cx="6706537" cy="5839169"/>
            </a:xfrm>
          </p:grpSpPr>
          <p:grpSp>
            <p:nvGrpSpPr>
              <p:cNvPr id="100" name="Group 99"/>
              <p:cNvGrpSpPr/>
              <p:nvPr/>
            </p:nvGrpSpPr>
            <p:grpSpPr>
              <a:xfrm>
                <a:off x="-1091461" y="9524"/>
                <a:ext cx="6501000" cy="5839169"/>
                <a:chOff x="-1091461" y="9524"/>
                <a:chExt cx="6501000" cy="5839169"/>
              </a:xfrm>
            </p:grpSpPr>
            <p:grpSp>
              <p:nvGrpSpPr>
                <p:cNvPr id="103" name="Group 102"/>
                <p:cNvGrpSpPr/>
                <p:nvPr/>
              </p:nvGrpSpPr>
              <p:grpSpPr>
                <a:xfrm>
                  <a:off x="-1091461" y="9524"/>
                  <a:ext cx="6501000" cy="5839169"/>
                  <a:chOff x="-1091461" y="9524"/>
                  <a:chExt cx="6501000" cy="5839169"/>
                </a:xfrm>
              </p:grpSpPr>
              <p:grpSp>
                <p:nvGrpSpPr>
                  <p:cNvPr id="111" name="Group 110"/>
                  <p:cNvGrpSpPr/>
                  <p:nvPr/>
                </p:nvGrpSpPr>
                <p:grpSpPr>
                  <a:xfrm>
                    <a:off x="-1091461" y="23186"/>
                    <a:ext cx="6501000" cy="5825507"/>
                    <a:chOff x="-1091461" y="-72064"/>
                    <a:chExt cx="6501000" cy="5825507"/>
                  </a:xfrm>
                </p:grpSpPr>
                <p:sp>
                  <p:nvSpPr>
                    <p:cNvPr id="113" name="Oval 112"/>
                    <p:cNvSpPr/>
                    <p:nvPr/>
                  </p:nvSpPr>
                  <p:spPr>
                    <a:xfrm>
                      <a:off x="705937" y="3120354"/>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Disturbed earth</a:t>
                      </a:r>
                    </a:p>
                  </p:txBody>
                </p:sp>
                <p:grpSp>
                  <p:nvGrpSpPr>
                    <p:cNvPr id="114" name="Group 113"/>
                    <p:cNvGrpSpPr/>
                    <p:nvPr/>
                  </p:nvGrpSpPr>
                  <p:grpSpPr>
                    <a:xfrm>
                      <a:off x="-1091461" y="-72064"/>
                      <a:ext cx="3206899" cy="5825507"/>
                      <a:chOff x="-1091461" y="-72064"/>
                      <a:chExt cx="3206899" cy="5825507"/>
                    </a:xfrm>
                  </p:grpSpPr>
                  <p:sp>
                    <p:nvSpPr>
                      <p:cNvPr id="116" name="Oval 115"/>
                      <p:cNvSpPr/>
                      <p:nvPr/>
                    </p:nvSpPr>
                    <p:spPr>
                      <a:xfrm>
                        <a:off x="19368" y="-72064"/>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Infected animal dies from Anthrax</a:t>
                        </a:r>
                      </a:p>
                    </p:txBody>
                  </p:sp>
                  <p:sp>
                    <p:nvSpPr>
                      <p:cNvPr id="117" name="Oval 116"/>
                      <p:cNvSpPr/>
                      <p:nvPr/>
                    </p:nvSpPr>
                    <p:spPr>
                      <a:xfrm>
                        <a:off x="1035685" y="456882"/>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Poor handling of carcass</a:t>
                        </a:r>
                      </a:p>
                    </p:txBody>
                  </p:sp>
                  <p:sp>
                    <p:nvSpPr>
                      <p:cNvPr id="118" name="Oval 117"/>
                      <p:cNvSpPr/>
                      <p:nvPr/>
                    </p:nvSpPr>
                    <p:spPr>
                      <a:xfrm>
                        <a:off x="38100" y="1133475"/>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Spores from infected animal</a:t>
                        </a:r>
                      </a:p>
                    </p:txBody>
                  </p:sp>
                  <p:cxnSp>
                    <p:nvCxnSpPr>
                      <p:cNvPr id="119" name="Straight Arrow Connector 118"/>
                      <p:cNvCxnSpPr/>
                      <p:nvPr/>
                    </p:nvCxnSpPr>
                    <p:spPr>
                      <a:xfrm>
                        <a:off x="514350" y="866775"/>
                        <a:ext cx="45085" cy="3752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nvGrpSpPr>
                      <p:cNvPr id="120" name="Group 119"/>
                      <p:cNvGrpSpPr/>
                      <p:nvPr/>
                    </p:nvGrpSpPr>
                    <p:grpSpPr>
                      <a:xfrm>
                        <a:off x="-1091461" y="952445"/>
                        <a:ext cx="3206899" cy="4800998"/>
                        <a:chOff x="-1272436" y="-933505"/>
                        <a:chExt cx="3206899" cy="4800998"/>
                      </a:xfrm>
                    </p:grpSpPr>
                    <p:sp>
                      <p:nvSpPr>
                        <p:cNvPr id="121" name="Oval 120"/>
                        <p:cNvSpPr/>
                        <p:nvPr/>
                      </p:nvSpPr>
                      <p:spPr>
                        <a:xfrm>
                          <a:off x="945133" y="-133765"/>
                          <a:ext cx="989330" cy="91313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Contaminated soil</a:t>
                          </a:r>
                        </a:p>
                      </p:txBody>
                    </p:sp>
                    <p:sp>
                      <p:nvSpPr>
                        <p:cNvPr id="122" name="Oval 121"/>
                        <p:cNvSpPr/>
                        <p:nvPr/>
                      </p:nvSpPr>
                      <p:spPr>
                        <a:xfrm>
                          <a:off x="-1272436" y="295376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Causes of disease</a:t>
                          </a:r>
                        </a:p>
                      </p:txBody>
                    </p:sp>
                    <p:cxnSp>
                      <p:nvCxnSpPr>
                        <p:cNvPr id="123" name="Straight Arrow Connector 122"/>
                        <p:cNvCxnSpPr/>
                        <p:nvPr/>
                      </p:nvCxnSpPr>
                      <p:spPr>
                        <a:xfrm>
                          <a:off x="825351" y="-129184"/>
                          <a:ext cx="195580" cy="2736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cxnSp>
                      <p:nvCxnSpPr>
                        <p:cNvPr id="124" name="Straight Arrow Connector 123"/>
                        <p:cNvCxnSpPr/>
                        <p:nvPr/>
                      </p:nvCxnSpPr>
                      <p:spPr>
                        <a:xfrm flipH="1">
                          <a:off x="617220" y="-933505"/>
                          <a:ext cx="229870" cy="30797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grpSp>
                <p:sp>
                  <p:nvSpPr>
                    <p:cNvPr id="115" name="Oval 114"/>
                    <p:cNvSpPr/>
                    <p:nvPr/>
                  </p:nvSpPr>
                  <p:spPr>
                    <a:xfrm>
                      <a:off x="4419600" y="340995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vaccinated</a:t>
                      </a:r>
                    </a:p>
                  </p:txBody>
                </p:sp>
              </p:grpSp>
              <p:sp>
                <p:nvSpPr>
                  <p:cNvPr id="112" name="Rectangle 111"/>
                  <p:cNvSpPr/>
                  <p:nvPr/>
                </p:nvSpPr>
                <p:spPr>
                  <a:xfrm>
                    <a:off x="2389475" y="9524"/>
                    <a:ext cx="1701194" cy="583916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468000" tIns="45720" rIns="91440" bIns="45720" numCol="1" spcCol="0" rtlCol="0" fromWordArt="0" anchor="t" anchorCtr="0" forceAA="0" compatLnSpc="1">
                    <a:prstTxWarp prst="textNoShape">
                      <a:avLst/>
                    </a:prstTxWarp>
                    <a:noAutofit/>
                  </a:bodyPr>
                  <a:lstStyle/>
                  <a:p>
                    <a:pPr>
                      <a:spcAft>
                        <a:spcPts val="0"/>
                      </a:spcAft>
                    </a:pPr>
                    <a:r>
                      <a:rPr lang="en-AU"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Disease States</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4" name="Straight Arrow Connector 103"/>
                <p:cNvCxnSpPr>
                  <a:stCxn id="115" idx="2"/>
                </p:cNvCxnSpPr>
                <p:nvPr/>
              </p:nvCxnSpPr>
              <p:spPr>
                <a:xfrm flipH="1" flipV="1">
                  <a:off x="3244850" y="3961931"/>
                  <a:ext cx="1174750" cy="136"/>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5" name="Straight Arrow Connector 104"/>
                <p:cNvCxnSpPr>
                  <a:stCxn id="121" idx="6"/>
                  <a:endCxn id="109" idx="0"/>
                </p:cNvCxnSpPr>
                <p:nvPr/>
              </p:nvCxnSpPr>
              <p:spPr>
                <a:xfrm>
                  <a:off x="2115438" y="2303999"/>
                  <a:ext cx="1125920" cy="753525"/>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6" name="Straight Arrow Connector 105"/>
                <p:cNvCxnSpPr/>
                <p:nvPr/>
              </p:nvCxnSpPr>
              <p:spPr>
                <a:xfrm>
                  <a:off x="3238500" y="981075"/>
                  <a:ext cx="6350" cy="2072640"/>
                </a:xfrm>
                <a:prstGeom prst="straightConnector1">
                  <a:avLst/>
                </a:prstGeom>
                <a:noFill/>
                <a:ln w="57150" cap="flat" cmpd="sng" algn="ctr">
                  <a:solidFill>
                    <a:sysClr val="windowText" lastClr="000000"/>
                  </a:solidFill>
                  <a:prstDash val="solid"/>
                  <a:miter lim="800000"/>
                  <a:tailEnd type="triangle"/>
                </a:ln>
                <a:effectLst/>
              </p:spPr>
            </p:cxnSp>
            <p:cxnSp>
              <p:nvCxnSpPr>
                <p:cNvPr id="107" name="Straight Arrow Connector 106"/>
                <p:cNvCxnSpPr>
                  <a:stCxn id="109" idx="2"/>
                  <a:endCxn id="110" idx="0"/>
                </p:cNvCxnSpPr>
                <p:nvPr/>
              </p:nvCxnSpPr>
              <p:spPr>
                <a:xfrm flipH="1">
                  <a:off x="3231197" y="3672841"/>
                  <a:ext cx="10161" cy="1499234"/>
                </a:xfrm>
                <a:prstGeom prst="straightConnector1">
                  <a:avLst/>
                </a:prstGeom>
                <a:noFill/>
                <a:ln w="571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H="1" flipV="1">
                  <a:off x="3244850" y="4129337"/>
                  <a:ext cx="1241068" cy="776185"/>
                </a:xfrm>
                <a:prstGeom prst="straightConnector1">
                  <a:avLst/>
                </a:prstGeom>
                <a:noFill/>
                <a:ln w="6350" cap="flat" cmpd="sng" algn="ctr">
                  <a:solidFill>
                    <a:sysClr val="windowText" lastClr="000000"/>
                  </a:solidFill>
                  <a:prstDash val="solid"/>
                  <a:miter lim="800000"/>
                  <a:tailEnd type="triangle" w="lg" len="lg"/>
                </a:ln>
                <a:effectLst/>
              </p:spPr>
            </p:cxnSp>
            <p:sp>
              <p:nvSpPr>
                <p:cNvPr id="109" name="Flowchart: Preparation 108"/>
                <p:cNvSpPr/>
                <p:nvPr/>
              </p:nvSpPr>
              <p:spPr>
                <a:xfrm>
                  <a:off x="2390775" y="3057525"/>
                  <a:ext cx="1701165" cy="615315"/>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Exposure to Anthrax</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Flowchart: Preparation 109"/>
                <p:cNvSpPr/>
                <p:nvPr/>
              </p:nvSpPr>
              <p:spPr>
                <a:xfrm>
                  <a:off x="2371725" y="5172075"/>
                  <a:ext cx="1718945"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Infected (dead) </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1" name="Flowchart: Preparation 100"/>
              <p:cNvSpPr/>
              <p:nvPr/>
            </p:nvSpPr>
            <p:spPr>
              <a:xfrm>
                <a:off x="-1296998" y="4331522"/>
                <a:ext cx="1420678" cy="524858"/>
              </a:xfrm>
              <a:prstGeom prst="flowChartPreparation">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Disease State</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Flowchart: Preparation 101"/>
              <p:cNvSpPr/>
              <p:nvPr/>
            </p:nvSpPr>
            <p:spPr>
              <a:xfrm>
                <a:off x="2400300" y="323850"/>
                <a:ext cx="1673860"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Healthy animal</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9" name="Oval 98"/>
            <p:cNvSpPr/>
            <p:nvPr/>
          </p:nvSpPr>
          <p:spPr>
            <a:xfrm>
              <a:off x="4476750" y="4448175"/>
              <a:ext cx="989910" cy="91367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given penicillin</a:t>
              </a:r>
            </a:p>
          </p:txBody>
        </p:sp>
      </p:grpSp>
      <p:cxnSp>
        <p:nvCxnSpPr>
          <p:cNvPr id="34" name="Straight Arrow Connector 33"/>
          <p:cNvCxnSpPr>
            <a:stCxn id="113" idx="6"/>
          </p:cNvCxnSpPr>
          <p:nvPr/>
        </p:nvCxnSpPr>
        <p:spPr>
          <a:xfrm flipV="1">
            <a:off x="3524118" y="2896885"/>
            <a:ext cx="1195185" cy="571218"/>
          </a:xfrm>
          <a:prstGeom prst="straightConnector1">
            <a:avLst/>
          </a:prstGeom>
          <a:noFill/>
          <a:ln w="6350" cap="flat" cmpd="sng" algn="ctr">
            <a:solidFill>
              <a:sysClr val="windowText" lastClr="000000"/>
            </a:solidFill>
            <a:prstDash val="solid"/>
            <a:miter lim="800000"/>
            <a:tailEnd type="triangle" w="lg" len="lg"/>
          </a:ln>
          <a:effectLst/>
        </p:spPr>
      </p:cxn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lstStyle/>
          <a:p>
            <a:pPr algn="l"/>
            <a:r>
              <a:rPr lang="en-AU" b="1" dirty="0" smtClean="0"/>
              <a:t>Causes of disease - Anthrax</a:t>
            </a:r>
            <a:endParaRPr lang="en-AU" b="1" dirty="0"/>
          </a:p>
        </p:txBody>
      </p:sp>
      <p:grpSp>
        <p:nvGrpSpPr>
          <p:cNvPr id="97" name="Group 96"/>
          <p:cNvGrpSpPr/>
          <p:nvPr/>
        </p:nvGrpSpPr>
        <p:grpSpPr>
          <a:xfrm>
            <a:off x="153460" y="1066924"/>
            <a:ext cx="7585259" cy="3827762"/>
            <a:chOff x="-1268244" y="0"/>
            <a:chExt cx="6734904" cy="5838825"/>
          </a:xfrm>
        </p:grpSpPr>
        <p:grpSp>
          <p:nvGrpSpPr>
            <p:cNvPr id="98" name="Group 97"/>
            <p:cNvGrpSpPr/>
            <p:nvPr/>
          </p:nvGrpSpPr>
          <p:grpSpPr>
            <a:xfrm>
              <a:off x="-1268244" y="0"/>
              <a:ext cx="6706340" cy="5838825"/>
              <a:chOff x="-1296998" y="9524"/>
              <a:chExt cx="6706537" cy="5839169"/>
            </a:xfrm>
          </p:grpSpPr>
          <p:grpSp>
            <p:nvGrpSpPr>
              <p:cNvPr id="100" name="Group 99"/>
              <p:cNvGrpSpPr/>
              <p:nvPr/>
            </p:nvGrpSpPr>
            <p:grpSpPr>
              <a:xfrm>
                <a:off x="-1091461" y="9524"/>
                <a:ext cx="6501000" cy="5839169"/>
                <a:chOff x="-1091461" y="9524"/>
                <a:chExt cx="6501000" cy="5839169"/>
              </a:xfrm>
            </p:grpSpPr>
            <p:grpSp>
              <p:nvGrpSpPr>
                <p:cNvPr id="103" name="Group 102"/>
                <p:cNvGrpSpPr/>
                <p:nvPr/>
              </p:nvGrpSpPr>
              <p:grpSpPr>
                <a:xfrm>
                  <a:off x="-1091461" y="9524"/>
                  <a:ext cx="6501000" cy="5839169"/>
                  <a:chOff x="-1091461" y="9524"/>
                  <a:chExt cx="6501000" cy="5839169"/>
                </a:xfrm>
              </p:grpSpPr>
              <p:grpSp>
                <p:nvGrpSpPr>
                  <p:cNvPr id="111" name="Group 110"/>
                  <p:cNvGrpSpPr/>
                  <p:nvPr/>
                </p:nvGrpSpPr>
                <p:grpSpPr>
                  <a:xfrm>
                    <a:off x="-1091461" y="23186"/>
                    <a:ext cx="6501000" cy="5825507"/>
                    <a:chOff x="-1091461" y="-72064"/>
                    <a:chExt cx="6501000" cy="5825507"/>
                  </a:xfrm>
                </p:grpSpPr>
                <p:sp>
                  <p:nvSpPr>
                    <p:cNvPr id="113" name="Oval 112"/>
                    <p:cNvSpPr/>
                    <p:nvPr/>
                  </p:nvSpPr>
                  <p:spPr>
                    <a:xfrm>
                      <a:off x="705937" y="3120354"/>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Disturbed earth</a:t>
                      </a:r>
                    </a:p>
                  </p:txBody>
                </p:sp>
                <p:grpSp>
                  <p:nvGrpSpPr>
                    <p:cNvPr id="114" name="Group 113"/>
                    <p:cNvGrpSpPr/>
                    <p:nvPr/>
                  </p:nvGrpSpPr>
                  <p:grpSpPr>
                    <a:xfrm>
                      <a:off x="-1091461" y="-72064"/>
                      <a:ext cx="3206899" cy="5825507"/>
                      <a:chOff x="-1091461" y="-72064"/>
                      <a:chExt cx="3206899" cy="5825507"/>
                    </a:xfrm>
                  </p:grpSpPr>
                  <p:sp>
                    <p:nvSpPr>
                      <p:cNvPr id="116" name="Oval 115"/>
                      <p:cNvSpPr/>
                      <p:nvPr/>
                    </p:nvSpPr>
                    <p:spPr>
                      <a:xfrm>
                        <a:off x="19368" y="-72064"/>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Infected animal dies from Anthrax</a:t>
                        </a:r>
                      </a:p>
                    </p:txBody>
                  </p:sp>
                  <p:sp>
                    <p:nvSpPr>
                      <p:cNvPr id="117" name="Oval 116"/>
                      <p:cNvSpPr/>
                      <p:nvPr/>
                    </p:nvSpPr>
                    <p:spPr>
                      <a:xfrm>
                        <a:off x="1035685" y="456882"/>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Poor handling of carcass</a:t>
                        </a:r>
                      </a:p>
                    </p:txBody>
                  </p:sp>
                  <p:sp>
                    <p:nvSpPr>
                      <p:cNvPr id="118" name="Oval 117"/>
                      <p:cNvSpPr/>
                      <p:nvPr/>
                    </p:nvSpPr>
                    <p:spPr>
                      <a:xfrm>
                        <a:off x="38100" y="1133475"/>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Spores from infected animal</a:t>
                        </a:r>
                      </a:p>
                    </p:txBody>
                  </p:sp>
                  <p:cxnSp>
                    <p:nvCxnSpPr>
                      <p:cNvPr id="119" name="Straight Arrow Connector 118"/>
                      <p:cNvCxnSpPr/>
                      <p:nvPr/>
                    </p:nvCxnSpPr>
                    <p:spPr>
                      <a:xfrm>
                        <a:off x="514350" y="866775"/>
                        <a:ext cx="45085" cy="3752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nvGrpSpPr>
                      <p:cNvPr id="120" name="Group 119"/>
                      <p:cNvGrpSpPr/>
                      <p:nvPr/>
                    </p:nvGrpSpPr>
                    <p:grpSpPr>
                      <a:xfrm>
                        <a:off x="-1091461" y="952445"/>
                        <a:ext cx="3206899" cy="4800998"/>
                        <a:chOff x="-1272436" y="-933505"/>
                        <a:chExt cx="3206899" cy="4800998"/>
                      </a:xfrm>
                    </p:grpSpPr>
                    <p:sp>
                      <p:nvSpPr>
                        <p:cNvPr id="121" name="Oval 120"/>
                        <p:cNvSpPr/>
                        <p:nvPr/>
                      </p:nvSpPr>
                      <p:spPr>
                        <a:xfrm>
                          <a:off x="945133" y="-133765"/>
                          <a:ext cx="989330" cy="91313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Contaminated soil</a:t>
                          </a:r>
                        </a:p>
                      </p:txBody>
                    </p:sp>
                    <p:sp>
                      <p:nvSpPr>
                        <p:cNvPr id="122" name="Oval 121"/>
                        <p:cNvSpPr/>
                        <p:nvPr/>
                      </p:nvSpPr>
                      <p:spPr>
                        <a:xfrm>
                          <a:off x="-1272436" y="295376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Causes of disease</a:t>
                          </a:r>
                        </a:p>
                      </p:txBody>
                    </p:sp>
                    <p:cxnSp>
                      <p:nvCxnSpPr>
                        <p:cNvPr id="123" name="Straight Arrow Connector 122"/>
                        <p:cNvCxnSpPr/>
                        <p:nvPr/>
                      </p:nvCxnSpPr>
                      <p:spPr>
                        <a:xfrm>
                          <a:off x="825351" y="-129184"/>
                          <a:ext cx="195580" cy="2736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cxnSp>
                      <p:nvCxnSpPr>
                        <p:cNvPr id="124" name="Straight Arrow Connector 123"/>
                        <p:cNvCxnSpPr/>
                        <p:nvPr/>
                      </p:nvCxnSpPr>
                      <p:spPr>
                        <a:xfrm flipH="1">
                          <a:off x="617220" y="-933505"/>
                          <a:ext cx="229870" cy="30797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grpSp>
                <p:sp>
                  <p:nvSpPr>
                    <p:cNvPr id="115" name="Oval 114"/>
                    <p:cNvSpPr/>
                    <p:nvPr/>
                  </p:nvSpPr>
                  <p:spPr>
                    <a:xfrm>
                      <a:off x="4419600" y="340995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vaccinated</a:t>
                      </a:r>
                    </a:p>
                  </p:txBody>
                </p:sp>
              </p:grpSp>
              <p:sp>
                <p:nvSpPr>
                  <p:cNvPr id="112" name="Rectangle 111"/>
                  <p:cNvSpPr/>
                  <p:nvPr/>
                </p:nvSpPr>
                <p:spPr>
                  <a:xfrm>
                    <a:off x="2389475" y="9524"/>
                    <a:ext cx="1701194" cy="583916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468000" tIns="45720" rIns="91440" bIns="45720" numCol="1" spcCol="0" rtlCol="0" fromWordArt="0" anchor="t" anchorCtr="0" forceAA="0" compatLnSpc="1">
                    <a:prstTxWarp prst="textNoShape">
                      <a:avLst/>
                    </a:prstTxWarp>
                    <a:noAutofit/>
                  </a:bodyPr>
                  <a:lstStyle/>
                  <a:p>
                    <a:pPr>
                      <a:spcAft>
                        <a:spcPts val="0"/>
                      </a:spcAft>
                    </a:pPr>
                    <a:r>
                      <a:rPr lang="en-AU"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Disease States</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4" name="Straight Arrow Connector 103"/>
                <p:cNvCxnSpPr>
                  <a:stCxn id="115" idx="2"/>
                </p:cNvCxnSpPr>
                <p:nvPr/>
              </p:nvCxnSpPr>
              <p:spPr>
                <a:xfrm flipH="1" flipV="1">
                  <a:off x="3244850" y="3961931"/>
                  <a:ext cx="1174750" cy="136"/>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5" name="Straight Arrow Connector 104"/>
                <p:cNvCxnSpPr>
                  <a:stCxn id="121" idx="6"/>
                  <a:endCxn id="109" idx="0"/>
                </p:cNvCxnSpPr>
                <p:nvPr/>
              </p:nvCxnSpPr>
              <p:spPr>
                <a:xfrm>
                  <a:off x="2115438" y="2303999"/>
                  <a:ext cx="1125920" cy="753525"/>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6" name="Straight Arrow Connector 105"/>
                <p:cNvCxnSpPr/>
                <p:nvPr/>
              </p:nvCxnSpPr>
              <p:spPr>
                <a:xfrm>
                  <a:off x="3238500" y="981075"/>
                  <a:ext cx="6350" cy="2072640"/>
                </a:xfrm>
                <a:prstGeom prst="straightConnector1">
                  <a:avLst/>
                </a:prstGeom>
                <a:noFill/>
                <a:ln w="57150" cap="flat" cmpd="sng" algn="ctr">
                  <a:solidFill>
                    <a:sysClr val="windowText" lastClr="000000"/>
                  </a:solidFill>
                  <a:prstDash val="solid"/>
                  <a:miter lim="800000"/>
                  <a:tailEnd type="triangle"/>
                </a:ln>
                <a:effectLst/>
              </p:spPr>
            </p:cxnSp>
            <p:cxnSp>
              <p:nvCxnSpPr>
                <p:cNvPr id="107" name="Straight Arrow Connector 106"/>
                <p:cNvCxnSpPr>
                  <a:stCxn id="109" idx="2"/>
                  <a:endCxn id="110" idx="0"/>
                </p:cNvCxnSpPr>
                <p:nvPr/>
              </p:nvCxnSpPr>
              <p:spPr>
                <a:xfrm flipH="1">
                  <a:off x="3231197" y="3672841"/>
                  <a:ext cx="10161" cy="1499234"/>
                </a:xfrm>
                <a:prstGeom prst="straightConnector1">
                  <a:avLst/>
                </a:prstGeom>
                <a:noFill/>
                <a:ln w="571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H="1" flipV="1">
                  <a:off x="3244850" y="4129337"/>
                  <a:ext cx="1241068" cy="776185"/>
                </a:xfrm>
                <a:prstGeom prst="straightConnector1">
                  <a:avLst/>
                </a:prstGeom>
                <a:noFill/>
                <a:ln w="6350" cap="flat" cmpd="sng" algn="ctr">
                  <a:solidFill>
                    <a:sysClr val="windowText" lastClr="000000"/>
                  </a:solidFill>
                  <a:prstDash val="solid"/>
                  <a:miter lim="800000"/>
                  <a:tailEnd type="triangle" w="lg" len="lg"/>
                </a:ln>
                <a:effectLst/>
              </p:spPr>
            </p:cxnSp>
            <p:sp>
              <p:nvSpPr>
                <p:cNvPr id="109" name="Flowchart: Preparation 108"/>
                <p:cNvSpPr/>
                <p:nvPr/>
              </p:nvSpPr>
              <p:spPr>
                <a:xfrm>
                  <a:off x="2390775" y="3057525"/>
                  <a:ext cx="1701165" cy="615315"/>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Exposure to Anthrax</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Flowchart: Preparation 109"/>
                <p:cNvSpPr/>
                <p:nvPr/>
              </p:nvSpPr>
              <p:spPr>
                <a:xfrm>
                  <a:off x="2371725" y="5172075"/>
                  <a:ext cx="1718945"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Infected (dead) </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1" name="Flowchart: Preparation 100"/>
              <p:cNvSpPr/>
              <p:nvPr/>
            </p:nvSpPr>
            <p:spPr>
              <a:xfrm>
                <a:off x="-1296998" y="4331522"/>
                <a:ext cx="1420678" cy="524858"/>
              </a:xfrm>
              <a:prstGeom prst="flowChartPreparation">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Disease State</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Flowchart: Preparation 101"/>
              <p:cNvSpPr/>
              <p:nvPr/>
            </p:nvSpPr>
            <p:spPr>
              <a:xfrm>
                <a:off x="2400300" y="323850"/>
                <a:ext cx="1673860"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Healthy animal</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9" name="Oval 98"/>
            <p:cNvSpPr/>
            <p:nvPr/>
          </p:nvSpPr>
          <p:spPr>
            <a:xfrm>
              <a:off x="4476750" y="4448175"/>
              <a:ext cx="989910" cy="91367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given penicillin</a:t>
              </a:r>
            </a:p>
          </p:txBody>
        </p:sp>
      </p:grpSp>
      <p:cxnSp>
        <p:nvCxnSpPr>
          <p:cNvPr id="34" name="Straight Arrow Connector 33"/>
          <p:cNvCxnSpPr>
            <a:stCxn id="113" idx="6"/>
          </p:cNvCxnSpPr>
          <p:nvPr/>
        </p:nvCxnSpPr>
        <p:spPr>
          <a:xfrm flipV="1">
            <a:off x="3524118" y="2896885"/>
            <a:ext cx="1195185" cy="571218"/>
          </a:xfrm>
          <a:prstGeom prst="straightConnector1">
            <a:avLst/>
          </a:prstGeom>
          <a:noFill/>
          <a:ln w="6350" cap="flat" cmpd="sng" algn="ctr">
            <a:solidFill>
              <a:sysClr val="windowText" lastClr="000000"/>
            </a:solidFill>
            <a:prstDash val="solid"/>
            <a:miter lim="800000"/>
            <a:tailEnd type="triangle" w="lg" len="lg"/>
          </a:ln>
          <a:effectLst/>
        </p:spPr>
      </p:cxnSp>
      <p:grpSp>
        <p:nvGrpSpPr>
          <p:cNvPr id="35" name="Group 34"/>
          <p:cNvGrpSpPr/>
          <p:nvPr/>
        </p:nvGrpSpPr>
        <p:grpSpPr>
          <a:xfrm>
            <a:off x="184239" y="5361949"/>
            <a:ext cx="2246556" cy="325849"/>
            <a:chOff x="1321780" y="4555555"/>
            <a:chExt cx="2246556" cy="325849"/>
          </a:xfrm>
        </p:grpSpPr>
        <p:sp>
          <p:nvSpPr>
            <p:cNvPr id="36" name="Text Box 2"/>
            <p:cNvSpPr txBox="1">
              <a:spLocks noChangeArrowheads="1"/>
            </p:cNvSpPr>
            <p:nvPr/>
          </p:nvSpPr>
          <p:spPr bwMode="auto">
            <a:xfrm>
              <a:off x="1564276" y="4555555"/>
              <a:ext cx="2004060" cy="32584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1200"/>
                </a:spcBef>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Possible to influence this</a:t>
              </a:r>
            </a:p>
          </p:txBody>
        </p:sp>
        <p:sp>
          <p:nvSpPr>
            <p:cNvPr id="37" name="5-Point Star 36"/>
            <p:cNvSpPr/>
            <p:nvPr/>
          </p:nvSpPr>
          <p:spPr>
            <a:xfrm>
              <a:off x="1321780" y="458618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8" name="5-Point Star 37"/>
          <p:cNvSpPr/>
          <p:nvPr/>
        </p:nvSpPr>
        <p:spPr>
          <a:xfrm>
            <a:off x="3520186" y="3256219"/>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9" name="5-Point Star 38"/>
          <p:cNvSpPr/>
          <p:nvPr/>
        </p:nvSpPr>
        <p:spPr>
          <a:xfrm>
            <a:off x="3969945" y="2447258"/>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0" name="5-Point Star 39"/>
          <p:cNvSpPr/>
          <p:nvPr/>
        </p:nvSpPr>
        <p:spPr>
          <a:xfrm>
            <a:off x="2648695" y="162544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1" name="5-Point Star 40"/>
          <p:cNvSpPr/>
          <p:nvPr/>
        </p:nvSpPr>
        <p:spPr>
          <a:xfrm>
            <a:off x="6399222" y="3510995"/>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2" name="5-Point Star 41"/>
          <p:cNvSpPr/>
          <p:nvPr/>
        </p:nvSpPr>
        <p:spPr>
          <a:xfrm>
            <a:off x="6444014" y="410322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220234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r>
              <a:rPr lang="fr-FR" dirty="0" err="1" smtClean="0"/>
              <a:t>Cattle</a:t>
            </a:r>
            <a:r>
              <a:rPr lang="fr-FR" dirty="0" smtClean="0"/>
              <a:t> more </a:t>
            </a:r>
            <a:r>
              <a:rPr lang="fr-FR" dirty="0" err="1" smtClean="0"/>
              <a:t>likely</a:t>
            </a:r>
            <a:r>
              <a:rPr lang="fr-FR" dirty="0" smtClean="0"/>
              <a:t> to </a:t>
            </a:r>
            <a:r>
              <a:rPr lang="fr-FR" dirty="0" err="1" smtClean="0"/>
              <a:t>get</a:t>
            </a:r>
            <a:r>
              <a:rPr lang="fr-FR" dirty="0" smtClean="0"/>
              <a:t> </a:t>
            </a:r>
            <a:r>
              <a:rPr lang="fr-FR" dirty="0" err="1" smtClean="0"/>
              <a:t>pinkeye</a:t>
            </a:r>
            <a:r>
              <a:rPr lang="fr-FR" dirty="0"/>
              <a:t>:</a:t>
            </a:r>
            <a:endParaRPr lang="fr-FR" dirty="0" smtClean="0"/>
          </a:p>
          <a:p>
            <a:pPr lvl="1"/>
            <a:r>
              <a:rPr lang="fr-FR" dirty="0"/>
              <a:t>A</a:t>
            </a:r>
            <a:r>
              <a:rPr lang="fr-FR" dirty="0" smtClean="0"/>
              <a:t>re </a:t>
            </a:r>
            <a:r>
              <a:rPr lang="fr-FR" dirty="0" err="1"/>
              <a:t>y</a:t>
            </a:r>
            <a:r>
              <a:rPr lang="fr-FR" dirty="0" err="1" smtClean="0"/>
              <a:t>ounger</a:t>
            </a:r>
            <a:endParaRPr lang="fr-FR" dirty="0" smtClean="0"/>
          </a:p>
          <a:p>
            <a:pPr lvl="1"/>
            <a:r>
              <a:rPr lang="fr-FR" dirty="0" smtClean="0"/>
              <a:t>Have </a:t>
            </a:r>
            <a:r>
              <a:rPr lang="fr-FR" dirty="0" err="1" smtClean="0"/>
              <a:t>never</a:t>
            </a:r>
            <a:r>
              <a:rPr lang="fr-FR" dirty="0" smtClean="0"/>
              <a:t> been </a:t>
            </a:r>
            <a:r>
              <a:rPr lang="fr-FR" dirty="0" err="1" smtClean="0"/>
              <a:t>exposed</a:t>
            </a:r>
            <a:r>
              <a:rPr lang="fr-FR" dirty="0" smtClean="0"/>
              <a:t> to </a:t>
            </a:r>
            <a:r>
              <a:rPr lang="fr-FR" i="1" dirty="0" err="1" smtClean="0"/>
              <a:t>Moraxella</a:t>
            </a:r>
            <a:r>
              <a:rPr lang="fr-FR" i="1" dirty="0" smtClean="0"/>
              <a:t> bovis </a:t>
            </a:r>
            <a:r>
              <a:rPr lang="fr-FR" dirty="0" smtClean="0"/>
              <a:t>(the </a:t>
            </a:r>
            <a:r>
              <a:rPr lang="fr-FR" dirty="0" err="1" smtClean="0"/>
              <a:t>infectious</a:t>
            </a:r>
            <a:r>
              <a:rPr lang="fr-FR" dirty="0" smtClean="0"/>
              <a:t> agent)</a:t>
            </a:r>
          </a:p>
          <a:p>
            <a:pPr lvl="1"/>
            <a:r>
              <a:rPr lang="fr-FR" dirty="0" smtClean="0"/>
              <a:t>Have </a:t>
            </a:r>
            <a:r>
              <a:rPr lang="fr-FR" dirty="0" err="1" smtClean="0"/>
              <a:t>protruding</a:t>
            </a:r>
            <a:r>
              <a:rPr lang="fr-FR" dirty="0" smtClean="0"/>
              <a:t> </a:t>
            </a:r>
            <a:r>
              <a:rPr lang="fr-FR" dirty="0" err="1" smtClean="0"/>
              <a:t>eyes</a:t>
            </a:r>
            <a:endParaRPr lang="fr-FR"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74849932"/>
              </p:ext>
            </p:extLst>
          </p:nvPr>
        </p:nvGraphicFramePr>
        <p:xfrm>
          <a:off x="4194211" y="99473"/>
          <a:ext cx="3491880" cy="2933899"/>
        </p:xfrm>
        <a:graphic>
          <a:graphicData uri="http://schemas.openxmlformats.org/presentationml/2006/ole">
            <mc:AlternateContent xmlns:mc="http://schemas.openxmlformats.org/markup-compatibility/2006">
              <mc:Choice xmlns:v="urn:schemas-microsoft-com:vml" Requires="v">
                <p:oleObj spid="_x0000_s16402"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211" y="99473"/>
                        <a:ext cx="3491880" cy="2933899"/>
                      </a:xfrm>
                      <a:prstGeom prst="rect">
                        <a:avLst/>
                      </a:prstGeom>
                      <a:noFill/>
                    </p:spPr>
                  </p:pic>
                </p:oleObj>
              </mc:Fallback>
            </mc:AlternateContent>
          </a:graphicData>
        </a:graphic>
      </p:graphicFrame>
      <p:sp>
        <p:nvSpPr>
          <p:cNvPr id="8" name="TextBox 7"/>
          <p:cNvSpPr txBox="1"/>
          <p:nvPr/>
        </p:nvSpPr>
        <p:spPr>
          <a:xfrm>
            <a:off x="30708" y="125538"/>
            <a:ext cx="3744416" cy="892552"/>
          </a:xfrm>
          <a:prstGeom prst="rect">
            <a:avLst/>
          </a:prstGeom>
          <a:noFill/>
        </p:spPr>
        <p:txBody>
          <a:bodyPr wrap="square" rtlCol="0">
            <a:spAutoFit/>
          </a:bodyPr>
          <a:lstStyle/>
          <a:p>
            <a:r>
              <a:rPr lang="en-AU" sz="2600" b="1" dirty="0" smtClean="0"/>
              <a:t>Pinkeye – Animal or host characteristics</a:t>
            </a:r>
            <a:endParaRPr lang="en-AU" sz="2600" b="1" dirty="0"/>
          </a:p>
        </p:txBody>
      </p:sp>
    </p:spTree>
    <p:extLst>
      <p:ext uri="{BB962C8B-B14F-4D97-AF65-F5344CB8AC3E}">
        <p14:creationId xmlns:p14="http://schemas.microsoft.com/office/powerpoint/2010/main" val="43280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2976"/>
            <a:ext cx="8229600" cy="3129211"/>
          </a:xfrm>
        </p:spPr>
        <p:txBody>
          <a:bodyPr>
            <a:normAutofit/>
          </a:bodyPr>
          <a:lstStyle/>
          <a:p>
            <a:r>
              <a:rPr lang="fr-FR" dirty="0" err="1" smtClean="0"/>
              <a:t>Cattle</a:t>
            </a:r>
            <a:r>
              <a:rPr lang="fr-FR" dirty="0" smtClean="0"/>
              <a:t> more </a:t>
            </a:r>
            <a:r>
              <a:rPr lang="fr-FR" dirty="0" err="1" smtClean="0"/>
              <a:t>likely</a:t>
            </a:r>
            <a:r>
              <a:rPr lang="fr-FR" dirty="0" smtClean="0"/>
              <a:t> to </a:t>
            </a:r>
            <a:r>
              <a:rPr lang="fr-FR" dirty="0" err="1" smtClean="0"/>
              <a:t>get</a:t>
            </a:r>
            <a:r>
              <a:rPr lang="fr-FR" dirty="0" smtClean="0"/>
              <a:t> </a:t>
            </a:r>
            <a:r>
              <a:rPr lang="fr-FR" dirty="0" err="1" smtClean="0"/>
              <a:t>pinkeye</a:t>
            </a:r>
            <a:r>
              <a:rPr lang="fr-FR" dirty="0" smtClean="0"/>
              <a:t>:</a:t>
            </a:r>
          </a:p>
          <a:p>
            <a:pPr lvl="1"/>
            <a:r>
              <a:rPr lang="fr-FR" dirty="0" err="1" smtClean="0"/>
              <a:t>Exposed</a:t>
            </a:r>
            <a:r>
              <a:rPr lang="fr-FR" dirty="0" smtClean="0"/>
              <a:t> to a </a:t>
            </a:r>
            <a:r>
              <a:rPr lang="fr-FR" dirty="0" err="1" smtClean="0"/>
              <a:t>powerful</a:t>
            </a:r>
            <a:r>
              <a:rPr lang="fr-FR" dirty="0" smtClean="0"/>
              <a:t> </a:t>
            </a:r>
            <a:r>
              <a:rPr lang="fr-FR" dirty="0" err="1" smtClean="0"/>
              <a:t>strain</a:t>
            </a:r>
            <a:r>
              <a:rPr lang="fr-FR" dirty="0" smtClean="0"/>
              <a:t> of </a:t>
            </a:r>
            <a:r>
              <a:rPr lang="fr-FR" i="1" dirty="0" err="1" smtClean="0"/>
              <a:t>Moraxella</a:t>
            </a:r>
            <a:r>
              <a:rPr lang="fr-FR" i="1" dirty="0" smtClean="0"/>
              <a:t> </a:t>
            </a:r>
            <a:r>
              <a:rPr lang="fr-FR" i="1" dirty="0" err="1" smtClean="0"/>
              <a:t>bovis</a:t>
            </a:r>
            <a:endParaRPr lang="fr-FR" i="1" dirty="0"/>
          </a:p>
          <a:p>
            <a:pPr lvl="2"/>
            <a:r>
              <a:rPr lang="fr-FR" i="1" dirty="0" err="1" smtClean="0"/>
              <a:t>Some</a:t>
            </a:r>
            <a:r>
              <a:rPr lang="fr-FR" i="1" dirty="0" smtClean="0"/>
              <a:t> </a:t>
            </a:r>
            <a:r>
              <a:rPr lang="fr-FR" i="1" dirty="0" err="1" smtClean="0"/>
              <a:t>strains</a:t>
            </a:r>
            <a:r>
              <a:rPr lang="fr-FR" i="1" dirty="0" smtClean="0"/>
              <a:t> are more </a:t>
            </a:r>
            <a:r>
              <a:rPr lang="fr-FR" i="1" dirty="0" err="1" smtClean="0"/>
              <a:t>likely</a:t>
            </a:r>
            <a:r>
              <a:rPr lang="fr-FR" i="1" dirty="0" smtClean="0"/>
              <a:t> to cause </a:t>
            </a:r>
            <a:r>
              <a:rPr lang="fr-FR" i="1" dirty="0" err="1" smtClean="0"/>
              <a:t>severe</a:t>
            </a:r>
            <a:r>
              <a:rPr lang="fr-FR" i="1" dirty="0" smtClean="0"/>
              <a:t> </a:t>
            </a:r>
            <a:r>
              <a:rPr lang="fr-FR" i="1" dirty="0" err="1" smtClean="0"/>
              <a:t>disease</a:t>
            </a:r>
            <a:r>
              <a:rPr lang="fr-FR" i="1" dirty="0" smtClean="0"/>
              <a:t> </a:t>
            </a:r>
            <a:r>
              <a:rPr lang="fr-FR" i="1" dirty="0" err="1" smtClean="0"/>
              <a:t>than</a:t>
            </a:r>
            <a:r>
              <a:rPr lang="fr-FR" i="1" dirty="0" smtClean="0"/>
              <a:t> </a:t>
            </a:r>
            <a:r>
              <a:rPr lang="fr-FR" i="1" dirty="0" err="1" smtClean="0"/>
              <a:t>other</a:t>
            </a:r>
            <a:r>
              <a:rPr lang="fr-FR" i="1" dirty="0" smtClean="0"/>
              <a:t> </a:t>
            </a:r>
            <a:r>
              <a:rPr lang="fr-FR" i="1" dirty="0" err="1" smtClean="0"/>
              <a:t>strains</a:t>
            </a:r>
            <a:endParaRPr lang="fr-FR" i="1"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18449"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892552"/>
          </a:xfrm>
          <a:prstGeom prst="rect">
            <a:avLst/>
          </a:prstGeom>
          <a:noFill/>
        </p:spPr>
        <p:txBody>
          <a:bodyPr wrap="square" rtlCol="0">
            <a:spAutoFit/>
          </a:bodyPr>
          <a:lstStyle/>
          <a:p>
            <a:r>
              <a:rPr lang="en-AU" sz="2600" b="1" dirty="0" smtClean="0"/>
              <a:t>Pinkeye – </a:t>
            </a:r>
            <a:r>
              <a:rPr lang="en-AU" sz="2600" b="1" dirty="0"/>
              <a:t>A</a:t>
            </a:r>
            <a:r>
              <a:rPr lang="en-AU" sz="2600" b="1" dirty="0" smtClean="0"/>
              <a:t>gent characteristics</a:t>
            </a:r>
            <a:endParaRPr lang="en-AU" sz="2600" b="1" dirty="0"/>
          </a:p>
        </p:txBody>
      </p:sp>
    </p:spTree>
    <p:extLst>
      <p:ext uri="{BB962C8B-B14F-4D97-AF65-F5344CB8AC3E}">
        <p14:creationId xmlns:p14="http://schemas.microsoft.com/office/powerpoint/2010/main" val="335714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92500" lnSpcReduction="10000"/>
          </a:bodyPr>
          <a:lstStyle/>
          <a:p>
            <a:r>
              <a:rPr lang="fr-FR" dirty="0" err="1" smtClean="0"/>
              <a:t>Cattle</a:t>
            </a:r>
            <a:r>
              <a:rPr lang="fr-FR" dirty="0" smtClean="0"/>
              <a:t> more </a:t>
            </a:r>
            <a:r>
              <a:rPr lang="fr-FR" dirty="0" err="1" smtClean="0"/>
              <a:t>likely</a:t>
            </a:r>
            <a:r>
              <a:rPr lang="fr-FR" dirty="0" smtClean="0"/>
              <a:t> to </a:t>
            </a:r>
            <a:r>
              <a:rPr lang="fr-FR" dirty="0" err="1" smtClean="0"/>
              <a:t>get</a:t>
            </a:r>
            <a:r>
              <a:rPr lang="fr-FR" dirty="0" smtClean="0"/>
              <a:t> </a:t>
            </a:r>
            <a:r>
              <a:rPr lang="fr-FR" dirty="0" err="1" smtClean="0"/>
              <a:t>pinkeye</a:t>
            </a:r>
            <a:r>
              <a:rPr lang="fr-FR" dirty="0" smtClean="0"/>
              <a:t>:</a:t>
            </a:r>
          </a:p>
          <a:p>
            <a:pPr lvl="1"/>
            <a:r>
              <a:rPr lang="fr-FR" dirty="0" smtClean="0"/>
              <a:t>High </a:t>
            </a:r>
            <a:r>
              <a:rPr lang="fr-FR" dirty="0" err="1" smtClean="0"/>
              <a:t>exposure</a:t>
            </a:r>
            <a:r>
              <a:rPr lang="fr-FR" dirty="0" smtClean="0"/>
              <a:t> to </a:t>
            </a:r>
            <a:r>
              <a:rPr lang="fr-FR" dirty="0" err="1" smtClean="0"/>
              <a:t>ultravoilet</a:t>
            </a:r>
            <a:r>
              <a:rPr lang="fr-FR" dirty="0" smtClean="0"/>
              <a:t> light</a:t>
            </a:r>
          </a:p>
          <a:p>
            <a:pPr lvl="1"/>
            <a:r>
              <a:rPr lang="fr-FR" dirty="0" smtClean="0"/>
              <a:t>Have no </a:t>
            </a:r>
            <a:r>
              <a:rPr lang="fr-FR" dirty="0" err="1" smtClean="0"/>
              <a:t>shade</a:t>
            </a:r>
            <a:endParaRPr lang="fr-FR" dirty="0" smtClean="0"/>
          </a:p>
          <a:p>
            <a:pPr lvl="1"/>
            <a:r>
              <a:rPr lang="fr-FR" dirty="0" err="1" smtClean="0"/>
              <a:t>Many</a:t>
            </a:r>
            <a:r>
              <a:rPr lang="fr-FR" dirty="0" smtClean="0"/>
              <a:t> </a:t>
            </a:r>
            <a:r>
              <a:rPr lang="fr-FR" dirty="0" err="1" smtClean="0"/>
              <a:t>cattle</a:t>
            </a:r>
            <a:r>
              <a:rPr lang="fr-FR" dirty="0" smtClean="0"/>
              <a:t> are </a:t>
            </a:r>
            <a:r>
              <a:rPr lang="fr-FR" dirty="0" err="1" smtClean="0"/>
              <a:t>crowded</a:t>
            </a:r>
            <a:r>
              <a:rPr lang="fr-FR" dirty="0" smtClean="0"/>
              <a:t> </a:t>
            </a:r>
            <a:r>
              <a:rPr lang="fr-FR" dirty="0" err="1" smtClean="0"/>
              <a:t>together</a:t>
            </a:r>
            <a:r>
              <a:rPr lang="fr-FR" dirty="0" smtClean="0"/>
              <a:t> (high </a:t>
            </a:r>
            <a:r>
              <a:rPr lang="fr-FR" dirty="0" err="1" smtClean="0"/>
              <a:t>density</a:t>
            </a:r>
            <a:r>
              <a:rPr lang="fr-FR" dirty="0" smtClean="0"/>
              <a:t>)</a:t>
            </a:r>
          </a:p>
          <a:p>
            <a:pPr lvl="1"/>
            <a:r>
              <a:rPr lang="fr-FR" dirty="0" smtClean="0"/>
              <a:t>There are </a:t>
            </a:r>
            <a:r>
              <a:rPr lang="fr-FR" dirty="0" err="1" smtClean="0"/>
              <a:t>many</a:t>
            </a:r>
            <a:r>
              <a:rPr lang="fr-FR" dirty="0" smtClean="0"/>
              <a:t> </a:t>
            </a:r>
            <a:r>
              <a:rPr lang="fr-FR" dirty="0" err="1" smtClean="0"/>
              <a:t>flies</a:t>
            </a:r>
            <a:r>
              <a:rPr lang="fr-FR" dirty="0" smtClean="0"/>
              <a:t> </a:t>
            </a:r>
            <a:r>
              <a:rPr lang="fr-FR" dirty="0" err="1" smtClean="0"/>
              <a:t>present</a:t>
            </a:r>
            <a:endParaRPr lang="fr-FR" dirty="0" smtClean="0"/>
          </a:p>
          <a:p>
            <a:pPr lvl="1"/>
            <a:r>
              <a:rPr lang="fr-FR" dirty="0" smtClean="0"/>
              <a:t>There </a:t>
            </a:r>
            <a:r>
              <a:rPr lang="fr-FR" dirty="0" err="1" smtClean="0"/>
              <a:t>is</a:t>
            </a:r>
            <a:r>
              <a:rPr lang="fr-FR" dirty="0" smtClean="0"/>
              <a:t> a lot of </a:t>
            </a:r>
            <a:r>
              <a:rPr lang="fr-FR" dirty="0" err="1" smtClean="0"/>
              <a:t>dust</a:t>
            </a:r>
            <a:endParaRPr lang="fr-FR" dirty="0" smtClean="0"/>
          </a:p>
          <a:p>
            <a:pPr lvl="1"/>
            <a:r>
              <a:rPr lang="fr-FR" dirty="0" smtClean="0"/>
              <a:t>The </a:t>
            </a:r>
            <a:r>
              <a:rPr lang="fr-FR" dirty="0" err="1" smtClean="0"/>
              <a:t>feed</a:t>
            </a:r>
            <a:r>
              <a:rPr lang="fr-FR" dirty="0" smtClean="0"/>
              <a:t> </a:t>
            </a:r>
            <a:r>
              <a:rPr lang="fr-FR" dirty="0" err="1" smtClean="0"/>
              <a:t>is</a:t>
            </a:r>
            <a:r>
              <a:rPr lang="fr-FR" dirty="0" smtClean="0"/>
              <a:t> dry and has lots of stem or </a:t>
            </a:r>
            <a:r>
              <a:rPr lang="fr-FR" dirty="0" err="1" smtClean="0"/>
              <a:t>stalk</a:t>
            </a:r>
            <a:r>
              <a:rPr lang="fr-FR" dirty="0" smtClean="0"/>
              <a:t> </a:t>
            </a:r>
            <a:r>
              <a:rPr lang="fr-FR" dirty="0" err="1" smtClean="0"/>
              <a:t>material</a:t>
            </a:r>
            <a:endParaRPr lang="fr-FR"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2231848247"/>
              </p:ext>
            </p:extLst>
          </p:nvPr>
        </p:nvGraphicFramePr>
        <p:xfrm>
          <a:off x="4608512" y="141790"/>
          <a:ext cx="3491880" cy="2933899"/>
        </p:xfrm>
        <a:graphic>
          <a:graphicData uri="http://schemas.openxmlformats.org/presentationml/2006/ole">
            <mc:AlternateContent xmlns:mc="http://schemas.openxmlformats.org/markup-compatibility/2006">
              <mc:Choice xmlns:v="urn:schemas-microsoft-com:vml" Requires="v">
                <p:oleObj spid="_x0000_s19472"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512" y="141790"/>
                        <a:ext cx="3491880" cy="2933899"/>
                      </a:xfrm>
                      <a:prstGeom prst="rect">
                        <a:avLst/>
                      </a:prstGeom>
                      <a:noFill/>
                    </p:spPr>
                  </p:pic>
                </p:oleObj>
              </mc:Fallback>
            </mc:AlternateContent>
          </a:graphicData>
        </a:graphic>
      </p:graphicFrame>
      <p:sp>
        <p:nvSpPr>
          <p:cNvPr id="8" name="TextBox 7"/>
          <p:cNvSpPr txBox="1"/>
          <p:nvPr/>
        </p:nvSpPr>
        <p:spPr>
          <a:xfrm>
            <a:off x="30708" y="125538"/>
            <a:ext cx="2669084" cy="1292662"/>
          </a:xfrm>
          <a:prstGeom prst="rect">
            <a:avLst/>
          </a:prstGeom>
          <a:noFill/>
        </p:spPr>
        <p:txBody>
          <a:bodyPr wrap="square" rtlCol="0">
            <a:spAutoFit/>
          </a:bodyPr>
          <a:lstStyle/>
          <a:p>
            <a:r>
              <a:rPr lang="en-AU" sz="2600" b="1" dirty="0" smtClean="0"/>
              <a:t>Pinkeye – Environment characteristics</a:t>
            </a:r>
            <a:endParaRPr lang="en-AU" sz="2600" b="1" dirty="0"/>
          </a:p>
        </p:txBody>
      </p:sp>
    </p:spTree>
    <p:extLst>
      <p:ext uri="{BB962C8B-B14F-4D97-AF65-F5344CB8AC3E}">
        <p14:creationId xmlns:p14="http://schemas.microsoft.com/office/powerpoint/2010/main" val="370580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2897</TotalTime>
  <Words>1197</Words>
  <Application>Microsoft Office PowerPoint</Application>
  <PresentationFormat>On-screen Show (4:3)</PresentationFormat>
  <Paragraphs>221</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Office Theme</vt:lpstr>
      <vt:lpstr>Unknown</vt:lpstr>
      <vt:lpstr>Basic Field Epidemiology</vt:lpstr>
      <vt:lpstr>In Session 5 we will explore:</vt:lpstr>
      <vt:lpstr>PowerPoint Presentation</vt:lpstr>
      <vt:lpstr>Causes of disease</vt:lpstr>
      <vt:lpstr>Causes of disease - Anthrax</vt:lpstr>
      <vt:lpstr>Causes of disease - Anthrax</vt:lpstr>
      <vt:lpstr>PowerPoint Presentation</vt:lpstr>
      <vt:lpstr>PowerPoint Presentation</vt:lpstr>
      <vt:lpstr>PowerPoint Presentation</vt:lpstr>
      <vt:lpstr>PowerPoint Presentation</vt:lpstr>
      <vt:lpstr>PowerPoint Presentation</vt:lpstr>
      <vt:lpstr>PowerPoint Presentation</vt:lpstr>
      <vt:lpstr>Session 5 -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91</cp:revision>
  <dcterms:created xsi:type="dcterms:W3CDTF">2013-03-15T18:03:41Z</dcterms:created>
  <dcterms:modified xsi:type="dcterms:W3CDTF">2014-06-23T23:33:11Z</dcterms:modified>
</cp:coreProperties>
</file>