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7" r:id="rId2"/>
    <p:sldId id="266" r:id="rId3"/>
    <p:sldId id="269" r:id="rId4"/>
    <p:sldId id="304" r:id="rId5"/>
    <p:sldId id="305" r:id="rId6"/>
    <p:sldId id="270" r:id="rId7"/>
    <p:sldId id="306" r:id="rId8"/>
    <p:sldId id="310" r:id="rId9"/>
    <p:sldId id="308" r:id="rId10"/>
    <p:sldId id="317" r:id="rId11"/>
    <p:sldId id="287" r:id="rId12"/>
    <p:sldId id="311" r:id="rId13"/>
    <p:sldId id="302" r:id="rId14"/>
    <p:sldId id="312" r:id="rId15"/>
    <p:sldId id="318" r:id="rId16"/>
    <p:sldId id="316" r:id="rId17"/>
    <p:sldId id="258" r:id="rId18"/>
    <p:sldId id="263" r:id="rId19"/>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652" autoAdjust="0"/>
  </p:normalViewPr>
  <p:slideViewPr>
    <p:cSldViewPr snapToObjects="1">
      <p:cViewPr varScale="1">
        <p:scale>
          <a:sx n="89" d="100"/>
          <a:sy n="89" d="100"/>
        </p:scale>
        <p:origin x="224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Sheet2!$B$4</c:f>
              <c:strCache>
                <c:ptCount val="1"/>
                <c:pt idx="0">
                  <c:v>Susceptible</c:v>
                </c:pt>
              </c:strCache>
            </c:strRef>
          </c:tx>
          <c:spPr>
            <a:ln w="28575" cap="rnd">
              <a:solidFill>
                <a:schemeClr val="accent1"/>
              </a:solidFill>
              <a:round/>
            </a:ln>
            <a:effectLst/>
          </c:spPr>
          <c:marker>
            <c:symbol val="square"/>
            <c:size val="8"/>
            <c:spPr>
              <a:solidFill>
                <a:schemeClr val="accent1"/>
              </a:solidFill>
              <a:ln w="9525">
                <a:solidFill>
                  <a:schemeClr val="accent1"/>
                </a:solidFill>
              </a:ln>
              <a:effectLst/>
            </c:spPr>
          </c:marker>
          <c:val>
            <c:numRef>
              <c:f>Sheet2!$B$5:$B$19</c:f>
              <c:numCache>
                <c:formatCode>General</c:formatCode>
                <c:ptCount val="15"/>
                <c:pt idx="0">
                  <c:v>500</c:v>
                </c:pt>
                <c:pt idx="1">
                  <c:v>495</c:v>
                </c:pt>
                <c:pt idx="2">
                  <c:v>490</c:v>
                </c:pt>
                <c:pt idx="3">
                  <c:v>470</c:v>
                </c:pt>
                <c:pt idx="4">
                  <c:v>440</c:v>
                </c:pt>
                <c:pt idx="5">
                  <c:v>370</c:v>
                </c:pt>
                <c:pt idx="6">
                  <c:v>270</c:v>
                </c:pt>
                <c:pt idx="7">
                  <c:v>140</c:v>
                </c:pt>
                <c:pt idx="8">
                  <c:v>100</c:v>
                </c:pt>
                <c:pt idx="9">
                  <c:v>90</c:v>
                </c:pt>
                <c:pt idx="10">
                  <c:v>80</c:v>
                </c:pt>
                <c:pt idx="11">
                  <c:v>78</c:v>
                </c:pt>
                <c:pt idx="12">
                  <c:v>76</c:v>
                </c:pt>
                <c:pt idx="13">
                  <c:v>74</c:v>
                </c:pt>
                <c:pt idx="14">
                  <c:v>74</c:v>
                </c:pt>
              </c:numCache>
            </c:numRef>
          </c:val>
          <c:smooth val="1"/>
        </c:ser>
        <c:ser>
          <c:idx val="1"/>
          <c:order val="1"/>
          <c:tx>
            <c:strRef>
              <c:f>Sheet2!$C$4</c:f>
              <c:strCache>
                <c:ptCount val="1"/>
                <c:pt idx="0">
                  <c:v>Clinical</c:v>
                </c:pt>
              </c:strCache>
            </c:strRef>
          </c:tx>
          <c:spPr>
            <a:ln w="28575" cap="rnd">
              <a:solidFill>
                <a:schemeClr val="accent2"/>
              </a:solidFill>
              <a:round/>
            </a:ln>
            <a:effectLst/>
          </c:spPr>
          <c:marker>
            <c:symbol val="triangle"/>
            <c:size val="8"/>
            <c:spPr>
              <a:solidFill>
                <a:schemeClr val="accent2"/>
              </a:solidFill>
              <a:ln w="9525">
                <a:solidFill>
                  <a:schemeClr val="accent2"/>
                </a:solidFill>
              </a:ln>
              <a:effectLst/>
            </c:spPr>
          </c:marker>
          <c:val>
            <c:numRef>
              <c:f>Sheet2!$C$5:$C$19</c:f>
              <c:numCache>
                <c:formatCode>General</c:formatCode>
                <c:ptCount val="15"/>
                <c:pt idx="0">
                  <c:v>0</c:v>
                </c:pt>
                <c:pt idx="1">
                  <c:v>5</c:v>
                </c:pt>
                <c:pt idx="2">
                  <c:v>10</c:v>
                </c:pt>
                <c:pt idx="3">
                  <c:v>30</c:v>
                </c:pt>
                <c:pt idx="4">
                  <c:v>60</c:v>
                </c:pt>
                <c:pt idx="5">
                  <c:v>130</c:v>
                </c:pt>
                <c:pt idx="6">
                  <c:v>230</c:v>
                </c:pt>
                <c:pt idx="7">
                  <c:v>360</c:v>
                </c:pt>
                <c:pt idx="8">
                  <c:v>400</c:v>
                </c:pt>
                <c:pt idx="9">
                  <c:v>410</c:v>
                </c:pt>
                <c:pt idx="10">
                  <c:v>420</c:v>
                </c:pt>
                <c:pt idx="11">
                  <c:v>422</c:v>
                </c:pt>
                <c:pt idx="12">
                  <c:v>424</c:v>
                </c:pt>
                <c:pt idx="13">
                  <c:v>426</c:v>
                </c:pt>
                <c:pt idx="14">
                  <c:v>426</c:v>
                </c:pt>
              </c:numCache>
            </c:numRef>
          </c:val>
          <c:smooth val="1"/>
        </c:ser>
        <c:ser>
          <c:idx val="2"/>
          <c:order val="2"/>
          <c:tx>
            <c:strRef>
              <c:f>Sheet2!$D$4</c:f>
              <c:strCache>
                <c:ptCount val="1"/>
                <c:pt idx="0">
                  <c:v>Recovered</c:v>
                </c:pt>
              </c:strCache>
            </c:strRef>
          </c:tx>
          <c:spPr>
            <a:ln w="28575" cap="rnd">
              <a:solidFill>
                <a:schemeClr val="accent3"/>
              </a:solidFill>
              <a:round/>
            </a:ln>
            <a:effectLst/>
          </c:spPr>
          <c:marker>
            <c:symbol val="x"/>
            <c:size val="8"/>
            <c:spPr>
              <a:noFill/>
              <a:ln w="9525">
                <a:solidFill>
                  <a:schemeClr val="accent3"/>
                </a:solidFill>
              </a:ln>
              <a:effectLst/>
            </c:spPr>
          </c:marker>
          <c:val>
            <c:numRef>
              <c:f>Sheet2!$D$5:$D$19</c:f>
              <c:numCache>
                <c:formatCode>General</c:formatCode>
                <c:ptCount val="15"/>
                <c:pt idx="0">
                  <c:v>0</c:v>
                </c:pt>
                <c:pt idx="1">
                  <c:v>5</c:v>
                </c:pt>
                <c:pt idx="2">
                  <c:v>10</c:v>
                </c:pt>
                <c:pt idx="3">
                  <c:v>20</c:v>
                </c:pt>
                <c:pt idx="4">
                  <c:v>40</c:v>
                </c:pt>
                <c:pt idx="5">
                  <c:v>70</c:v>
                </c:pt>
                <c:pt idx="6">
                  <c:v>105</c:v>
                </c:pt>
                <c:pt idx="7">
                  <c:v>102</c:v>
                </c:pt>
                <c:pt idx="8">
                  <c:v>65</c:v>
                </c:pt>
                <c:pt idx="9">
                  <c:v>35</c:v>
                </c:pt>
                <c:pt idx="10">
                  <c:v>20</c:v>
                </c:pt>
                <c:pt idx="11">
                  <c:v>10</c:v>
                </c:pt>
                <c:pt idx="12">
                  <c:v>5</c:v>
                </c:pt>
                <c:pt idx="13">
                  <c:v>0</c:v>
                </c:pt>
                <c:pt idx="14">
                  <c:v>0</c:v>
                </c:pt>
              </c:numCache>
            </c:numRef>
          </c:val>
          <c:smooth val="1"/>
        </c:ser>
        <c:dLbls>
          <c:showLegendKey val="0"/>
          <c:showVal val="0"/>
          <c:showCatName val="0"/>
          <c:showSerName val="0"/>
          <c:showPercent val="0"/>
          <c:showBubbleSize val="0"/>
        </c:dLbls>
        <c:marker val="1"/>
        <c:smooth val="0"/>
        <c:axId val="264589888"/>
        <c:axId val="264590280"/>
      </c:lineChart>
      <c:catAx>
        <c:axId val="26458988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a:t>Time (days)</a:t>
                </a:r>
              </a:p>
            </c:rich>
          </c:tx>
          <c:layout/>
          <c:overlay val="0"/>
          <c:spPr>
            <a:noFill/>
            <a:ln>
              <a:noFill/>
            </a:ln>
            <a:effectLst/>
          </c:spPr>
        </c:title>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4590280"/>
        <c:crosses val="autoZero"/>
        <c:auto val="1"/>
        <c:lblAlgn val="ctr"/>
        <c:lblOffset val="100"/>
        <c:noMultiLvlLbl val="0"/>
      </c:catAx>
      <c:valAx>
        <c:axId val="264590280"/>
        <c:scaling>
          <c:orientation val="minMax"/>
          <c:min val="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a:t>Number</a:t>
                </a:r>
                <a:r>
                  <a:rPr lang="en-AU" baseline="0"/>
                  <a:t> of animals</a:t>
                </a:r>
                <a:endParaRPr lang="en-AU"/>
              </a:p>
            </c:rich>
          </c:tx>
          <c:layout/>
          <c:overlay val="0"/>
          <c:spPr>
            <a:noFill/>
            <a:ln>
              <a:noFill/>
            </a:ln>
            <a:effectLst/>
          </c:sp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45898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2E298CE-2AFF-4FAA-A26E-39AED356E737}" type="datetimeFigureOut">
              <a:rPr lang="en-AU" smtClean="0"/>
              <a:t>6/03/2014</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8A7CADE-9420-48EF-9FDA-CBD63633A01C}" type="slidenum">
              <a:rPr lang="en-AU" smtClean="0"/>
              <a:t>‹#›</a:t>
            </a:fld>
            <a:endParaRPr lang="en-AU"/>
          </a:p>
        </p:txBody>
      </p:sp>
    </p:spTree>
    <p:extLst>
      <p:ext uri="{BB962C8B-B14F-4D97-AF65-F5344CB8AC3E}">
        <p14:creationId xmlns:p14="http://schemas.microsoft.com/office/powerpoint/2010/main" val="1126982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8A7CADE-9420-48EF-9FDA-CBD63633A01C}" type="slidenum">
              <a:rPr lang="en-AU" smtClean="0"/>
              <a:t>1</a:t>
            </a:fld>
            <a:endParaRPr lang="en-AU"/>
          </a:p>
        </p:txBody>
      </p:sp>
    </p:spTree>
    <p:extLst>
      <p:ext uri="{BB962C8B-B14F-4D97-AF65-F5344CB8AC3E}">
        <p14:creationId xmlns:p14="http://schemas.microsoft.com/office/powerpoint/2010/main" val="1287898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OVER</a:t>
            </a:r>
          </a:p>
          <a:p>
            <a:endParaRPr lang="en-AU" sz="1200" kern="1200" dirty="0" smtClean="0">
              <a:solidFill>
                <a:schemeClr val="tx1"/>
              </a:solidFill>
              <a:effectLst/>
              <a:latin typeface="+mn-lt"/>
              <a:ea typeface="+mn-ea"/>
              <a:cs typeface="+mn-cs"/>
            </a:endParaRPr>
          </a:p>
          <a:p>
            <a:r>
              <a:rPr lang="en-AU" sz="1200" kern="1200" dirty="0" err="1" smtClean="0">
                <a:solidFill>
                  <a:schemeClr val="tx1"/>
                </a:solidFill>
                <a:effectLst/>
                <a:latin typeface="+mn-lt"/>
                <a:ea typeface="+mn-ea"/>
                <a:cs typeface="+mn-cs"/>
              </a:rPr>
              <a:t>Soleh</a:t>
            </a:r>
            <a:r>
              <a:rPr lang="en-AU" sz="1200" kern="1200" dirty="0" smtClean="0">
                <a:solidFill>
                  <a:schemeClr val="tx1"/>
                </a:solidFill>
                <a:effectLst/>
                <a:latin typeface="+mn-lt"/>
                <a:ea typeface="+mn-ea"/>
                <a:cs typeface="+mn-cs"/>
              </a:rPr>
              <a:t> has some cows as well. One year he had some of his cows with diarrhoea.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Pak </a:t>
            </a:r>
            <a:r>
              <a:rPr lang="en-AU" sz="1200" kern="1200" dirty="0" err="1" smtClean="0">
                <a:solidFill>
                  <a:schemeClr val="tx1"/>
                </a:solidFill>
                <a:effectLst/>
                <a:latin typeface="+mn-lt"/>
                <a:ea typeface="+mn-ea"/>
                <a:cs typeface="+mn-cs"/>
              </a:rPr>
              <a:t>Paimin</a:t>
            </a:r>
            <a:r>
              <a:rPr lang="en-AU" sz="1200" kern="1200" dirty="0" smtClean="0">
                <a:solidFill>
                  <a:schemeClr val="tx1"/>
                </a:solidFill>
                <a:effectLst/>
                <a:latin typeface="+mn-lt"/>
                <a:ea typeface="+mn-ea"/>
                <a:cs typeface="+mn-cs"/>
              </a:rPr>
              <a:t> the Para-vet investigated the problem. As part of a university study he took faecal samples from all the cows. </a:t>
            </a:r>
          </a:p>
          <a:p>
            <a:r>
              <a:rPr lang="en-AU" sz="1200" kern="1200" dirty="0" smtClean="0">
                <a:solidFill>
                  <a:schemeClr val="tx1"/>
                </a:solidFill>
                <a:effectLst/>
                <a:latin typeface="+mn-lt"/>
                <a:ea typeface="+mn-ea"/>
                <a:cs typeface="+mn-cs"/>
              </a:rPr>
              <a:t>He found all </a:t>
            </a:r>
            <a:r>
              <a:rPr lang="en-AU" sz="1200" kern="1200" dirty="0" err="1" smtClean="0">
                <a:solidFill>
                  <a:schemeClr val="tx1"/>
                </a:solidFill>
                <a:effectLst/>
                <a:latin typeface="+mn-lt"/>
                <a:ea typeface="+mn-ea"/>
                <a:cs typeface="+mn-cs"/>
              </a:rPr>
              <a:t>Soleh’s</a:t>
            </a:r>
            <a:r>
              <a:rPr lang="en-AU" sz="1200" kern="1200" dirty="0" smtClean="0">
                <a:solidFill>
                  <a:schemeClr val="tx1"/>
                </a:solidFill>
                <a:effectLst/>
                <a:latin typeface="+mn-lt"/>
                <a:ea typeface="+mn-ea"/>
                <a:cs typeface="+mn-cs"/>
              </a:rPr>
              <a:t> cows were infected with high worm numbers yet only a few had diarrhoea.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All the cows recovered and became healthy again once they were wormed.</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Two</a:t>
            </a:r>
            <a:r>
              <a:rPr lang="en-AU" sz="1200" kern="1200" baseline="0" dirty="0" smtClean="0">
                <a:solidFill>
                  <a:schemeClr val="tx1"/>
                </a:solidFill>
                <a:effectLst/>
                <a:latin typeface="+mn-lt"/>
                <a:ea typeface="+mn-ea"/>
                <a:cs typeface="+mn-cs"/>
              </a:rPr>
              <a:t> years ago </a:t>
            </a:r>
            <a:r>
              <a:rPr lang="en-AU" sz="1200" kern="1200" dirty="0" smtClean="0">
                <a:solidFill>
                  <a:schemeClr val="tx1"/>
                </a:solidFill>
                <a:effectLst/>
                <a:latin typeface="+mn-lt"/>
                <a:ea typeface="+mn-ea"/>
                <a:cs typeface="+mn-cs"/>
              </a:rPr>
              <a:t>Soleh had several</a:t>
            </a:r>
            <a:r>
              <a:rPr lang="en-AU" sz="1200" kern="1200" baseline="0" dirty="0" smtClean="0">
                <a:solidFill>
                  <a:schemeClr val="tx1"/>
                </a:solidFill>
                <a:effectLst/>
                <a:latin typeface="+mn-lt"/>
                <a:ea typeface="+mn-ea"/>
                <a:cs typeface="+mn-cs"/>
              </a:rPr>
              <a:t> cows die suddenly as a result of</a:t>
            </a:r>
            <a:r>
              <a:rPr lang="en-AU" sz="1200" kern="1200" dirty="0" smtClean="0">
                <a:solidFill>
                  <a:schemeClr val="tx1"/>
                </a:solidFill>
                <a:effectLst/>
                <a:latin typeface="+mn-lt"/>
                <a:ea typeface="+mn-ea"/>
                <a:cs typeface="+mn-cs"/>
              </a:rPr>
              <a:t> anthrax infection. </a:t>
            </a:r>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Anthrax</a:t>
            </a:r>
            <a:r>
              <a:rPr lang="en-AU" sz="1200" kern="1200" baseline="0" dirty="0" smtClean="0">
                <a:solidFill>
                  <a:schemeClr val="tx1"/>
                </a:solidFill>
                <a:effectLst/>
                <a:latin typeface="+mn-lt"/>
                <a:ea typeface="+mn-ea"/>
                <a:cs typeface="+mn-cs"/>
              </a:rPr>
              <a:t> </a:t>
            </a:r>
            <a:r>
              <a:rPr lang="en-AU" sz="1200" kern="1200" baseline="0" dirty="0" smtClean="0">
                <a:solidFill>
                  <a:schemeClr val="tx1"/>
                </a:solidFill>
                <a:effectLst/>
                <a:latin typeface="+mn-lt"/>
                <a:ea typeface="+mn-ea"/>
                <a:cs typeface="+mn-cs"/>
              </a:rPr>
              <a:t>is an example of a disease where almost all </a:t>
            </a:r>
            <a:r>
              <a:rPr lang="en-AU" sz="1200" kern="1200" dirty="0" smtClean="0">
                <a:solidFill>
                  <a:schemeClr val="tx1"/>
                </a:solidFill>
                <a:effectLst/>
                <a:latin typeface="+mn-lt"/>
                <a:ea typeface="+mn-ea"/>
                <a:cs typeface="+mn-cs"/>
              </a:rPr>
              <a:t>infected animals die.</a:t>
            </a:r>
            <a:endParaRPr lang="en-AU" sz="1200" b="0" i="0" kern="1200" dirty="0" smtClean="0">
              <a:solidFill>
                <a:schemeClr val="tx1"/>
              </a:solidFill>
              <a:effectLst/>
              <a:latin typeface="+mn-lt"/>
              <a:ea typeface="+mn-ea"/>
              <a:cs typeface="+mn-cs"/>
            </a:endParaRPr>
          </a:p>
          <a:p>
            <a:r>
              <a:rPr lang="en-AU" sz="1200" b="1" i="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AU" sz="1200" b="1" i="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10</a:t>
            </a:fld>
            <a:endParaRPr lang="en-AU"/>
          </a:p>
        </p:txBody>
      </p:sp>
    </p:spTree>
    <p:extLst>
      <p:ext uri="{BB962C8B-B14F-4D97-AF65-F5344CB8AC3E}">
        <p14:creationId xmlns:p14="http://schemas.microsoft.com/office/powerpoint/2010/main" val="581342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OVER</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Now we will look at Pinkeye</a:t>
            </a:r>
            <a:r>
              <a:rPr lang="en-AU" sz="1200" kern="1200" baseline="0" dirty="0" smtClean="0">
                <a:solidFill>
                  <a:schemeClr val="tx1"/>
                </a:solidFill>
                <a:effectLst/>
                <a:latin typeface="+mn-lt"/>
                <a:ea typeface="+mn-ea"/>
                <a:cs typeface="+mn-cs"/>
              </a:rPr>
              <a:t> again.</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Some animals that clinically recover from pinkeye will continue to have the bacteria</a:t>
            </a:r>
            <a:r>
              <a:rPr lang="en-AU" sz="1200" kern="1200" baseline="0" dirty="0" smtClean="0">
                <a:solidFill>
                  <a:schemeClr val="tx1"/>
                </a:solidFill>
                <a:effectLst/>
                <a:latin typeface="+mn-lt"/>
                <a:ea typeface="+mn-ea"/>
                <a:cs typeface="+mn-cs"/>
              </a:rPr>
              <a:t> (</a:t>
            </a:r>
            <a:r>
              <a:rPr lang="en-AU" sz="1200" i="1" kern="1200" dirty="0" smtClean="0">
                <a:solidFill>
                  <a:schemeClr val="tx1"/>
                </a:solidFill>
                <a:effectLst/>
                <a:latin typeface="+mn-lt"/>
                <a:ea typeface="+mn-ea"/>
                <a:cs typeface="+mn-cs"/>
              </a:rPr>
              <a:t>Moraxella </a:t>
            </a:r>
            <a:r>
              <a:rPr lang="en-AU" sz="1200" i="1" kern="1200" dirty="0" err="1" smtClean="0">
                <a:solidFill>
                  <a:schemeClr val="tx1"/>
                </a:solidFill>
                <a:effectLst/>
                <a:latin typeface="+mn-lt"/>
                <a:ea typeface="+mn-ea"/>
                <a:cs typeface="+mn-cs"/>
              </a:rPr>
              <a:t>bovis</a:t>
            </a:r>
            <a:r>
              <a:rPr lang="en-AU" sz="1200" kern="1200" dirty="0" smtClean="0">
                <a:solidFill>
                  <a:schemeClr val="tx1"/>
                </a:solidFill>
                <a:effectLst/>
                <a:latin typeface="+mn-lt"/>
                <a:ea typeface="+mn-ea"/>
                <a:cs typeface="+mn-cs"/>
              </a:rPr>
              <a:t>), living in their</a:t>
            </a:r>
            <a:r>
              <a:rPr lang="en-AU" sz="1200" kern="1200" baseline="0" dirty="0" smtClean="0">
                <a:solidFill>
                  <a:schemeClr val="tx1"/>
                </a:solidFill>
                <a:effectLst/>
                <a:latin typeface="+mn-lt"/>
                <a:ea typeface="+mn-ea"/>
                <a:cs typeface="+mn-cs"/>
              </a:rPr>
              <a:t> tears (on the eyes) and in the nose or vagina of the animals.</a:t>
            </a:r>
          </a:p>
          <a:p>
            <a:r>
              <a:rPr lang="en-AU" sz="1200" kern="1200" baseline="0" dirty="0" smtClean="0">
                <a:solidFill>
                  <a:schemeClr val="tx1"/>
                </a:solidFill>
                <a:effectLst/>
                <a:latin typeface="+mn-lt"/>
                <a:ea typeface="+mn-ea"/>
                <a:cs typeface="+mn-cs"/>
              </a:rPr>
              <a:t>These animals do not show any signs of pinkeye but they still carry the bacteria</a:t>
            </a:r>
            <a:r>
              <a:rPr lang="en-AU" sz="1200" kern="1200" dirty="0" smtClean="0">
                <a:solidFill>
                  <a:schemeClr val="tx1"/>
                </a:solidFill>
                <a:effectLst/>
                <a:latin typeface="+mn-lt"/>
                <a:ea typeface="+mn-ea"/>
                <a:cs typeface="+mn-cs"/>
              </a:rPr>
              <a:t>. These animals are called carriers.</a:t>
            </a:r>
          </a:p>
          <a:p>
            <a:r>
              <a:rPr lang="en-AU" sz="1200" kern="1200" dirty="0" smtClean="0">
                <a:solidFill>
                  <a:schemeClr val="tx1"/>
                </a:solidFill>
                <a:effectLst/>
                <a:latin typeface="+mn-lt"/>
                <a:ea typeface="+mn-ea"/>
                <a:cs typeface="+mn-cs"/>
              </a:rPr>
              <a:t>Flies can carry the bacteria from these animals to other animals</a:t>
            </a:r>
            <a:r>
              <a:rPr lang="en-AU" sz="1200" kern="1200" baseline="0" dirty="0" smtClean="0">
                <a:solidFill>
                  <a:schemeClr val="tx1"/>
                </a:solidFill>
                <a:effectLst/>
                <a:latin typeface="+mn-lt"/>
                <a:ea typeface="+mn-ea"/>
                <a:cs typeface="+mn-cs"/>
              </a:rPr>
              <a:t> that may be susceptible to infection</a:t>
            </a:r>
            <a:r>
              <a:rPr lang="en-AU" sz="1200" kern="1200" dirty="0" smtClean="0">
                <a:solidFill>
                  <a:schemeClr val="tx1"/>
                </a:solidFill>
                <a:effectLst/>
                <a:latin typeface="+mn-lt"/>
                <a:ea typeface="+mn-ea"/>
                <a:cs typeface="+mn-cs"/>
              </a:rPr>
              <a:t>.</a:t>
            </a:r>
          </a:p>
          <a:p>
            <a:r>
              <a:rPr lang="en-AU" sz="1200" kern="1200" dirty="0" smtClean="0">
                <a:solidFill>
                  <a:schemeClr val="tx1"/>
                </a:solidFill>
                <a:effectLst/>
                <a:latin typeface="+mn-lt"/>
                <a:ea typeface="+mn-ea"/>
                <a:cs typeface="+mn-cs"/>
              </a:rPr>
              <a:t>When susceptible animals are exposed to the disease agent and if other causes are</a:t>
            </a:r>
            <a:r>
              <a:rPr lang="en-AU" sz="1200" kern="1200" baseline="0" dirty="0" smtClean="0">
                <a:solidFill>
                  <a:schemeClr val="tx1"/>
                </a:solidFill>
                <a:effectLst/>
                <a:latin typeface="+mn-lt"/>
                <a:ea typeface="+mn-ea"/>
                <a:cs typeface="+mn-cs"/>
              </a:rPr>
              <a:t> present (hot, dry, dusty conditions and rough feed, overcrowding </a:t>
            </a:r>
            <a:r>
              <a:rPr lang="en-AU" sz="1200" kern="1200" baseline="0" dirty="0" err="1" smtClean="0">
                <a:solidFill>
                  <a:schemeClr val="tx1"/>
                </a:solidFill>
                <a:effectLst/>
                <a:latin typeface="+mn-lt"/>
                <a:ea typeface="+mn-ea"/>
                <a:cs typeface="+mn-cs"/>
              </a:rPr>
              <a:t>etc</a:t>
            </a:r>
            <a:r>
              <a:rPr lang="en-AU" sz="1200" kern="1200" baseline="0" dirty="0" smtClean="0">
                <a:solidFill>
                  <a:schemeClr val="tx1"/>
                </a:solidFill>
                <a:effectLst/>
                <a:latin typeface="+mn-lt"/>
                <a:ea typeface="+mn-ea"/>
                <a:cs typeface="+mn-cs"/>
              </a:rPr>
              <a:t>), then disease can occur.</a:t>
            </a:r>
            <a:r>
              <a:rPr lang="en-AU" sz="1200" kern="1200" dirty="0" smtClean="0">
                <a:solidFill>
                  <a:schemeClr val="tx1"/>
                </a:solidFill>
                <a:effectLst/>
                <a:latin typeface="+mn-lt"/>
                <a:ea typeface="+mn-ea"/>
                <a:cs typeface="+mn-cs"/>
              </a:rPr>
              <a:t>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This</a:t>
            </a:r>
            <a:r>
              <a:rPr lang="en-AU" sz="1200" kern="1200" baseline="0" dirty="0" smtClean="0">
                <a:solidFill>
                  <a:schemeClr val="tx1"/>
                </a:solidFill>
                <a:effectLst/>
                <a:latin typeface="+mn-lt"/>
                <a:ea typeface="+mn-ea"/>
                <a:cs typeface="+mn-cs"/>
              </a:rPr>
              <a:t> is an example of a disease that can produce</a:t>
            </a:r>
            <a:r>
              <a:rPr lang="en-AU" sz="1200" kern="1200" dirty="0" smtClean="0">
                <a:solidFill>
                  <a:schemeClr val="tx1"/>
                </a:solidFill>
                <a:effectLst/>
                <a:latin typeface="+mn-lt"/>
                <a:ea typeface="+mn-ea"/>
                <a:cs typeface="+mn-cs"/>
              </a:rPr>
              <a:t> persistent infection or carrier states in some of</a:t>
            </a:r>
            <a:r>
              <a:rPr lang="en-AU" sz="1200" kern="1200" baseline="0" dirty="0" smtClean="0">
                <a:solidFill>
                  <a:schemeClr val="tx1"/>
                </a:solidFill>
                <a:effectLst/>
                <a:latin typeface="+mn-lt"/>
                <a:ea typeface="+mn-ea"/>
                <a:cs typeface="+mn-cs"/>
              </a:rPr>
              <a:t> the </a:t>
            </a:r>
            <a:r>
              <a:rPr lang="en-AU" sz="1200" kern="1200" dirty="0" smtClean="0">
                <a:solidFill>
                  <a:schemeClr val="tx1"/>
                </a:solidFill>
                <a:effectLst/>
                <a:latin typeface="+mn-lt"/>
                <a:ea typeface="+mn-ea"/>
                <a:cs typeface="+mn-cs"/>
              </a:rPr>
              <a:t>infected animals. </a:t>
            </a:r>
          </a:p>
          <a:p>
            <a:r>
              <a:rPr lang="en-AU" sz="1200" kern="1200" dirty="0" smtClean="0">
                <a:solidFill>
                  <a:schemeClr val="tx1"/>
                </a:solidFill>
                <a:effectLst/>
                <a:latin typeface="+mn-lt"/>
                <a:ea typeface="+mn-ea"/>
                <a:cs typeface="+mn-cs"/>
              </a:rPr>
              <a:t>Animals may show little or no signs of infection but may be capable of shedding the infectious agent. </a:t>
            </a:r>
          </a:p>
          <a:p>
            <a:r>
              <a:rPr lang="en-AU" sz="1200" kern="1200" dirty="0" smtClean="0">
                <a:solidFill>
                  <a:schemeClr val="tx1"/>
                </a:solidFill>
                <a:effectLst/>
                <a:latin typeface="+mn-lt"/>
                <a:ea typeface="+mn-ea"/>
                <a:cs typeface="+mn-cs"/>
              </a:rPr>
              <a:t>These carrier animals pose a risk to other susceptible animals in the population.</a:t>
            </a:r>
          </a:p>
          <a:p>
            <a:r>
              <a:rPr lang="en-AU" sz="1200" kern="1200" dirty="0" smtClean="0">
                <a:solidFill>
                  <a:schemeClr val="tx1"/>
                </a:solidFill>
                <a:effectLst/>
                <a:latin typeface="+mn-lt"/>
                <a:ea typeface="+mn-ea"/>
                <a:cs typeface="+mn-cs"/>
              </a:rPr>
              <a:t> </a:t>
            </a: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11</a:t>
            </a:fld>
            <a:endParaRPr lang="en-AU"/>
          </a:p>
        </p:txBody>
      </p:sp>
    </p:spTree>
    <p:extLst>
      <p:ext uri="{BB962C8B-B14F-4D97-AF65-F5344CB8AC3E}">
        <p14:creationId xmlns:p14="http://schemas.microsoft.com/office/powerpoint/2010/main" val="236765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OVER</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Soleh noticed that once all his chickens got better from influenza virus they didn’t get sick again.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None of the chickens got sick even</a:t>
            </a:r>
            <a:r>
              <a:rPr lang="en-AU" sz="1200" kern="1200" baseline="0" dirty="0" smtClean="0">
                <a:solidFill>
                  <a:schemeClr val="tx1"/>
                </a:solidFill>
                <a:effectLst/>
                <a:latin typeface="+mn-lt"/>
                <a:ea typeface="+mn-ea"/>
                <a:cs typeface="+mn-cs"/>
              </a:rPr>
              <a:t> when he put some more sick </a:t>
            </a:r>
            <a:r>
              <a:rPr lang="en-AU" sz="1200" kern="1200" dirty="0" smtClean="0">
                <a:solidFill>
                  <a:schemeClr val="tx1"/>
                </a:solidFill>
                <a:effectLst/>
                <a:latin typeface="+mn-lt"/>
                <a:ea typeface="+mn-ea"/>
                <a:cs typeface="+mn-cs"/>
              </a:rPr>
              <a:t>chickens in there again.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He didn’t get any influenza in his chickens for about a year.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He asked Ibu Putri the Para-veterinarian why this might</a:t>
            </a:r>
            <a:r>
              <a:rPr lang="en-AU" sz="1200" kern="1200" baseline="0" dirty="0" smtClean="0">
                <a:solidFill>
                  <a:schemeClr val="tx1"/>
                </a:solidFill>
                <a:effectLst/>
                <a:latin typeface="+mn-lt"/>
                <a:ea typeface="+mn-ea"/>
                <a:cs typeface="+mn-cs"/>
              </a:rPr>
              <a:t> of </a:t>
            </a:r>
            <a:r>
              <a:rPr lang="en-AU" sz="1200" kern="1200" dirty="0" smtClean="0">
                <a:solidFill>
                  <a:schemeClr val="tx1"/>
                </a:solidFill>
                <a:effectLst/>
                <a:latin typeface="+mn-lt"/>
                <a:ea typeface="+mn-ea"/>
                <a:cs typeface="+mn-cs"/>
              </a:rPr>
              <a:t>happen. She explained that his chickens had immunity for the most common influenza virus. </a:t>
            </a:r>
          </a:p>
          <a:p>
            <a:r>
              <a:rPr lang="en-AU" sz="1200" kern="1200" dirty="0" smtClean="0">
                <a:solidFill>
                  <a:schemeClr val="tx1"/>
                </a:solidFill>
                <a:effectLst/>
                <a:latin typeface="+mn-lt"/>
                <a:ea typeface="+mn-ea"/>
                <a:cs typeface="+mn-cs"/>
              </a:rPr>
              <a:t>It must have taken a year for a different or new influenza virus to come along or the current population of chickens consisted of very few</a:t>
            </a:r>
            <a:r>
              <a:rPr lang="en-AU" sz="1200" kern="1200" baseline="0" dirty="0" smtClean="0">
                <a:solidFill>
                  <a:schemeClr val="tx1"/>
                </a:solidFill>
                <a:effectLst/>
                <a:latin typeface="+mn-lt"/>
                <a:ea typeface="+mn-ea"/>
                <a:cs typeface="+mn-cs"/>
              </a:rPr>
              <a:t> of the original chickens due to them being sold or dying</a:t>
            </a:r>
            <a:r>
              <a:rPr lang="en-AU" sz="1200" kern="1200" dirty="0" smtClean="0">
                <a:solidFill>
                  <a:schemeClr val="tx1"/>
                </a:solidFill>
                <a:effectLst/>
                <a:latin typeface="+mn-lt"/>
                <a:ea typeface="+mn-ea"/>
                <a:cs typeface="+mn-cs"/>
              </a:rPr>
              <a:t>.</a:t>
            </a:r>
          </a:p>
          <a:p>
            <a:endParaRPr lang="en-AU" sz="1200" b="0" i="0" kern="1200" dirty="0" smtClean="0">
              <a:solidFill>
                <a:schemeClr val="tx1"/>
              </a:solidFill>
              <a:effectLst/>
              <a:latin typeface="+mn-lt"/>
              <a:ea typeface="+mn-ea"/>
              <a:cs typeface="+mn-cs"/>
            </a:endParaRPr>
          </a:p>
          <a:p>
            <a:r>
              <a:rPr lang="en-AU" sz="1200" b="1" i="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AU" sz="1200" b="1" i="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12</a:t>
            </a:fld>
            <a:endParaRPr lang="en-AU"/>
          </a:p>
        </p:txBody>
      </p:sp>
    </p:spTree>
    <p:extLst>
      <p:ext uri="{BB962C8B-B14F-4D97-AF65-F5344CB8AC3E}">
        <p14:creationId xmlns:p14="http://schemas.microsoft.com/office/powerpoint/2010/main" val="1829890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0" kern="1200" dirty="0" smtClean="0">
                <a:solidFill>
                  <a:schemeClr val="tx1"/>
                </a:solidFill>
                <a:effectLst/>
                <a:latin typeface="+mn-lt"/>
                <a:ea typeface="+mn-ea"/>
                <a:cs typeface="+mn-cs"/>
              </a:rPr>
              <a:t>VOICE OVER</a:t>
            </a:r>
          </a:p>
          <a:p>
            <a:endParaRPr lang="en-AU" sz="1200" b="1" i="0" kern="1200" dirty="0" smtClean="0">
              <a:solidFill>
                <a:schemeClr val="tx1"/>
              </a:solidFill>
              <a:effectLst/>
              <a:latin typeface="+mn-lt"/>
              <a:ea typeface="+mn-ea"/>
              <a:cs typeface="+mn-cs"/>
            </a:endParaRPr>
          </a:p>
          <a:p>
            <a:r>
              <a:rPr lang="en-AU" dirty="0" smtClean="0"/>
              <a:t>Recovered animals may develop immunity to the infectious agent so if exposed again they do not become infected. </a:t>
            </a:r>
          </a:p>
          <a:p>
            <a:pPr marL="0" indent="0">
              <a:buNone/>
            </a:pPr>
            <a:r>
              <a:rPr lang="en-AU" dirty="0" smtClean="0"/>
              <a:t> </a:t>
            </a:r>
          </a:p>
          <a:p>
            <a:r>
              <a:rPr lang="en-AU" dirty="0" smtClean="0"/>
              <a:t>For some diseases immunity may last a lifetime, while for other diseases it may be shorter. </a:t>
            </a:r>
          </a:p>
          <a:p>
            <a:endParaRPr lang="en-AU" dirty="0" smtClean="0"/>
          </a:p>
          <a:p>
            <a:r>
              <a:rPr lang="en-AU" dirty="0" smtClean="0"/>
              <a:t>In these situations as immunity declines animals may become susceptible to infection once again.</a:t>
            </a:r>
          </a:p>
          <a:p>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13</a:t>
            </a:fld>
            <a:endParaRPr lang="en-AU"/>
          </a:p>
        </p:txBody>
      </p:sp>
    </p:spTree>
    <p:extLst>
      <p:ext uri="{BB962C8B-B14F-4D97-AF65-F5344CB8AC3E}">
        <p14:creationId xmlns:p14="http://schemas.microsoft.com/office/powerpoint/2010/main" val="742990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VOICE OVER</a:t>
            </a:r>
          </a:p>
          <a:p>
            <a:endParaRPr lang="en-AU" b="1" dirty="0" smtClean="0"/>
          </a:p>
          <a:p>
            <a:r>
              <a:rPr lang="en-AU" sz="1200" kern="1200" dirty="0" smtClean="0">
                <a:solidFill>
                  <a:schemeClr val="tx1"/>
                </a:solidFill>
                <a:effectLst/>
                <a:latin typeface="+mn-lt"/>
                <a:ea typeface="+mn-ea"/>
                <a:cs typeface="+mn-cs"/>
              </a:rPr>
              <a:t>Now we will talk about disease progression in a population of animals.</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Imagine a population of animals that has never been exposed to a particular contagious disease before. This population is likely to be highly susceptible to infection. </a:t>
            </a:r>
          </a:p>
          <a:p>
            <a:r>
              <a:rPr lang="en-AU" sz="1200" kern="1200" dirty="0" smtClean="0">
                <a:solidFill>
                  <a:schemeClr val="tx1"/>
                </a:solidFill>
                <a:effectLst/>
                <a:latin typeface="+mn-lt"/>
                <a:ea typeface="+mn-ea"/>
                <a:cs typeface="+mn-cs"/>
              </a:rPr>
              <a:t>The introduction of this disease to the population will most likely result in a rapid spread of disease (outbreak or epidemic).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Some contagious diseases spread quickly through a population whereas other disease spread slowly or not at all.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Whether a contagious disease spreads rapidly or</a:t>
            </a:r>
            <a:r>
              <a:rPr lang="en-AU" sz="1200" kern="1200" baseline="0" dirty="0" smtClean="0">
                <a:solidFill>
                  <a:schemeClr val="tx1"/>
                </a:solidFill>
                <a:effectLst/>
                <a:latin typeface="+mn-lt"/>
                <a:ea typeface="+mn-ea"/>
                <a:cs typeface="+mn-cs"/>
              </a:rPr>
              <a:t> slowly will depend on characteristics of the infectious agent and other causes including in particular the density of animals and the proportion of animals in the population that are susceptible or immune.</a:t>
            </a:r>
          </a:p>
          <a:p>
            <a:endParaRPr lang="en-AU" sz="1200" kern="1200" baseline="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Newcastle disease and highly pathogenic avian influenza and foot and mouth disease are all highly contagious and can spread very rapidly.</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Bovine</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johnes</a:t>
            </a:r>
            <a:r>
              <a:rPr lang="en-AU" sz="1200" kern="1200" baseline="0" dirty="0" smtClean="0">
                <a:solidFill>
                  <a:schemeClr val="tx1"/>
                </a:solidFill>
                <a:effectLst/>
                <a:latin typeface="+mn-lt"/>
                <a:ea typeface="+mn-ea"/>
                <a:cs typeface="+mn-cs"/>
              </a:rPr>
              <a:t> disease and bovine virus diarrhoea may spread slowly within a population.</a:t>
            </a:r>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14</a:t>
            </a:fld>
            <a:endParaRPr lang="en-AU"/>
          </a:p>
        </p:txBody>
      </p:sp>
    </p:spTree>
    <p:extLst>
      <p:ext uri="{BB962C8B-B14F-4D97-AF65-F5344CB8AC3E}">
        <p14:creationId xmlns:p14="http://schemas.microsoft.com/office/powerpoint/2010/main" val="4256200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VOICE OVER</a:t>
            </a:r>
          </a:p>
          <a:p>
            <a:endParaRPr lang="en-AU" b="1" dirty="0" smtClean="0"/>
          </a:p>
          <a:p>
            <a:r>
              <a:rPr lang="en-AU" sz="1200" kern="1200" dirty="0" smtClean="0">
                <a:solidFill>
                  <a:schemeClr val="tx1"/>
                </a:solidFill>
                <a:effectLst/>
                <a:latin typeface="+mn-lt"/>
                <a:ea typeface="+mn-ea"/>
                <a:cs typeface="+mn-cs"/>
              </a:rPr>
              <a:t>Now we will talk about disease progression in a population of animals.</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In </a:t>
            </a:r>
            <a:r>
              <a:rPr lang="en-AU" sz="1200" kern="1200" dirty="0" smtClean="0">
                <a:solidFill>
                  <a:schemeClr val="tx1"/>
                </a:solidFill>
                <a:effectLst/>
                <a:latin typeface="+mn-lt"/>
                <a:ea typeface="+mn-ea"/>
                <a:cs typeface="+mn-cs"/>
              </a:rPr>
              <a:t>the picture</a:t>
            </a:r>
            <a:r>
              <a:rPr lang="en-AU" sz="1200" kern="1200" baseline="0" dirty="0" smtClean="0">
                <a:solidFill>
                  <a:schemeClr val="tx1"/>
                </a:solidFill>
                <a:effectLst/>
                <a:latin typeface="+mn-lt"/>
                <a:ea typeface="+mn-ea"/>
                <a:cs typeface="+mn-cs"/>
              </a:rPr>
              <a:t> on the left, a single infectious animal is introduced into a population that is mostly made up of susceptible animals. The infectious animal contacts six other animals before it recovers and stops being infectious. It spreads the disease to four of these six and they in turn spread it to other animals.</a:t>
            </a:r>
          </a:p>
          <a:p>
            <a:endParaRPr lang="en-AU" sz="1200" kern="1200" baseline="0" dirty="0" smtClean="0">
              <a:solidFill>
                <a:schemeClr val="tx1"/>
              </a:solidFill>
              <a:effectLst/>
              <a:latin typeface="+mn-lt"/>
              <a:ea typeface="+mn-ea"/>
              <a:cs typeface="+mn-cs"/>
            </a:endParaRPr>
          </a:p>
          <a:p>
            <a:r>
              <a:rPr lang="en-AU" sz="1200" kern="1200" baseline="0" dirty="0" smtClean="0">
                <a:solidFill>
                  <a:schemeClr val="tx1"/>
                </a:solidFill>
                <a:effectLst/>
                <a:latin typeface="+mn-lt"/>
                <a:ea typeface="+mn-ea"/>
                <a:cs typeface="+mn-cs"/>
              </a:rPr>
              <a:t>In the picture on the right, the single infectious animal contacts six animals before it stops being infectious to others. BUT all six of these animals are already immune and so there is no further spread of infection</a:t>
            </a:r>
            <a:r>
              <a:rPr lang="en-AU" sz="1200" kern="1200" baseline="0" dirty="0" smtClean="0">
                <a:solidFill>
                  <a:schemeClr val="tx1"/>
                </a:solidFill>
                <a:effectLst/>
                <a:latin typeface="+mn-lt"/>
                <a:ea typeface="+mn-ea"/>
                <a:cs typeface="+mn-cs"/>
              </a:rPr>
              <a:t>.</a:t>
            </a:r>
          </a:p>
          <a:p>
            <a:endParaRPr lang="en-AU" sz="1200" kern="1200" baseline="0" dirty="0" smtClean="0">
              <a:solidFill>
                <a:schemeClr val="tx1"/>
              </a:solidFill>
              <a:effectLst/>
              <a:latin typeface="+mn-lt"/>
              <a:ea typeface="+mn-ea"/>
              <a:cs typeface="+mn-cs"/>
            </a:endParaRPr>
          </a:p>
          <a:p>
            <a:r>
              <a:rPr lang="en-AU" sz="1200" kern="1200" baseline="0" dirty="0" smtClean="0">
                <a:solidFill>
                  <a:schemeClr val="tx1"/>
                </a:solidFill>
                <a:effectLst/>
                <a:latin typeface="+mn-lt"/>
                <a:ea typeface="+mn-ea"/>
                <a:cs typeface="+mn-cs"/>
              </a:rPr>
              <a:t>The picture on the right is an example of herd immunity reducing the risk of spread of a disease within a population.</a:t>
            </a:r>
          </a:p>
          <a:p>
            <a:endParaRPr lang="en-AU" sz="1200" kern="1200" baseline="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When a large proportion of the population is immune, the immune animals protect remaining susceptible animals within the population.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In general if 80% of more of the population is immune to</a:t>
            </a:r>
            <a:r>
              <a:rPr lang="en-AU" sz="1200" kern="1200" baseline="0" dirty="0" smtClean="0">
                <a:solidFill>
                  <a:schemeClr val="tx1"/>
                </a:solidFill>
                <a:effectLst/>
                <a:latin typeface="+mn-lt"/>
                <a:ea typeface="+mn-ea"/>
                <a:cs typeface="+mn-cs"/>
              </a:rPr>
              <a:t> a disease, herd immunity will begin to reduce disease spread amongst the susceptible animals. However, the proportion of immune animals needed to have a herd immunity effect will vary for different diseases.</a:t>
            </a:r>
            <a:endParaRPr lang="en-AU" sz="1200" kern="1200" dirty="0" smtClean="0">
              <a:solidFill>
                <a:schemeClr val="tx1"/>
              </a:solidFill>
              <a:effectLst/>
              <a:latin typeface="+mn-lt"/>
              <a:ea typeface="+mn-ea"/>
              <a:cs typeface="+mn-cs"/>
            </a:endParaRPr>
          </a:p>
          <a:p>
            <a:endParaRPr lang="en-AU" sz="1200" kern="1200" baseline="0" dirty="0" smtClean="0">
              <a:solidFill>
                <a:schemeClr val="tx1"/>
              </a:solidFill>
              <a:effectLst/>
              <a:latin typeface="+mn-lt"/>
              <a:ea typeface="+mn-ea"/>
              <a:cs typeface="+mn-cs"/>
            </a:endParaRPr>
          </a:p>
          <a:p>
            <a:endParaRPr lang="en-AU" sz="1200" kern="1200" baseline="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15</a:t>
            </a:fld>
            <a:endParaRPr lang="en-AU"/>
          </a:p>
        </p:txBody>
      </p:sp>
    </p:spTree>
    <p:extLst>
      <p:ext uri="{BB962C8B-B14F-4D97-AF65-F5344CB8AC3E}">
        <p14:creationId xmlns:p14="http://schemas.microsoft.com/office/powerpoint/2010/main" val="407269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VOICE OVER</a:t>
            </a:r>
          </a:p>
          <a:p>
            <a:endParaRPr lang="en-AU" b="1" dirty="0" smtClean="0"/>
          </a:p>
          <a:p>
            <a:r>
              <a:rPr lang="en-AU" sz="1200" kern="1200" dirty="0" smtClean="0">
                <a:solidFill>
                  <a:schemeClr val="tx1"/>
                </a:solidFill>
                <a:effectLst/>
                <a:latin typeface="+mn-lt"/>
                <a:ea typeface="+mn-ea"/>
                <a:cs typeface="+mn-cs"/>
              </a:rPr>
              <a:t>This graph below shows a simulation when a contagious disease is introduced into a susceptible population.  The lines represent the relative number of animals over time</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that are susceptible</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that are infected and showing clinical signs</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that are recovered</a:t>
            </a:r>
          </a:p>
          <a:p>
            <a:pPr lvl="0"/>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In this example there are 500 animals in the population at the beginning; all 500 animals are susceptible, there are no clinical infections, and no recovered animals. This means the disease is not present within the population in the beginning.</a:t>
            </a:r>
          </a:p>
          <a:p>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For diseases that are present in a population (endemic diseases), the population be made up of a mixture of susceptible, infected, recovered, and immune animals. </a:t>
            </a:r>
          </a:p>
          <a:p>
            <a:r>
              <a:rPr lang="en-AU" sz="1200" kern="1200" dirty="0" smtClean="0">
                <a:solidFill>
                  <a:schemeClr val="tx1"/>
                </a:solidFill>
                <a:effectLst/>
                <a:latin typeface="+mn-lt"/>
                <a:ea typeface="+mn-ea"/>
                <a:cs typeface="+mn-cs"/>
              </a:rPr>
              <a:t>The amount of disease will depend on the mixture of the population at the time.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Susceptible animals will have most influence over the amount of disease. If most of the population is susceptible then introduction of disease will result in a large outbreak.</a:t>
            </a:r>
          </a:p>
          <a:p>
            <a:r>
              <a:rPr lang="en-AU" sz="1200" kern="1200" dirty="0" smtClean="0">
                <a:solidFill>
                  <a:schemeClr val="tx1"/>
                </a:solidFill>
                <a:effectLst/>
                <a:latin typeface="+mn-lt"/>
                <a:ea typeface="+mn-ea"/>
                <a:cs typeface="+mn-cs"/>
              </a:rPr>
              <a:t>If most of the population is immune then introduction of disease will have relatively little effect. </a:t>
            </a:r>
          </a:p>
          <a:p>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16</a:t>
            </a:fld>
            <a:endParaRPr lang="en-AU"/>
          </a:p>
        </p:txBody>
      </p:sp>
    </p:spTree>
    <p:extLst>
      <p:ext uri="{BB962C8B-B14F-4D97-AF65-F5344CB8AC3E}">
        <p14:creationId xmlns:p14="http://schemas.microsoft.com/office/powerpoint/2010/main" val="3175229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VOICE OVER</a:t>
            </a:r>
          </a:p>
          <a:p>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During this session we </a:t>
            </a:r>
            <a:r>
              <a:rPr lang="en-AU" sz="1200" kern="1200" baseline="0" dirty="0" smtClean="0">
                <a:solidFill>
                  <a:schemeClr val="tx1"/>
                </a:solidFill>
                <a:effectLst/>
                <a:latin typeface="+mn-lt"/>
                <a:ea typeface="+mn-ea"/>
                <a:cs typeface="+mn-cs"/>
              </a:rPr>
              <a:t>looked </a:t>
            </a:r>
            <a:r>
              <a:rPr lang="en-AU" sz="1200" kern="1200" dirty="0" smtClean="0">
                <a:solidFill>
                  <a:schemeClr val="tx1"/>
                </a:solidFill>
                <a:effectLst/>
                <a:latin typeface="+mn-lt"/>
                <a:ea typeface="+mn-ea"/>
                <a:cs typeface="+mn-cs"/>
              </a:rPr>
              <a:t>at host characteristics that influence</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if a disease will occur within</a:t>
            </a:r>
            <a:r>
              <a:rPr lang="en-AU" sz="1200" kern="1200" baseline="0" dirty="0" smtClean="0">
                <a:solidFill>
                  <a:schemeClr val="tx1"/>
                </a:solidFill>
                <a:effectLst/>
                <a:latin typeface="+mn-lt"/>
                <a:ea typeface="+mn-ea"/>
                <a:cs typeface="+mn-cs"/>
              </a:rPr>
              <a:t> an individual</a:t>
            </a:r>
            <a:r>
              <a:rPr lang="en-AU" sz="1200" kern="1200" dirty="0" smtClean="0">
                <a:solidFill>
                  <a:schemeClr val="tx1"/>
                </a:solidFill>
                <a:effectLst/>
                <a:latin typeface="+mn-lt"/>
                <a:ea typeface="+mn-ea"/>
                <a:cs typeface="+mn-cs"/>
              </a:rPr>
              <a:t> and how these characteristics affect diseases progression within a population.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Understanding the infectious disease progress in individuals and in a population of animals will helps understand patterns</a:t>
            </a:r>
            <a:r>
              <a:rPr lang="en-AU" sz="1200" kern="1200" baseline="0" dirty="0" smtClean="0">
                <a:solidFill>
                  <a:schemeClr val="tx1"/>
                </a:solidFill>
                <a:effectLst/>
                <a:latin typeface="+mn-lt"/>
                <a:ea typeface="+mn-ea"/>
                <a:cs typeface="+mn-cs"/>
              </a:rPr>
              <a:t> of disease that we see</a:t>
            </a:r>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 </a:t>
            </a:r>
            <a:endParaRPr lang="en-AU" dirty="0"/>
          </a:p>
        </p:txBody>
      </p:sp>
      <p:sp>
        <p:nvSpPr>
          <p:cNvPr id="4" name="Slide Number Placeholder 3"/>
          <p:cNvSpPr>
            <a:spLocks noGrp="1"/>
          </p:cNvSpPr>
          <p:nvPr>
            <p:ph type="sldNum" sz="quarter" idx="10"/>
          </p:nvPr>
        </p:nvSpPr>
        <p:spPr/>
        <p:txBody>
          <a:bodyPr/>
          <a:lstStyle/>
          <a:p>
            <a:fld id="{28A7CADE-9420-48EF-9FDA-CBD63633A01C}" type="slidenum">
              <a:rPr lang="en-AU" smtClean="0"/>
              <a:t>17</a:t>
            </a:fld>
            <a:endParaRPr lang="en-AU"/>
          </a:p>
        </p:txBody>
      </p:sp>
    </p:spTree>
    <p:extLst>
      <p:ext uri="{BB962C8B-B14F-4D97-AF65-F5344CB8AC3E}">
        <p14:creationId xmlns:p14="http://schemas.microsoft.com/office/powerpoint/2010/main" val="11427013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8A7CADE-9420-48EF-9FDA-CBD63633A01C}" type="slidenum">
              <a:rPr lang="en-AU" smtClean="0"/>
              <a:t>18</a:t>
            </a:fld>
            <a:endParaRPr lang="en-AU"/>
          </a:p>
        </p:txBody>
      </p:sp>
    </p:spTree>
    <p:extLst>
      <p:ext uri="{BB962C8B-B14F-4D97-AF65-F5344CB8AC3E}">
        <p14:creationId xmlns:p14="http://schemas.microsoft.com/office/powerpoint/2010/main" val="3953667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OVER</a:t>
            </a:r>
          </a:p>
          <a:p>
            <a:endParaRPr lang="en-AU"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During this session we are</a:t>
            </a:r>
            <a:r>
              <a:rPr lang="en-AU" sz="1200" kern="1200" baseline="0" dirty="0" smtClean="0">
                <a:solidFill>
                  <a:schemeClr val="tx1"/>
                </a:solidFill>
                <a:effectLst/>
                <a:latin typeface="+mn-lt"/>
                <a:ea typeface="+mn-ea"/>
                <a:cs typeface="+mn-cs"/>
              </a:rPr>
              <a:t> going to look </a:t>
            </a:r>
            <a:r>
              <a:rPr lang="en-AU" sz="1200" kern="1200" dirty="0" smtClean="0">
                <a:solidFill>
                  <a:schemeClr val="tx1"/>
                </a:solidFill>
                <a:effectLst/>
                <a:latin typeface="+mn-lt"/>
                <a:ea typeface="+mn-ea"/>
                <a:cs typeface="+mn-cs"/>
              </a:rPr>
              <a:t>more in depth at host characteristics that influence</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if a disease will occur in</a:t>
            </a:r>
            <a:r>
              <a:rPr lang="en-AU" sz="1200" kern="1200" baseline="0" dirty="0" smtClean="0">
                <a:solidFill>
                  <a:schemeClr val="tx1"/>
                </a:solidFill>
                <a:effectLst/>
                <a:latin typeface="+mn-lt"/>
                <a:ea typeface="+mn-ea"/>
                <a:cs typeface="+mn-cs"/>
              </a:rPr>
              <a:t> an individual</a:t>
            </a:r>
            <a:r>
              <a:rPr lang="en-AU" sz="1200" kern="1200" dirty="0" smtClean="0">
                <a:solidFill>
                  <a:schemeClr val="tx1"/>
                </a:solidFill>
                <a:effectLst/>
                <a:latin typeface="+mn-lt"/>
                <a:ea typeface="+mn-ea"/>
                <a:cs typeface="+mn-cs"/>
              </a:rPr>
              <a:t> and how these characteristics affect diseases transmission within a population.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Understanding the infectious disease progress in individuals and in a population of animals will help when investigating disease problems.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As discussed during the last session there are many causes to disease.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It is the relationship between characteristics</a:t>
            </a:r>
            <a:r>
              <a:rPr lang="en-AU" sz="1200" kern="1200" baseline="0" dirty="0" smtClean="0">
                <a:solidFill>
                  <a:schemeClr val="tx1"/>
                </a:solidFill>
                <a:effectLst/>
                <a:latin typeface="+mn-lt"/>
                <a:ea typeface="+mn-ea"/>
                <a:cs typeface="+mn-cs"/>
              </a:rPr>
              <a:t> of the </a:t>
            </a:r>
            <a:r>
              <a:rPr lang="en-AU" sz="1200" kern="1200" dirty="0" smtClean="0">
                <a:solidFill>
                  <a:schemeClr val="tx1"/>
                </a:solidFill>
                <a:effectLst/>
                <a:latin typeface="+mn-lt"/>
                <a:ea typeface="+mn-ea"/>
                <a:cs typeface="+mn-cs"/>
              </a:rPr>
              <a:t>host, the agent, and the environment that determines if an individual animal will become diseased.</a:t>
            </a: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2</a:t>
            </a:fld>
            <a:endParaRPr lang="en-AU"/>
          </a:p>
        </p:txBody>
      </p:sp>
    </p:spTree>
    <p:extLst>
      <p:ext uri="{BB962C8B-B14F-4D97-AF65-F5344CB8AC3E}">
        <p14:creationId xmlns:p14="http://schemas.microsoft.com/office/powerpoint/2010/main" val="1209761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OVER</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We will start with an example:</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Soleh has a lot of chickens. He brought a sick chicken home and put it</a:t>
            </a:r>
            <a:r>
              <a:rPr lang="en-AU" sz="1200" kern="1200" baseline="0" dirty="0" smtClean="0">
                <a:solidFill>
                  <a:schemeClr val="tx1"/>
                </a:solidFill>
                <a:effectLst/>
                <a:latin typeface="+mn-lt"/>
                <a:ea typeface="+mn-ea"/>
                <a:cs typeface="+mn-cs"/>
              </a:rPr>
              <a:t> in with the others.</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He noticed that from the day he put he put the sick bird in with the others it took between 3 – 5days before all his other chooks became sick.</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b="0" i="0" kern="1200" dirty="0" smtClean="0">
                <a:solidFill>
                  <a:schemeClr val="tx1"/>
                </a:solidFill>
                <a:effectLst/>
                <a:latin typeface="+mn-lt"/>
                <a:ea typeface="+mn-ea"/>
                <a:cs typeface="+mn-cs"/>
              </a:rPr>
              <a:t>In this example the</a:t>
            </a:r>
            <a:r>
              <a:rPr lang="en-AU" sz="1200" b="0" i="0" kern="1200" baseline="0" dirty="0" smtClean="0">
                <a:solidFill>
                  <a:schemeClr val="tx1"/>
                </a:solidFill>
                <a:effectLst/>
                <a:latin typeface="+mn-lt"/>
                <a:ea typeface="+mn-ea"/>
                <a:cs typeface="+mn-cs"/>
              </a:rPr>
              <a:t> infection appears to have moved from the sick bird and infected all his other birds. This suggests the infection is contagious (can be spread from one animal to another animal)</a:t>
            </a:r>
            <a:r>
              <a:rPr lang="en-AU" sz="1200" b="0" i="0" kern="1200" dirty="0" smtClean="0">
                <a:solidFill>
                  <a:schemeClr val="tx1"/>
                </a:solidFill>
                <a:effectLst/>
                <a:latin typeface="+mn-lt"/>
                <a:ea typeface="+mn-ea"/>
                <a:cs typeface="+mn-cs"/>
              </a:rPr>
              <a:t>.</a:t>
            </a:r>
            <a:endParaRPr lang="en-AU" sz="1200" kern="1200" dirty="0" smtClean="0">
              <a:solidFill>
                <a:schemeClr val="tx1"/>
              </a:solidFill>
              <a:effectLst/>
              <a:latin typeface="+mn-lt"/>
              <a:ea typeface="+mn-ea"/>
              <a:cs typeface="+mn-cs"/>
            </a:endParaRPr>
          </a:p>
          <a:p>
            <a:r>
              <a:rPr lang="en-AU" sz="1200" b="1" i="1" kern="1200" dirty="0" smtClean="0">
                <a:solidFill>
                  <a:schemeClr val="tx1"/>
                </a:solidFill>
                <a:effectLst/>
                <a:latin typeface="+mn-lt"/>
                <a:ea typeface="+mn-ea"/>
                <a:cs typeface="+mn-cs"/>
              </a:rPr>
              <a:t> </a:t>
            </a:r>
          </a:p>
          <a:p>
            <a:r>
              <a:rPr lang="en-AU" sz="1200" b="0" i="0" kern="1200" dirty="0" smtClean="0">
                <a:solidFill>
                  <a:schemeClr val="tx1"/>
                </a:solidFill>
                <a:effectLst/>
                <a:latin typeface="+mn-lt"/>
                <a:ea typeface="+mn-ea"/>
                <a:cs typeface="+mn-cs"/>
              </a:rPr>
              <a:t>There are many reasons why Soleh observed the period of 3 -5 days before his other chooks got sick.  We will look at these reasons in</a:t>
            </a:r>
            <a:r>
              <a:rPr lang="en-AU" sz="1200" b="0" i="0" kern="1200" baseline="0" dirty="0" smtClean="0">
                <a:solidFill>
                  <a:schemeClr val="tx1"/>
                </a:solidFill>
                <a:effectLst/>
                <a:latin typeface="+mn-lt"/>
                <a:ea typeface="+mn-ea"/>
                <a:cs typeface="+mn-cs"/>
              </a:rPr>
              <a:t> this session.</a:t>
            </a:r>
            <a:endParaRPr lang="en-AU" sz="1200" b="0" i="0" kern="1200" dirty="0" smtClean="0">
              <a:solidFill>
                <a:schemeClr val="tx1"/>
              </a:solidFill>
              <a:effectLst/>
              <a:latin typeface="+mn-lt"/>
              <a:ea typeface="+mn-ea"/>
              <a:cs typeface="+mn-cs"/>
            </a:endParaRPr>
          </a:p>
          <a:p>
            <a:endParaRPr lang="en-AU" sz="1200" b="0" i="0" kern="1200" dirty="0" smtClean="0">
              <a:solidFill>
                <a:schemeClr val="tx1"/>
              </a:solidFill>
              <a:effectLst/>
              <a:latin typeface="+mn-lt"/>
              <a:ea typeface="+mn-ea"/>
              <a:cs typeface="+mn-cs"/>
            </a:endParaRPr>
          </a:p>
          <a:p>
            <a:r>
              <a:rPr lang="en-AU" sz="1200" b="1" i="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AU" sz="1200" b="1" i="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3</a:t>
            </a:fld>
            <a:endParaRPr lang="en-AU"/>
          </a:p>
        </p:txBody>
      </p:sp>
    </p:spTree>
    <p:extLst>
      <p:ext uri="{BB962C8B-B14F-4D97-AF65-F5344CB8AC3E}">
        <p14:creationId xmlns:p14="http://schemas.microsoft.com/office/powerpoint/2010/main" val="1529890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OVER</a:t>
            </a:r>
          </a:p>
          <a:p>
            <a:endParaRPr lang="en-AU" sz="1200" b="1"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We must first define some words we are going to use</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Infectious agents are living organisms that are capable of causing disease in susceptible animals.</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A contagious disease is an infectious disease that can spread directly from animal to animal.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All contagious diseases are infectious but not all infectious diseases are contagious.</a:t>
            </a:r>
          </a:p>
        </p:txBody>
      </p:sp>
      <p:sp>
        <p:nvSpPr>
          <p:cNvPr id="4" name="Slide Number Placeholder 3"/>
          <p:cNvSpPr>
            <a:spLocks noGrp="1"/>
          </p:cNvSpPr>
          <p:nvPr>
            <p:ph type="sldNum" sz="quarter" idx="10"/>
          </p:nvPr>
        </p:nvSpPr>
        <p:spPr/>
        <p:txBody>
          <a:bodyPr/>
          <a:lstStyle/>
          <a:p>
            <a:fld id="{28A7CADE-9420-48EF-9FDA-CBD63633A01C}" type="slidenum">
              <a:rPr lang="en-AU" smtClean="0"/>
              <a:t>4</a:t>
            </a:fld>
            <a:endParaRPr lang="en-AU"/>
          </a:p>
        </p:txBody>
      </p:sp>
    </p:spTree>
    <p:extLst>
      <p:ext uri="{BB962C8B-B14F-4D97-AF65-F5344CB8AC3E}">
        <p14:creationId xmlns:p14="http://schemas.microsoft.com/office/powerpoint/2010/main" val="446425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OVER</a:t>
            </a:r>
          </a:p>
          <a:p>
            <a:endParaRPr lang="en-AU" sz="1200" b="1"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An animal must be susceptible to the infection agent for disease occur.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This means that they have no prior immunity, are the correct sex, the correct species, </a:t>
            </a:r>
            <a:r>
              <a:rPr lang="en-AU" sz="1200" kern="1200" dirty="0" err="1" smtClean="0">
                <a:solidFill>
                  <a:schemeClr val="tx1"/>
                </a:solidFill>
                <a:effectLst/>
                <a:latin typeface="+mn-lt"/>
                <a:ea typeface="+mn-ea"/>
                <a:cs typeface="+mn-cs"/>
              </a:rPr>
              <a:t>etc</a:t>
            </a:r>
            <a:r>
              <a:rPr lang="en-AU" sz="1200" kern="1200" dirty="0" smtClean="0">
                <a:solidFill>
                  <a:schemeClr val="tx1"/>
                </a:solidFill>
                <a:effectLst/>
                <a:latin typeface="+mn-lt"/>
                <a:ea typeface="+mn-ea"/>
                <a:cs typeface="+mn-cs"/>
              </a:rPr>
              <a:t> to get the disease</a:t>
            </a:r>
          </a:p>
          <a:p>
            <a:endParaRPr lang="en-AU" sz="1200" kern="1200" dirty="0" smtClean="0">
              <a:solidFill>
                <a:schemeClr val="tx1"/>
              </a:solidFill>
              <a:effectLst/>
              <a:latin typeface="+mn-lt"/>
              <a:ea typeface="+mn-ea"/>
              <a:cs typeface="+mn-cs"/>
            </a:endParaRPr>
          </a:p>
          <a:p>
            <a:r>
              <a:rPr lang="en-AU" dirty="0" smtClean="0"/>
              <a:t>Exposure refers to the interaction between an animal and an infectious agent</a:t>
            </a:r>
            <a:r>
              <a:rPr lang="en-AU" smtClean="0"/>
              <a:t>. </a:t>
            </a:r>
            <a:r>
              <a:rPr lang="en-AU" baseline="0" smtClean="0"/>
              <a:t> </a:t>
            </a:r>
            <a:r>
              <a:rPr lang="en-AU" smtClean="0"/>
              <a:t>Not every animal that is exposed will get infected.</a:t>
            </a: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5</a:t>
            </a:fld>
            <a:endParaRPr lang="en-AU"/>
          </a:p>
        </p:txBody>
      </p:sp>
    </p:spTree>
    <p:extLst>
      <p:ext uri="{BB962C8B-B14F-4D97-AF65-F5344CB8AC3E}">
        <p14:creationId xmlns:p14="http://schemas.microsoft.com/office/powerpoint/2010/main" val="3239231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OVER</a:t>
            </a:r>
          </a:p>
          <a:p>
            <a:endParaRPr lang="en-AU" sz="1200" b="1"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This example shows how animal characteristics can affect</a:t>
            </a:r>
            <a:r>
              <a:rPr lang="en-AU" sz="1200" kern="1200" baseline="0" dirty="0" smtClean="0">
                <a:solidFill>
                  <a:schemeClr val="tx1"/>
                </a:solidFill>
                <a:effectLst/>
                <a:latin typeface="+mn-lt"/>
                <a:ea typeface="+mn-ea"/>
                <a:cs typeface="+mn-cs"/>
              </a:rPr>
              <a:t> susceptibility.</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If the affected animal is a lactating cow and she has a fever and a swollen, hot, painful udder with abnormal milk (foul smelling, watery fluid) present in two quarters and no other abnormal signs, then the cow is likely to be suffering from mastitis.</a:t>
            </a:r>
          </a:p>
          <a:p>
            <a:endParaRPr lang="en-AU" sz="1200" b="1"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So </a:t>
            </a:r>
            <a:r>
              <a:rPr lang="en-AU" sz="1200" kern="1200" dirty="0" smtClean="0">
                <a:solidFill>
                  <a:schemeClr val="tx1"/>
                </a:solidFill>
                <a:effectLst/>
                <a:latin typeface="+mn-lt"/>
                <a:ea typeface="+mn-ea"/>
                <a:cs typeface="+mn-cs"/>
              </a:rPr>
              <a:t>for an animal to be susceptible to this mastitis they must be:</a:t>
            </a:r>
          </a:p>
          <a:p>
            <a:r>
              <a:rPr lang="en-AU" sz="1200" kern="1200" dirty="0" smtClean="0">
                <a:solidFill>
                  <a:schemeClr val="tx1"/>
                </a:solidFill>
                <a:effectLst/>
                <a:latin typeface="+mn-lt"/>
                <a:ea typeface="+mn-ea"/>
                <a:cs typeface="+mn-cs"/>
              </a:rPr>
              <a:t>A cow</a:t>
            </a:r>
          </a:p>
          <a:p>
            <a:r>
              <a:rPr lang="en-AU" sz="1200" kern="1200" dirty="0" smtClean="0">
                <a:solidFill>
                  <a:schemeClr val="tx1"/>
                </a:solidFill>
                <a:effectLst/>
                <a:latin typeface="+mn-lt"/>
                <a:ea typeface="+mn-ea"/>
                <a:cs typeface="+mn-cs"/>
              </a:rPr>
              <a:t>Female</a:t>
            </a:r>
          </a:p>
          <a:p>
            <a:r>
              <a:rPr lang="en-AU" sz="1200" kern="1200" dirty="0" smtClean="0">
                <a:solidFill>
                  <a:schemeClr val="tx1"/>
                </a:solidFill>
                <a:effectLst/>
                <a:latin typeface="+mn-lt"/>
                <a:ea typeface="+mn-ea"/>
                <a:cs typeface="+mn-cs"/>
              </a:rPr>
              <a:t>Lactating</a:t>
            </a: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6</a:t>
            </a:fld>
            <a:endParaRPr lang="en-AU"/>
          </a:p>
        </p:txBody>
      </p:sp>
    </p:spTree>
    <p:extLst>
      <p:ext uri="{BB962C8B-B14F-4D97-AF65-F5344CB8AC3E}">
        <p14:creationId xmlns:p14="http://schemas.microsoft.com/office/powerpoint/2010/main" val="1368613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OVER</a:t>
            </a:r>
          </a:p>
          <a:p>
            <a:endParaRPr lang="en-AU" sz="1200" b="1"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An animal must be susceptible to the infection agent for disease occur.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This means that they have no prior immunity, are the correct sex, the correct species, </a:t>
            </a:r>
            <a:r>
              <a:rPr lang="en-AU" sz="1200" kern="1200" dirty="0" err="1" smtClean="0">
                <a:solidFill>
                  <a:schemeClr val="tx1"/>
                </a:solidFill>
                <a:effectLst/>
                <a:latin typeface="+mn-lt"/>
                <a:ea typeface="+mn-ea"/>
                <a:cs typeface="+mn-cs"/>
              </a:rPr>
              <a:t>etc</a:t>
            </a:r>
            <a:r>
              <a:rPr lang="en-AU" sz="1200" kern="1200" dirty="0" smtClean="0">
                <a:solidFill>
                  <a:schemeClr val="tx1"/>
                </a:solidFill>
                <a:effectLst/>
                <a:latin typeface="+mn-lt"/>
                <a:ea typeface="+mn-ea"/>
                <a:cs typeface="+mn-cs"/>
              </a:rPr>
              <a:t> to get the disease</a:t>
            </a:r>
          </a:p>
          <a:p>
            <a:endParaRPr lang="en-AU" sz="1200" kern="1200" dirty="0" smtClean="0">
              <a:solidFill>
                <a:schemeClr val="tx1"/>
              </a:solidFill>
              <a:effectLst/>
              <a:latin typeface="+mn-lt"/>
              <a:ea typeface="+mn-ea"/>
              <a:cs typeface="+mn-cs"/>
            </a:endParaRPr>
          </a:p>
          <a:p>
            <a:r>
              <a:rPr lang="en-AU" sz="1200" b="0" i="0" kern="1200" dirty="0" smtClean="0">
                <a:solidFill>
                  <a:schemeClr val="tx1"/>
                </a:solidFill>
                <a:effectLst/>
                <a:latin typeface="+mn-lt"/>
                <a:ea typeface="+mn-ea"/>
                <a:cs typeface="+mn-cs"/>
              </a:rPr>
              <a:t>Incubation period is the period of time from infection till the animal develops clinical signs of disease.</a:t>
            </a:r>
          </a:p>
          <a:p>
            <a:r>
              <a:rPr lang="en-AU" sz="1200" b="0" i="0" kern="1200" dirty="0" smtClean="0">
                <a:solidFill>
                  <a:schemeClr val="tx1"/>
                </a:solidFill>
                <a:effectLst/>
                <a:latin typeface="+mn-lt"/>
                <a:ea typeface="+mn-ea"/>
                <a:cs typeface="+mn-cs"/>
              </a:rPr>
              <a:t> </a:t>
            </a:r>
          </a:p>
          <a:p>
            <a:r>
              <a:rPr lang="en-AU" sz="1200" b="0" i="0" kern="1200" dirty="0" smtClean="0">
                <a:solidFill>
                  <a:schemeClr val="tx1"/>
                </a:solidFill>
                <a:effectLst/>
                <a:latin typeface="+mn-lt"/>
                <a:ea typeface="+mn-ea"/>
                <a:cs typeface="+mn-cs"/>
              </a:rPr>
              <a:t>Each infectious disease has a characteristic incubation period. The exact incubation period will vary slightly between individual animals.</a:t>
            </a: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7</a:t>
            </a:fld>
            <a:endParaRPr lang="en-AU"/>
          </a:p>
        </p:txBody>
      </p:sp>
    </p:spTree>
    <p:extLst>
      <p:ext uri="{BB962C8B-B14F-4D97-AF65-F5344CB8AC3E}">
        <p14:creationId xmlns:p14="http://schemas.microsoft.com/office/powerpoint/2010/main" val="3234612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VOICE OVER</a:t>
            </a:r>
          </a:p>
          <a:p>
            <a:endParaRPr lang="en-AU" b="1" dirty="0" smtClean="0"/>
          </a:p>
          <a:p>
            <a:r>
              <a:rPr lang="en-AU" sz="1200" kern="1200" dirty="0" smtClean="0">
                <a:solidFill>
                  <a:schemeClr val="tx1"/>
                </a:solidFill>
                <a:effectLst/>
                <a:latin typeface="+mn-lt"/>
                <a:ea typeface="+mn-ea"/>
                <a:cs typeface="+mn-cs"/>
              </a:rPr>
              <a:t>Within the host (animal) there are a number of steps that must occur in order for disease to occur.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Firstly the animal need to be susceptible to the disease.</a:t>
            </a:r>
          </a:p>
          <a:p>
            <a:r>
              <a:rPr lang="en-AU" sz="1200" kern="1200" dirty="0" smtClean="0">
                <a:solidFill>
                  <a:schemeClr val="tx1"/>
                </a:solidFill>
                <a:effectLst/>
                <a:latin typeface="+mn-lt"/>
                <a:ea typeface="+mn-ea"/>
                <a:cs typeface="+mn-cs"/>
              </a:rPr>
              <a:t>Then the susceptible</a:t>
            </a:r>
            <a:r>
              <a:rPr lang="en-AU" sz="1200" kern="1200" baseline="0" dirty="0" smtClean="0">
                <a:solidFill>
                  <a:schemeClr val="tx1"/>
                </a:solidFill>
                <a:effectLst/>
                <a:latin typeface="+mn-lt"/>
                <a:ea typeface="+mn-ea"/>
                <a:cs typeface="+mn-cs"/>
              </a:rPr>
              <a:t> animal must be exposed to the </a:t>
            </a:r>
            <a:r>
              <a:rPr lang="en-AU" sz="1200" kern="1200" dirty="0" smtClean="0">
                <a:solidFill>
                  <a:schemeClr val="tx1"/>
                </a:solidFill>
                <a:effectLst/>
                <a:latin typeface="+mn-lt"/>
                <a:ea typeface="+mn-ea"/>
                <a:cs typeface="+mn-cs"/>
              </a:rPr>
              <a:t>infectious agent for</a:t>
            </a:r>
            <a:r>
              <a:rPr lang="en-AU" sz="1200" kern="1200" baseline="0" dirty="0" smtClean="0">
                <a:solidFill>
                  <a:schemeClr val="tx1"/>
                </a:solidFill>
                <a:effectLst/>
                <a:latin typeface="+mn-lt"/>
                <a:ea typeface="+mn-ea"/>
                <a:cs typeface="+mn-cs"/>
              </a:rPr>
              <a:t> that disease</a:t>
            </a:r>
            <a:r>
              <a:rPr lang="en-AU" sz="1200" kern="1200" dirty="0" smtClean="0">
                <a:solidFill>
                  <a:schemeClr val="tx1"/>
                </a:solidFill>
                <a:effectLst/>
                <a:latin typeface="+mn-lt"/>
                <a:ea typeface="+mn-ea"/>
                <a:cs typeface="+mn-cs"/>
              </a:rPr>
              <a:t>.</a:t>
            </a:r>
          </a:p>
          <a:p>
            <a:r>
              <a:rPr lang="en-AU" sz="1200" kern="1200" dirty="0" smtClean="0">
                <a:solidFill>
                  <a:schemeClr val="tx1"/>
                </a:solidFill>
                <a:effectLst/>
                <a:latin typeface="+mn-lt"/>
                <a:ea typeface="+mn-ea"/>
                <a:cs typeface="+mn-cs"/>
              </a:rPr>
              <a:t>Infection must occur.</a:t>
            </a:r>
          </a:p>
          <a:p>
            <a:r>
              <a:rPr lang="en-AU" sz="1200" kern="1200" dirty="0" smtClean="0">
                <a:solidFill>
                  <a:schemeClr val="tx1"/>
                </a:solidFill>
                <a:effectLst/>
                <a:latin typeface="+mn-lt"/>
                <a:ea typeface="+mn-ea"/>
                <a:cs typeface="+mn-cs"/>
              </a:rPr>
              <a:t>The time from</a:t>
            </a:r>
            <a:r>
              <a:rPr lang="en-AU" sz="1200" kern="1200" baseline="0" dirty="0" smtClean="0">
                <a:solidFill>
                  <a:schemeClr val="tx1"/>
                </a:solidFill>
                <a:effectLst/>
                <a:latin typeface="+mn-lt"/>
                <a:ea typeface="+mn-ea"/>
                <a:cs typeface="+mn-cs"/>
              </a:rPr>
              <a:t> when infection starts to the appearance of clinical signs of the disease is called t</a:t>
            </a:r>
            <a:r>
              <a:rPr lang="en-AU" sz="1200" kern="1200" dirty="0" smtClean="0">
                <a:solidFill>
                  <a:schemeClr val="tx1"/>
                </a:solidFill>
                <a:effectLst/>
                <a:latin typeface="+mn-lt"/>
                <a:ea typeface="+mn-ea"/>
                <a:cs typeface="+mn-cs"/>
              </a:rPr>
              <a:t>he incubation period.</a:t>
            </a:r>
          </a:p>
          <a:p>
            <a:r>
              <a:rPr lang="en-AU" sz="1200" kern="1200" dirty="0" smtClean="0">
                <a:solidFill>
                  <a:schemeClr val="tx1"/>
                </a:solidFill>
                <a:effectLst/>
                <a:latin typeface="+mn-lt"/>
                <a:ea typeface="+mn-ea"/>
                <a:cs typeface="+mn-cs"/>
              </a:rPr>
              <a:t>Clinical</a:t>
            </a:r>
            <a:r>
              <a:rPr lang="en-AU" sz="1200" kern="1200" baseline="0" dirty="0" smtClean="0">
                <a:solidFill>
                  <a:schemeClr val="tx1"/>
                </a:solidFill>
                <a:effectLst/>
                <a:latin typeface="+mn-lt"/>
                <a:ea typeface="+mn-ea"/>
                <a:cs typeface="+mn-cs"/>
              </a:rPr>
              <a:t> disease is the period when the animal shows signs of disease.</a:t>
            </a:r>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8</a:t>
            </a:fld>
            <a:endParaRPr lang="en-AU"/>
          </a:p>
        </p:txBody>
      </p:sp>
    </p:spTree>
    <p:extLst>
      <p:ext uri="{BB962C8B-B14F-4D97-AF65-F5344CB8AC3E}">
        <p14:creationId xmlns:p14="http://schemas.microsoft.com/office/powerpoint/2010/main" val="4243632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OVER</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Soleh has some cows as well. One year he had some of his cows with diarrhoea.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Pak Paimin the Para-vet investigated the problem. As part of a university study he took faecal samples from all the cows. </a:t>
            </a:r>
          </a:p>
          <a:p>
            <a:r>
              <a:rPr lang="en-AU" sz="1200" kern="1200" dirty="0" smtClean="0">
                <a:solidFill>
                  <a:schemeClr val="tx1"/>
                </a:solidFill>
                <a:effectLst/>
                <a:latin typeface="+mn-lt"/>
                <a:ea typeface="+mn-ea"/>
                <a:cs typeface="+mn-cs"/>
              </a:rPr>
              <a:t>He found all Soleh’s cows were infected with high worm numbers yet only a few had diarrhoea.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All the cows recovered and became healthy again once they were wormed.</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This is an example of a disease (worms) where not every infected animal may show signs of disease.</a:t>
            </a:r>
            <a:endParaRPr lang="en-AU" sz="1200" b="0" i="0" kern="1200" dirty="0" smtClean="0">
              <a:solidFill>
                <a:schemeClr val="tx1"/>
              </a:solidFill>
              <a:effectLst/>
              <a:latin typeface="+mn-lt"/>
              <a:ea typeface="+mn-ea"/>
              <a:cs typeface="+mn-cs"/>
            </a:endParaRPr>
          </a:p>
          <a:p>
            <a:r>
              <a:rPr lang="en-AU" sz="1200" b="1" i="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AU" sz="1200" b="1" i="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9</a:t>
            </a:fld>
            <a:endParaRPr lang="en-AU"/>
          </a:p>
        </p:txBody>
      </p:sp>
    </p:spTree>
    <p:extLst>
      <p:ext uri="{BB962C8B-B14F-4D97-AF65-F5344CB8AC3E}">
        <p14:creationId xmlns:p14="http://schemas.microsoft.com/office/powerpoint/2010/main" val="36217147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1137A7-B7EB-C947-BB67-ECE9659E37BE}" type="datetimeFigureOut">
              <a:rPr lang="en-US" smtClean="0"/>
              <a:pPr/>
              <a:t>3/6/2014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75944-69F3-7C46-87A7-373989550ADE}"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224" y="332656"/>
            <a:ext cx="1120514" cy="50423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32068" y="245593"/>
            <a:ext cx="652264" cy="67835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1137A7-B7EB-C947-BB67-ECE9659E37BE}" type="datetimeFigureOut">
              <a:rPr lang="en-US" smtClean="0"/>
              <a:pPr/>
              <a:t>3/6/2014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1137A7-B7EB-C947-BB67-ECE9659E37BE}" type="datetimeFigureOut">
              <a:rPr lang="en-US" smtClean="0"/>
              <a:pPr/>
              <a:t>3/6/2014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1137A7-B7EB-C947-BB67-ECE9659E37BE}" type="datetimeFigureOut">
              <a:rPr lang="en-US" smtClean="0"/>
              <a:pPr/>
              <a:t>3/6/2014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1137A7-B7EB-C947-BB67-ECE9659E37BE}" type="datetimeFigureOut">
              <a:rPr lang="en-US" smtClean="0"/>
              <a:pPr/>
              <a:t>3/6/2014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75944-69F3-7C46-87A7-373989550ADE}"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224" y="332656"/>
            <a:ext cx="1120514" cy="50423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32068" y="245593"/>
            <a:ext cx="652264" cy="67835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1137A7-B7EB-C947-BB67-ECE9659E37BE}" type="datetimeFigureOut">
              <a:rPr lang="en-US" smtClean="0"/>
              <a:pPr/>
              <a:t>3/6/2014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1137A7-B7EB-C947-BB67-ECE9659E37BE}" type="datetimeFigureOut">
              <a:rPr lang="en-US" smtClean="0"/>
              <a:pPr/>
              <a:t>3/6/2014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1137A7-B7EB-C947-BB67-ECE9659E37BE}" type="datetimeFigureOut">
              <a:rPr lang="en-US" smtClean="0"/>
              <a:pPr/>
              <a:t>3/6/2014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1137A7-B7EB-C947-BB67-ECE9659E37BE}" type="datetimeFigureOut">
              <a:rPr lang="en-US" smtClean="0"/>
              <a:pPr/>
              <a:t>3/6/2014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1137A7-B7EB-C947-BB67-ECE9659E37BE}" type="datetimeFigureOut">
              <a:rPr lang="en-US" smtClean="0"/>
              <a:pPr/>
              <a:t>3/6/2014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1137A7-B7EB-C947-BB67-ECE9659E37BE}" type="datetimeFigureOut">
              <a:rPr lang="en-US" smtClean="0"/>
              <a:pPr/>
              <a:t>3/6/2014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1137A7-B7EB-C947-BB67-ECE9659E37BE}" type="datetimeFigureOut">
              <a:rPr lang="en-US" smtClean="0"/>
              <a:pPr/>
              <a:t>3/6/2014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E75944-69F3-7C46-87A7-373989550ADE}" type="slidenum">
              <a:rPr lang="en-US" smtClean="0"/>
              <a:pPr/>
              <a:t>‹#›</a:t>
            </a:fld>
            <a:endParaRPr lang="en-US"/>
          </a:p>
        </p:txBody>
      </p:sp>
      <p:pic>
        <p:nvPicPr>
          <p:cNvPr id="9" name="Picture 8"/>
          <p:cNvPicPr>
            <a:picLocks noChangeAspect="1"/>
          </p:cNvPicPr>
          <p:nvPr userDrawn="1"/>
        </p:nvPicPr>
        <p:blipFill>
          <a:blip r:embed="rId13">
            <a:lum bright="70000" contrast="-70000"/>
            <a:extLst>
              <a:ext uri="{28A0092B-C50C-407E-A947-70E740481C1C}">
                <a14:useLocalDpi xmlns:a14="http://schemas.microsoft.com/office/drawing/2010/main" val="0"/>
              </a:ext>
            </a:extLst>
          </a:blip>
          <a:stretch>
            <a:fillRect/>
          </a:stretch>
        </p:blipFill>
        <p:spPr>
          <a:xfrm>
            <a:off x="6808341" y="4869160"/>
            <a:ext cx="2358896" cy="1639434"/>
          </a:xfrm>
          <a:prstGeom prst="rect">
            <a:avLst/>
          </a:prstGeom>
        </p:spPr>
      </p:pic>
      <p:sp>
        <p:nvSpPr>
          <p:cNvPr id="11" name="Rectangle 10"/>
          <p:cNvSpPr/>
          <p:nvPr userDrawn="1"/>
        </p:nvSpPr>
        <p:spPr>
          <a:xfrm>
            <a:off x="0" y="6508594"/>
            <a:ext cx="9144000" cy="349406"/>
          </a:xfrm>
          <a:prstGeom prst="rect">
            <a:avLst/>
          </a:prstGeom>
          <a:gradFill flip="none" rotWithShape="1">
            <a:gsLst>
              <a:gs pos="0">
                <a:schemeClr val="accent1"/>
              </a:gs>
              <a:gs pos="100000">
                <a:schemeClr val="accent1">
                  <a:tint val="50000"/>
                  <a:shade val="100000"/>
                  <a:satMod val="350000"/>
                </a:scheme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000" cap="all" dirty="0" smtClean="0">
                <a:latin typeface="Times New Roman" pitchFamily="18" charset="0"/>
              </a:rPr>
              <a:t>Australia Indonesia Partnership</a:t>
            </a:r>
            <a:r>
              <a:rPr lang="en-AU" sz="1000" cap="all" baseline="0" dirty="0" smtClean="0">
                <a:latin typeface="Times New Roman" pitchFamily="18" charset="0"/>
              </a:rPr>
              <a:t> for Emerging Infectious Diseases</a:t>
            </a:r>
            <a:endParaRPr lang="en-AU" sz="1000" cap="all" dirty="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0.emf"/><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1.emf"/><Relationship Id="rId4"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2.png"/><Relationship Id="rId5" Type="http://schemas.openxmlformats.org/officeDocument/2006/relationships/image" Target="../media/image6.emf"/><Relationship Id="rId4" Type="http://schemas.openxmlformats.org/officeDocument/2006/relationships/oleObject" Target="../embeddings/oleObject6.bin"/></Relationships>
</file>

<file path=ppt/slides/_rels/slide1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15.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8.e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AU" dirty="0" smtClean="0"/>
              <a:t>Basic Field Epidemiology</a:t>
            </a:r>
            <a:endParaRPr lang="en-AU" dirty="0"/>
          </a:p>
        </p:txBody>
      </p:sp>
      <p:sp>
        <p:nvSpPr>
          <p:cNvPr id="11" name="Subtitle 10"/>
          <p:cNvSpPr>
            <a:spLocks noGrp="1"/>
          </p:cNvSpPr>
          <p:nvPr>
            <p:ph type="subTitle" idx="1"/>
          </p:nvPr>
        </p:nvSpPr>
        <p:spPr>
          <a:xfrm>
            <a:off x="827584" y="3886200"/>
            <a:ext cx="6944816" cy="1752600"/>
          </a:xfrm>
        </p:spPr>
        <p:txBody>
          <a:bodyPr/>
          <a:lstStyle/>
          <a:p>
            <a:r>
              <a:rPr lang="en-AU" dirty="0"/>
              <a:t>Session 6 – How disease progresses</a:t>
            </a:r>
          </a:p>
          <a:p>
            <a:r>
              <a:rPr lang="en-AU" dirty="0" smtClean="0"/>
              <a:t>Recorded PowerPoint file</a:t>
            </a:r>
            <a:endParaRPr lang="en-AU" dirty="0"/>
          </a:p>
        </p:txBody>
      </p:sp>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51520" y="228601"/>
            <a:ext cx="1584325" cy="71120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2833" y="146457"/>
            <a:ext cx="990996" cy="986592"/>
          </a:xfrm>
          <a:prstGeom prst="rect">
            <a:avLst/>
          </a:prstGeom>
        </p:spPr>
      </p:pic>
    </p:spTree>
    <p:extLst>
      <p:ext uri="{BB962C8B-B14F-4D97-AF65-F5344CB8AC3E}">
        <p14:creationId xmlns:p14="http://schemas.microsoft.com/office/powerpoint/2010/main" val="6415455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195735" y="76614"/>
            <a:ext cx="1876591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2" name="Rectangle 18"/>
          <p:cNvSpPr>
            <a:spLocks noChangeArrowheads="1"/>
          </p:cNvSpPr>
          <p:nvPr/>
        </p:nvSpPr>
        <p:spPr bwMode="auto">
          <a:xfrm>
            <a:off x="2555776" y="141789"/>
            <a:ext cx="172794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8" name="TextBox 7"/>
          <p:cNvSpPr txBox="1"/>
          <p:nvPr/>
        </p:nvSpPr>
        <p:spPr>
          <a:xfrm>
            <a:off x="30708" y="125538"/>
            <a:ext cx="3744416" cy="492443"/>
          </a:xfrm>
          <a:prstGeom prst="rect">
            <a:avLst/>
          </a:prstGeom>
          <a:noFill/>
        </p:spPr>
        <p:txBody>
          <a:bodyPr wrap="square" rtlCol="0">
            <a:spAutoFit/>
          </a:bodyPr>
          <a:lstStyle/>
          <a:p>
            <a:r>
              <a:rPr lang="en-AU" sz="2600" b="1" dirty="0" smtClean="0"/>
              <a:t>Soleh’s place</a:t>
            </a:r>
            <a:endParaRPr lang="en-AU" sz="2600" b="1" dirty="0"/>
          </a:p>
        </p:txBody>
      </p:sp>
      <p:sp>
        <p:nvSpPr>
          <p:cNvPr id="5" name="Rectangle 33"/>
          <p:cNvSpPr>
            <a:spLocks noChangeArrowheads="1"/>
          </p:cNvSpPr>
          <p:nvPr/>
        </p:nvSpPr>
        <p:spPr bwMode="auto">
          <a:xfrm>
            <a:off x="3059832" y="425674"/>
            <a:ext cx="153410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7" name="Content Placeholder 6"/>
          <p:cNvSpPr>
            <a:spLocks noGrp="1"/>
          </p:cNvSpPr>
          <p:nvPr>
            <p:ph idx="1"/>
          </p:nvPr>
        </p:nvSpPr>
        <p:spPr>
          <a:xfrm>
            <a:off x="124559" y="3826251"/>
            <a:ext cx="8229600" cy="2841179"/>
          </a:xfrm>
        </p:spPr>
        <p:txBody>
          <a:bodyPr>
            <a:normAutofit/>
          </a:bodyPr>
          <a:lstStyle/>
          <a:p>
            <a:endParaRPr lang="en-AU" dirty="0"/>
          </a:p>
          <a:p>
            <a:r>
              <a:rPr lang="en-AU" dirty="0" smtClean="0"/>
              <a:t>2 years ago Soleh had some cows die from Anthrax</a:t>
            </a:r>
          </a:p>
          <a:p>
            <a:pPr lvl="1"/>
            <a:r>
              <a:rPr lang="en-AU" dirty="0" smtClean="0"/>
              <a:t>All the cows that were infected died</a:t>
            </a:r>
            <a:endParaRPr lang="en-AU" dirty="0"/>
          </a:p>
        </p:txBody>
      </p:sp>
      <p:sp>
        <p:nvSpPr>
          <p:cNvPr id="3" name="Rectangle 2"/>
          <p:cNvSpPr>
            <a:spLocks noChangeArrowheads="1"/>
          </p:cNvSpPr>
          <p:nvPr/>
        </p:nvSpPr>
        <p:spPr bwMode="auto">
          <a:xfrm>
            <a:off x="1979712" y="700059"/>
            <a:ext cx="2067053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59922"/>
          <a:stretch/>
        </p:blipFill>
        <p:spPr>
          <a:xfrm>
            <a:off x="7108056" y="0"/>
            <a:ext cx="2035944" cy="3810000"/>
          </a:xfrm>
          <a:prstGeom prst="rect">
            <a:avLst/>
          </a:prstGeom>
        </p:spPr>
      </p:pic>
      <p:sp>
        <p:nvSpPr>
          <p:cNvPr id="6" name="TextBox 5"/>
          <p:cNvSpPr txBox="1"/>
          <p:nvPr/>
        </p:nvSpPr>
        <p:spPr>
          <a:xfrm>
            <a:off x="4922008" y="425674"/>
            <a:ext cx="2186048" cy="369332"/>
          </a:xfrm>
          <a:prstGeom prst="rect">
            <a:avLst/>
          </a:prstGeom>
          <a:noFill/>
        </p:spPr>
        <p:txBody>
          <a:bodyPr wrap="none" rtlCol="0">
            <a:spAutoFit/>
          </a:bodyPr>
          <a:lstStyle/>
          <a:p>
            <a:r>
              <a:rPr lang="en-AU" dirty="0" smtClean="0"/>
              <a:t>Anthrax spores in soil</a:t>
            </a:r>
            <a:endParaRPr lang="en-AU" dirty="0"/>
          </a:p>
        </p:txBody>
      </p:sp>
      <p:sp>
        <p:nvSpPr>
          <p:cNvPr id="11" name="TextBox 10"/>
          <p:cNvSpPr txBox="1"/>
          <p:nvPr/>
        </p:nvSpPr>
        <p:spPr>
          <a:xfrm>
            <a:off x="4922008" y="1741182"/>
            <a:ext cx="1952458" cy="369332"/>
          </a:xfrm>
          <a:prstGeom prst="rect">
            <a:avLst/>
          </a:prstGeom>
          <a:noFill/>
        </p:spPr>
        <p:txBody>
          <a:bodyPr wrap="none" rtlCol="0">
            <a:spAutoFit/>
          </a:bodyPr>
          <a:lstStyle/>
          <a:p>
            <a:r>
              <a:rPr lang="en-AU" dirty="0" smtClean="0"/>
              <a:t>Animal eats spores</a:t>
            </a:r>
            <a:endParaRPr lang="en-AU" dirty="0"/>
          </a:p>
        </p:txBody>
      </p:sp>
      <p:sp>
        <p:nvSpPr>
          <p:cNvPr id="12" name="TextBox 11"/>
          <p:cNvSpPr txBox="1"/>
          <p:nvPr/>
        </p:nvSpPr>
        <p:spPr>
          <a:xfrm>
            <a:off x="4769319" y="2676731"/>
            <a:ext cx="2461123" cy="923330"/>
          </a:xfrm>
          <a:prstGeom prst="rect">
            <a:avLst/>
          </a:prstGeom>
          <a:noFill/>
        </p:spPr>
        <p:txBody>
          <a:bodyPr wrap="none" rtlCol="0">
            <a:spAutoFit/>
          </a:bodyPr>
          <a:lstStyle/>
          <a:p>
            <a:r>
              <a:rPr lang="en-AU" dirty="0" smtClean="0"/>
              <a:t>Spores activate, </a:t>
            </a:r>
          </a:p>
          <a:p>
            <a:r>
              <a:rPr lang="en-AU" dirty="0"/>
              <a:t>b</a:t>
            </a:r>
            <a:r>
              <a:rPr lang="en-AU" dirty="0" smtClean="0"/>
              <a:t>acteria grow and infect</a:t>
            </a:r>
          </a:p>
          <a:p>
            <a:r>
              <a:rPr lang="en-AU" dirty="0" smtClean="0"/>
              <a:t>Animal. Animal dies.</a:t>
            </a:r>
            <a:endParaRPr lang="en-AU" dirty="0"/>
          </a:p>
        </p:txBody>
      </p:sp>
      <p:sp>
        <p:nvSpPr>
          <p:cNvPr id="13" name="TextBox 12"/>
          <p:cNvSpPr txBox="1"/>
          <p:nvPr/>
        </p:nvSpPr>
        <p:spPr>
          <a:xfrm>
            <a:off x="5177367" y="3583163"/>
            <a:ext cx="3627788" cy="307777"/>
          </a:xfrm>
          <a:prstGeom prst="rect">
            <a:avLst/>
          </a:prstGeom>
          <a:noFill/>
        </p:spPr>
        <p:txBody>
          <a:bodyPr wrap="none" rtlCol="0">
            <a:spAutoFit/>
          </a:bodyPr>
          <a:lstStyle/>
          <a:p>
            <a:r>
              <a:rPr lang="en-AU" sz="1400" dirty="0"/>
              <a:t>http://www.cdc.gov/anthrax/basics/index.html</a:t>
            </a:r>
          </a:p>
        </p:txBody>
      </p:sp>
    </p:spTree>
    <p:extLst>
      <p:ext uri="{BB962C8B-B14F-4D97-AF65-F5344CB8AC3E}">
        <p14:creationId xmlns:p14="http://schemas.microsoft.com/office/powerpoint/2010/main" val="1360348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996952"/>
            <a:ext cx="8229600" cy="3129211"/>
          </a:xfrm>
        </p:spPr>
        <p:txBody>
          <a:bodyPr>
            <a:normAutofit fontScale="92500" lnSpcReduction="20000"/>
          </a:bodyPr>
          <a:lstStyle/>
          <a:p>
            <a:r>
              <a:rPr lang="fr-FR" dirty="0" smtClean="0"/>
              <a:t>Carrier </a:t>
            </a:r>
            <a:r>
              <a:rPr lang="fr-FR" dirty="0" err="1" smtClean="0"/>
              <a:t>animals</a:t>
            </a:r>
            <a:endParaRPr lang="fr-FR" dirty="0" smtClean="0"/>
          </a:p>
          <a:p>
            <a:pPr lvl="1"/>
            <a:r>
              <a:rPr lang="fr-FR" dirty="0" err="1" smtClean="0"/>
              <a:t>Bacteria</a:t>
            </a:r>
            <a:r>
              <a:rPr lang="fr-FR" dirty="0" smtClean="0"/>
              <a:t> </a:t>
            </a:r>
            <a:r>
              <a:rPr lang="fr-FR" dirty="0" err="1" smtClean="0"/>
              <a:t>lives</a:t>
            </a:r>
            <a:r>
              <a:rPr lang="fr-FR" dirty="0" smtClean="0"/>
              <a:t> in:</a:t>
            </a:r>
          </a:p>
          <a:p>
            <a:pPr lvl="2"/>
            <a:r>
              <a:rPr lang="fr-FR" dirty="0" err="1" smtClean="0"/>
              <a:t>Eyes</a:t>
            </a:r>
            <a:endParaRPr lang="fr-FR" dirty="0" smtClean="0"/>
          </a:p>
          <a:p>
            <a:pPr lvl="2"/>
            <a:r>
              <a:rPr lang="fr-FR" dirty="0" err="1" smtClean="0"/>
              <a:t>Nose</a:t>
            </a:r>
            <a:endParaRPr lang="fr-FR" dirty="0" smtClean="0"/>
          </a:p>
          <a:p>
            <a:pPr lvl="2"/>
            <a:r>
              <a:rPr lang="fr-FR" dirty="0" err="1" smtClean="0"/>
              <a:t>Vagina</a:t>
            </a:r>
            <a:r>
              <a:rPr lang="fr-FR" dirty="0" smtClean="0"/>
              <a:t> </a:t>
            </a:r>
          </a:p>
          <a:p>
            <a:pPr lvl="2"/>
            <a:endParaRPr lang="fr-FR" dirty="0" smtClean="0"/>
          </a:p>
          <a:p>
            <a:pPr lvl="1"/>
            <a:r>
              <a:rPr lang="fr-FR" dirty="0" err="1" smtClean="0"/>
              <a:t>Flies</a:t>
            </a:r>
            <a:r>
              <a:rPr lang="fr-FR" dirty="0" smtClean="0"/>
              <a:t> carry the </a:t>
            </a:r>
            <a:r>
              <a:rPr lang="fr-FR" dirty="0" err="1" smtClean="0"/>
              <a:t>disease</a:t>
            </a:r>
            <a:r>
              <a:rPr lang="fr-FR" dirty="0" smtClean="0"/>
              <a:t> </a:t>
            </a:r>
            <a:r>
              <a:rPr lang="fr-FR" dirty="0" err="1" smtClean="0"/>
              <a:t>from</a:t>
            </a:r>
            <a:r>
              <a:rPr lang="fr-FR" dirty="0" smtClean="0"/>
              <a:t> carriers to </a:t>
            </a:r>
            <a:r>
              <a:rPr lang="fr-FR" dirty="0" err="1" smtClean="0"/>
              <a:t>animals</a:t>
            </a:r>
            <a:r>
              <a:rPr lang="fr-FR" dirty="0" smtClean="0"/>
              <a:t> </a:t>
            </a:r>
            <a:r>
              <a:rPr lang="fr-FR" dirty="0" err="1" smtClean="0"/>
              <a:t>with</a:t>
            </a:r>
            <a:r>
              <a:rPr lang="fr-FR" dirty="0" smtClean="0"/>
              <a:t> no infection</a:t>
            </a:r>
          </a:p>
        </p:txBody>
      </p:sp>
      <p:sp>
        <p:nvSpPr>
          <p:cNvPr id="4" name="Rectangle 2"/>
          <p:cNvSpPr>
            <a:spLocks noChangeArrowheads="1"/>
          </p:cNvSpPr>
          <p:nvPr/>
        </p:nvSpPr>
        <p:spPr bwMode="auto">
          <a:xfrm>
            <a:off x="2195735" y="76614"/>
            <a:ext cx="1876591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2" name="Rectangle 18"/>
          <p:cNvSpPr>
            <a:spLocks noChangeArrowheads="1"/>
          </p:cNvSpPr>
          <p:nvPr/>
        </p:nvSpPr>
        <p:spPr bwMode="auto">
          <a:xfrm>
            <a:off x="2555776" y="141789"/>
            <a:ext cx="172794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graphicFrame>
        <p:nvGraphicFramePr>
          <p:cNvPr id="7" name="Object 6"/>
          <p:cNvGraphicFramePr>
            <a:graphicFrameLocks noChangeAspect="1"/>
          </p:cNvGraphicFramePr>
          <p:nvPr/>
        </p:nvGraphicFramePr>
        <p:xfrm>
          <a:off x="2555776" y="141790"/>
          <a:ext cx="3491880" cy="2933899"/>
        </p:xfrm>
        <a:graphic>
          <a:graphicData uri="http://schemas.openxmlformats.org/presentationml/2006/ole">
            <mc:AlternateContent xmlns:mc="http://schemas.openxmlformats.org/markup-compatibility/2006">
              <mc:Choice xmlns:v="urn:schemas-microsoft-com:vml" Requires="v">
                <p:oleObj spid="_x0000_s16430" r:id="rId4" imgW="13177736" imgH="11085022" progId="Unknown">
                  <p:embed/>
                </p:oleObj>
              </mc:Choice>
              <mc:Fallback>
                <p:oleObj r:id="rId4" imgW="13177736" imgH="11085022" progId="Unknown">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776" y="141790"/>
                        <a:ext cx="3491880" cy="2933899"/>
                      </a:xfrm>
                      <a:prstGeom prst="rect">
                        <a:avLst/>
                      </a:prstGeom>
                      <a:noFill/>
                    </p:spPr>
                  </p:pic>
                </p:oleObj>
              </mc:Fallback>
            </mc:AlternateContent>
          </a:graphicData>
        </a:graphic>
      </p:graphicFrame>
      <p:sp>
        <p:nvSpPr>
          <p:cNvPr id="8" name="TextBox 7"/>
          <p:cNvSpPr txBox="1"/>
          <p:nvPr/>
        </p:nvSpPr>
        <p:spPr>
          <a:xfrm>
            <a:off x="30708" y="125538"/>
            <a:ext cx="3744416" cy="492443"/>
          </a:xfrm>
          <a:prstGeom prst="rect">
            <a:avLst/>
          </a:prstGeom>
          <a:noFill/>
        </p:spPr>
        <p:txBody>
          <a:bodyPr wrap="square" rtlCol="0">
            <a:spAutoFit/>
          </a:bodyPr>
          <a:lstStyle/>
          <a:p>
            <a:r>
              <a:rPr lang="en-AU" sz="2600" b="1" dirty="0" smtClean="0"/>
              <a:t>Pinkeye </a:t>
            </a:r>
            <a:endParaRPr lang="en-AU" sz="2600" b="1" dirty="0"/>
          </a:p>
        </p:txBody>
      </p:sp>
    </p:spTree>
    <p:extLst>
      <p:ext uri="{BB962C8B-B14F-4D97-AF65-F5344CB8AC3E}">
        <p14:creationId xmlns:p14="http://schemas.microsoft.com/office/powerpoint/2010/main" val="4328063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195735" y="76614"/>
            <a:ext cx="1876591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2" name="Rectangle 18"/>
          <p:cNvSpPr>
            <a:spLocks noChangeArrowheads="1"/>
          </p:cNvSpPr>
          <p:nvPr/>
        </p:nvSpPr>
        <p:spPr bwMode="auto">
          <a:xfrm>
            <a:off x="2555776" y="141789"/>
            <a:ext cx="172794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8" name="TextBox 7"/>
          <p:cNvSpPr txBox="1"/>
          <p:nvPr/>
        </p:nvSpPr>
        <p:spPr>
          <a:xfrm>
            <a:off x="30708" y="125538"/>
            <a:ext cx="3744416" cy="492443"/>
          </a:xfrm>
          <a:prstGeom prst="rect">
            <a:avLst/>
          </a:prstGeom>
          <a:noFill/>
        </p:spPr>
        <p:txBody>
          <a:bodyPr wrap="square" rtlCol="0">
            <a:spAutoFit/>
          </a:bodyPr>
          <a:lstStyle/>
          <a:p>
            <a:r>
              <a:rPr lang="en-AU" sz="2600" b="1" dirty="0" smtClean="0"/>
              <a:t>Soleh’s place</a:t>
            </a:r>
            <a:endParaRPr lang="en-AU" sz="2600" b="1" dirty="0"/>
          </a:p>
        </p:txBody>
      </p:sp>
      <p:sp>
        <p:nvSpPr>
          <p:cNvPr id="5" name="Rectangle 33"/>
          <p:cNvSpPr>
            <a:spLocks noChangeArrowheads="1"/>
          </p:cNvSpPr>
          <p:nvPr/>
        </p:nvSpPr>
        <p:spPr bwMode="auto">
          <a:xfrm>
            <a:off x="3059832" y="425674"/>
            <a:ext cx="153410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7" name="Content Placeholder 6"/>
          <p:cNvSpPr>
            <a:spLocks noGrp="1"/>
          </p:cNvSpPr>
          <p:nvPr>
            <p:ph idx="1"/>
          </p:nvPr>
        </p:nvSpPr>
        <p:spPr>
          <a:xfrm>
            <a:off x="457200" y="3284984"/>
            <a:ext cx="8435280" cy="2841179"/>
          </a:xfrm>
        </p:spPr>
        <p:txBody>
          <a:bodyPr>
            <a:normAutofit fontScale="92500" lnSpcReduction="20000"/>
          </a:bodyPr>
          <a:lstStyle/>
          <a:p>
            <a:r>
              <a:rPr lang="en-AU" dirty="0" smtClean="0"/>
              <a:t>All Soleh’s chickens have been sick with influenza in the past and have recovered  </a:t>
            </a:r>
            <a:r>
              <a:rPr lang="en-AU" sz="2400" dirty="0" smtClean="0"/>
              <a:t>(low pathogen strain of influenza)</a:t>
            </a:r>
          </a:p>
          <a:p>
            <a:pPr marL="0" indent="0">
              <a:buNone/>
            </a:pPr>
            <a:endParaRPr lang="en-AU" dirty="0" smtClean="0"/>
          </a:p>
          <a:p>
            <a:endParaRPr lang="en-AU" dirty="0" smtClean="0"/>
          </a:p>
          <a:p>
            <a:r>
              <a:rPr lang="en-AU" dirty="0" smtClean="0"/>
              <a:t>He brought some sick chickens home and no other chickens got sick</a:t>
            </a:r>
            <a:endParaRPr lang="en-AU" dirty="0"/>
          </a:p>
        </p:txBody>
      </p:sp>
      <p:sp>
        <p:nvSpPr>
          <p:cNvPr id="3" name="Rectangle 2"/>
          <p:cNvSpPr>
            <a:spLocks noChangeArrowheads="1"/>
          </p:cNvSpPr>
          <p:nvPr/>
        </p:nvSpPr>
        <p:spPr bwMode="auto">
          <a:xfrm>
            <a:off x="2339752" y="629693"/>
            <a:ext cx="1720223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graphicFrame>
        <p:nvGraphicFramePr>
          <p:cNvPr id="9" name="Object 8"/>
          <p:cNvGraphicFramePr>
            <a:graphicFrameLocks noChangeAspect="1"/>
          </p:cNvGraphicFramePr>
          <p:nvPr>
            <p:extLst>
              <p:ext uri="{D42A27DB-BD31-4B8C-83A1-F6EECF244321}">
                <p14:modId xmlns:p14="http://schemas.microsoft.com/office/powerpoint/2010/main" val="958485545"/>
              </p:ext>
            </p:extLst>
          </p:nvPr>
        </p:nvGraphicFramePr>
        <p:xfrm>
          <a:off x="2339752" y="629694"/>
          <a:ext cx="3999815" cy="2564904"/>
        </p:xfrm>
        <a:graphic>
          <a:graphicData uri="http://schemas.openxmlformats.org/presentationml/2006/ole">
            <mc:AlternateContent xmlns:mc="http://schemas.openxmlformats.org/markup-compatibility/2006">
              <mc:Choice xmlns:v="urn:schemas-microsoft-com:vml" Requires="v">
                <p:oleObj spid="_x0000_s31765" r:id="rId4" imgW="4941651" imgH="3167149" progId="Unknown">
                  <p:embed/>
                </p:oleObj>
              </mc:Choice>
              <mc:Fallback>
                <p:oleObj r:id="rId4" imgW="4941651" imgH="3167149" progId="Unknown">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752" y="629694"/>
                        <a:ext cx="3999815" cy="2564904"/>
                      </a:xfrm>
                      <a:prstGeom prst="rect">
                        <a:avLst/>
                      </a:prstGeom>
                      <a:noFill/>
                    </p:spPr>
                  </p:pic>
                </p:oleObj>
              </mc:Fallback>
            </mc:AlternateContent>
          </a:graphicData>
        </a:graphic>
      </p:graphicFrame>
    </p:spTree>
    <p:extLst>
      <p:ext uri="{BB962C8B-B14F-4D97-AF65-F5344CB8AC3E}">
        <p14:creationId xmlns:p14="http://schemas.microsoft.com/office/powerpoint/2010/main" val="27275866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pPr algn="l"/>
            <a:r>
              <a:rPr lang="en-AU" b="1" dirty="0" smtClean="0"/>
              <a:t>Recovered animals</a:t>
            </a:r>
            <a:endParaRPr lang="en-AU" b="1" dirty="0"/>
          </a:p>
        </p:txBody>
      </p:sp>
      <p:sp>
        <p:nvSpPr>
          <p:cNvPr id="3" name="Content Placeholder 2"/>
          <p:cNvSpPr>
            <a:spLocks noGrp="1"/>
          </p:cNvSpPr>
          <p:nvPr>
            <p:ph idx="1"/>
          </p:nvPr>
        </p:nvSpPr>
        <p:spPr>
          <a:xfrm>
            <a:off x="282352" y="3645024"/>
            <a:ext cx="8579296" cy="2808312"/>
          </a:xfrm>
        </p:spPr>
        <p:txBody>
          <a:bodyPr>
            <a:normAutofit/>
          </a:bodyPr>
          <a:lstStyle/>
          <a:p>
            <a:r>
              <a:rPr lang="en-AU" dirty="0" smtClean="0"/>
              <a:t>Immune</a:t>
            </a:r>
          </a:p>
          <a:p>
            <a:endParaRPr lang="en-AU" dirty="0"/>
          </a:p>
          <a:p>
            <a:r>
              <a:rPr lang="en-AU" dirty="0" smtClean="0"/>
              <a:t>Susceptible</a:t>
            </a:r>
            <a:endParaRPr lang="en-AU" dirty="0"/>
          </a:p>
        </p:txBody>
      </p:sp>
      <p:graphicFrame>
        <p:nvGraphicFramePr>
          <p:cNvPr id="5" name="Object 4"/>
          <p:cNvGraphicFramePr>
            <a:graphicFrameLocks noChangeAspect="1"/>
          </p:cNvGraphicFramePr>
          <p:nvPr>
            <p:extLst>
              <p:ext uri="{D42A27DB-BD31-4B8C-83A1-F6EECF244321}">
                <p14:modId xmlns:p14="http://schemas.microsoft.com/office/powerpoint/2010/main" val="1737654606"/>
              </p:ext>
            </p:extLst>
          </p:nvPr>
        </p:nvGraphicFramePr>
        <p:xfrm>
          <a:off x="296405" y="980728"/>
          <a:ext cx="2381052" cy="2333111"/>
        </p:xfrm>
        <a:graphic>
          <a:graphicData uri="http://schemas.openxmlformats.org/presentationml/2006/ole">
            <mc:AlternateContent xmlns:mc="http://schemas.openxmlformats.org/markup-compatibility/2006">
              <mc:Choice xmlns:v="urn:schemas-microsoft-com:vml" Requires="v">
                <p:oleObj spid="_x0000_s33804" r:id="rId4" imgW="1647217" imgH="1583575" progId="Unknown">
                  <p:embed/>
                </p:oleObj>
              </mc:Choice>
              <mc:Fallback>
                <p:oleObj r:id="rId4" imgW="1647217" imgH="1583575" progId="Unknown">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405" y="980728"/>
                        <a:ext cx="2381052" cy="2333111"/>
                      </a:xfrm>
                      <a:prstGeom prst="rect">
                        <a:avLst/>
                      </a:prstGeom>
                      <a:noFill/>
                    </p:spPr>
                  </p:pic>
                </p:oleObj>
              </mc:Fallback>
            </mc:AlternateContent>
          </a:graphicData>
        </a:graphic>
      </p:graphicFrame>
      <p:pic>
        <p:nvPicPr>
          <p:cNvPr id="6" name="Picture 5"/>
          <p:cNvPicPr/>
          <p:nvPr/>
        </p:nvPicPr>
        <p:blipFill>
          <a:blip r:embed="rId6">
            <a:extLst>
              <a:ext uri="{28A0092B-C50C-407E-A947-70E740481C1C}">
                <a14:useLocalDpi xmlns:a14="http://schemas.microsoft.com/office/drawing/2010/main" val="0"/>
              </a:ext>
            </a:extLst>
          </a:blip>
          <a:srcRect/>
          <a:stretch>
            <a:fillRect/>
          </a:stretch>
        </p:blipFill>
        <p:spPr bwMode="auto">
          <a:xfrm>
            <a:off x="4211960" y="1099944"/>
            <a:ext cx="4071620" cy="2545080"/>
          </a:xfrm>
          <a:prstGeom prst="rect">
            <a:avLst/>
          </a:prstGeom>
          <a:noFill/>
          <a:ln>
            <a:noFill/>
          </a:ln>
        </p:spPr>
      </p:pic>
    </p:spTree>
    <p:extLst>
      <p:ext uri="{BB962C8B-B14F-4D97-AF65-F5344CB8AC3E}">
        <p14:creationId xmlns:p14="http://schemas.microsoft.com/office/powerpoint/2010/main" val="35474020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1"/>
            <a:ext cx="1020602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3" name="Rectangle 42"/>
          <p:cNvSpPr>
            <a:spLocks noChangeArrowheads="1"/>
          </p:cNvSpPr>
          <p:nvPr/>
        </p:nvSpPr>
        <p:spPr bwMode="auto">
          <a:xfrm>
            <a:off x="0" y="6443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r>
            <a:br>
              <a:rPr kumimoji="0" lang="en-AU"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AU" sz="12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panose="020B0604020202020204" pitchFamily="34" charset="0"/>
            </a:endParaRPr>
          </a:p>
        </p:txBody>
      </p:sp>
      <p:sp>
        <p:nvSpPr>
          <p:cNvPr id="69" name="Title 1"/>
          <p:cNvSpPr>
            <a:spLocks noGrp="1"/>
          </p:cNvSpPr>
          <p:nvPr>
            <p:ph type="title"/>
          </p:nvPr>
        </p:nvSpPr>
        <p:spPr>
          <a:xfrm>
            <a:off x="457200" y="274638"/>
            <a:ext cx="8229600" cy="850106"/>
          </a:xfrm>
        </p:spPr>
        <p:txBody>
          <a:bodyPr>
            <a:normAutofit fontScale="90000"/>
          </a:bodyPr>
          <a:lstStyle/>
          <a:p>
            <a:pPr algn="l"/>
            <a:r>
              <a:rPr lang="en-AU" b="1" dirty="0" smtClean="0"/>
              <a:t>Progression of disease in a population</a:t>
            </a:r>
            <a:endParaRPr lang="en-AU" b="1" dirty="0"/>
          </a:p>
        </p:txBody>
      </p:sp>
      <p:sp>
        <p:nvSpPr>
          <p:cNvPr id="2" name="Rectangle 3"/>
          <p:cNvSpPr>
            <a:spLocks noChangeArrowheads="1"/>
          </p:cNvSpPr>
          <p:nvPr/>
        </p:nvSpPr>
        <p:spPr bwMode="auto">
          <a:xfrm>
            <a:off x="2339752" y="-1746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4" name="Rectangle 4"/>
          <p:cNvSpPr>
            <a:spLocks noChangeArrowheads="1"/>
          </p:cNvSpPr>
          <p:nvPr/>
        </p:nvSpPr>
        <p:spPr bwMode="auto">
          <a:xfrm>
            <a:off x="2339752" y="3487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GB" sz="1800" b="0" i="0" u="none" strike="noStrike" cap="none" normalizeH="0" baseline="0" dirty="0" smtClean="0">
              <a:ln>
                <a:noFill/>
              </a:ln>
              <a:solidFill>
                <a:schemeClr val="tx1"/>
              </a:solidFill>
              <a:effectLst/>
              <a:latin typeface="Arial" panose="020B0604020202020204" pitchFamily="34" charset="0"/>
            </a:endParaRPr>
          </a:p>
        </p:txBody>
      </p:sp>
      <p:sp>
        <p:nvSpPr>
          <p:cNvPr id="6" name="Rectangle 5"/>
          <p:cNvSpPr>
            <a:spLocks noChangeArrowheads="1"/>
          </p:cNvSpPr>
          <p:nvPr/>
        </p:nvSpPr>
        <p:spPr bwMode="auto">
          <a:xfrm>
            <a:off x="2339752" y="6269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0000" t="17367" r="5375" b="17367"/>
          <a:stretch/>
        </p:blipFill>
        <p:spPr>
          <a:xfrm>
            <a:off x="624460" y="3778926"/>
            <a:ext cx="690782" cy="487610"/>
          </a:xfrm>
          <a:prstGeom prst="rect">
            <a:avLst/>
          </a:prstGeom>
        </p:spPr>
      </p:pic>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50000" t="17367" r="5375" b="17367"/>
          <a:stretch/>
        </p:blipFill>
        <p:spPr>
          <a:xfrm>
            <a:off x="2056600" y="3810375"/>
            <a:ext cx="690782" cy="487610"/>
          </a:xfrm>
          <a:prstGeom prst="rect">
            <a:avLst/>
          </a:prstGeom>
        </p:spPr>
      </p:pic>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2625" t="9090" r="52751" b="14767"/>
          <a:stretch/>
        </p:blipFill>
        <p:spPr>
          <a:xfrm>
            <a:off x="2691987" y="2925726"/>
            <a:ext cx="677093" cy="557606"/>
          </a:xfrm>
          <a:prstGeom prst="rect">
            <a:avLst/>
          </a:prstGeom>
        </p:spPr>
      </p:pic>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l="50000" t="17367" r="5375" b="17367"/>
          <a:stretch/>
        </p:blipFill>
        <p:spPr>
          <a:xfrm>
            <a:off x="1833556" y="3117996"/>
            <a:ext cx="690782" cy="487610"/>
          </a:xfrm>
          <a:prstGeom prst="rect">
            <a:avLst/>
          </a:prstGeom>
        </p:spPr>
      </p:pic>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l="2625" t="9090" r="52751" b="14767"/>
          <a:stretch/>
        </p:blipFill>
        <p:spPr>
          <a:xfrm>
            <a:off x="482193" y="3082998"/>
            <a:ext cx="677093" cy="557606"/>
          </a:xfrm>
          <a:prstGeom prst="rect">
            <a:avLst/>
          </a:prstGeom>
        </p:spPr>
      </p:pic>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50000" t="17367" r="5375" b="17367"/>
          <a:stretch/>
        </p:blipFill>
        <p:spPr>
          <a:xfrm>
            <a:off x="211287" y="2384911"/>
            <a:ext cx="690782" cy="487610"/>
          </a:xfrm>
          <a:prstGeom prst="rect">
            <a:avLst/>
          </a:prstGeom>
        </p:spPr>
      </p:pic>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l="2625" t="9090" r="52751" b="14767"/>
          <a:stretch/>
        </p:blipFill>
        <p:spPr>
          <a:xfrm>
            <a:off x="2040409" y="2265865"/>
            <a:ext cx="677093" cy="557606"/>
          </a:xfrm>
          <a:prstGeom prst="rect">
            <a:avLst/>
          </a:prstGeom>
        </p:spPr>
      </p:pic>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l="50000" t="17367" r="5375" b="17367"/>
          <a:stretch/>
        </p:blipFill>
        <p:spPr>
          <a:xfrm>
            <a:off x="1159286" y="2523233"/>
            <a:ext cx="690782" cy="487610"/>
          </a:xfrm>
          <a:prstGeom prst="rect">
            <a:avLst/>
          </a:prstGeom>
        </p:spPr>
      </p:pic>
      <p:pic>
        <p:nvPicPr>
          <p:cNvPr id="20" name="Picture 19"/>
          <p:cNvPicPr>
            <a:picLocks noChangeAspect="1"/>
          </p:cNvPicPr>
          <p:nvPr/>
        </p:nvPicPr>
        <p:blipFill rotWithShape="1">
          <a:blip r:embed="rId4">
            <a:extLst>
              <a:ext uri="{28A0092B-C50C-407E-A947-70E740481C1C}">
                <a14:useLocalDpi xmlns:a14="http://schemas.microsoft.com/office/drawing/2010/main" val="0"/>
              </a:ext>
            </a:extLst>
          </a:blip>
          <a:srcRect l="2625" t="9090" r="52751" b="14767"/>
          <a:stretch/>
        </p:blipFill>
        <p:spPr>
          <a:xfrm>
            <a:off x="3055285" y="2349913"/>
            <a:ext cx="677093" cy="557606"/>
          </a:xfrm>
          <a:prstGeom prst="rect">
            <a:avLst/>
          </a:prstGeom>
        </p:spPr>
      </p:pic>
      <p:pic>
        <p:nvPicPr>
          <p:cNvPr id="21" name="Picture 20"/>
          <p:cNvPicPr>
            <a:picLocks noChangeAspect="1"/>
          </p:cNvPicPr>
          <p:nvPr/>
        </p:nvPicPr>
        <p:blipFill rotWithShape="1">
          <a:blip r:embed="rId3">
            <a:extLst>
              <a:ext uri="{28A0092B-C50C-407E-A947-70E740481C1C}">
                <a14:useLocalDpi xmlns:a14="http://schemas.microsoft.com/office/drawing/2010/main" val="0"/>
              </a:ext>
            </a:extLst>
          </a:blip>
          <a:srcRect l="50000" t="17367" r="5375" b="17367"/>
          <a:stretch/>
        </p:blipFill>
        <p:spPr>
          <a:xfrm>
            <a:off x="2493893" y="1768040"/>
            <a:ext cx="690782" cy="487610"/>
          </a:xfrm>
          <a:prstGeom prst="rect">
            <a:avLst/>
          </a:prstGeom>
        </p:spPr>
      </p:pic>
      <p:pic>
        <p:nvPicPr>
          <p:cNvPr id="22" name="Picture 21"/>
          <p:cNvPicPr>
            <a:picLocks noChangeAspect="1"/>
          </p:cNvPicPr>
          <p:nvPr/>
        </p:nvPicPr>
        <p:blipFill rotWithShape="1">
          <a:blip r:embed="rId4">
            <a:extLst>
              <a:ext uri="{28A0092B-C50C-407E-A947-70E740481C1C}">
                <a14:useLocalDpi xmlns:a14="http://schemas.microsoft.com/office/drawing/2010/main" val="0"/>
              </a:ext>
            </a:extLst>
          </a:blip>
          <a:srcRect l="2625" t="9090" r="52751" b="14767"/>
          <a:stretch/>
        </p:blipFill>
        <p:spPr>
          <a:xfrm>
            <a:off x="221171" y="1630525"/>
            <a:ext cx="677093" cy="557606"/>
          </a:xfrm>
          <a:prstGeom prst="rect">
            <a:avLst/>
          </a:prstGeom>
        </p:spPr>
      </p:pic>
      <p:pic>
        <p:nvPicPr>
          <p:cNvPr id="23" name="Picture 22"/>
          <p:cNvPicPr>
            <a:picLocks noChangeAspect="1"/>
          </p:cNvPicPr>
          <p:nvPr/>
        </p:nvPicPr>
        <p:blipFill rotWithShape="1">
          <a:blip r:embed="rId3">
            <a:extLst>
              <a:ext uri="{28A0092B-C50C-407E-A947-70E740481C1C}">
                <a14:useLocalDpi xmlns:a14="http://schemas.microsoft.com/office/drawing/2010/main" val="0"/>
              </a:ext>
            </a:extLst>
          </a:blip>
          <a:srcRect l="50000" t="17367" r="5375" b="17367"/>
          <a:stretch/>
        </p:blipFill>
        <p:spPr>
          <a:xfrm>
            <a:off x="1875061" y="1020919"/>
            <a:ext cx="690782" cy="487610"/>
          </a:xfrm>
          <a:prstGeom prst="rect">
            <a:avLst/>
          </a:prstGeom>
        </p:spPr>
      </p:pic>
      <p:pic>
        <p:nvPicPr>
          <p:cNvPr id="24" name="Picture 23"/>
          <p:cNvPicPr>
            <a:picLocks noChangeAspect="1"/>
          </p:cNvPicPr>
          <p:nvPr/>
        </p:nvPicPr>
        <p:blipFill rotWithShape="1">
          <a:blip r:embed="rId4">
            <a:extLst>
              <a:ext uri="{28A0092B-C50C-407E-A947-70E740481C1C}">
                <a14:useLocalDpi xmlns:a14="http://schemas.microsoft.com/office/drawing/2010/main" val="0"/>
              </a:ext>
            </a:extLst>
          </a:blip>
          <a:srcRect l="2625" t="9090" r="52751" b="14767"/>
          <a:stretch/>
        </p:blipFill>
        <p:spPr>
          <a:xfrm>
            <a:off x="2717502" y="1138254"/>
            <a:ext cx="677093" cy="557606"/>
          </a:xfrm>
          <a:prstGeom prst="rect">
            <a:avLst/>
          </a:prstGeom>
        </p:spPr>
      </p:pic>
      <p:pic>
        <p:nvPicPr>
          <p:cNvPr id="25" name="Picture 24"/>
          <p:cNvPicPr>
            <a:picLocks noChangeAspect="1"/>
          </p:cNvPicPr>
          <p:nvPr/>
        </p:nvPicPr>
        <p:blipFill rotWithShape="1">
          <a:blip r:embed="rId3">
            <a:extLst>
              <a:ext uri="{28A0092B-C50C-407E-A947-70E740481C1C}">
                <a14:useLocalDpi xmlns:a14="http://schemas.microsoft.com/office/drawing/2010/main" val="0"/>
              </a:ext>
            </a:extLst>
          </a:blip>
          <a:srcRect l="50000" t="17367" r="5375" b="17367"/>
          <a:stretch/>
        </p:blipFill>
        <p:spPr>
          <a:xfrm>
            <a:off x="1504677" y="1721541"/>
            <a:ext cx="690782" cy="487610"/>
          </a:xfrm>
          <a:prstGeom prst="rect">
            <a:avLst/>
          </a:prstGeom>
        </p:spPr>
      </p:pic>
      <p:pic>
        <p:nvPicPr>
          <p:cNvPr id="26" name="Picture 25"/>
          <p:cNvPicPr>
            <a:picLocks noChangeAspect="1"/>
          </p:cNvPicPr>
          <p:nvPr/>
        </p:nvPicPr>
        <p:blipFill rotWithShape="1">
          <a:blip r:embed="rId4">
            <a:extLst>
              <a:ext uri="{28A0092B-C50C-407E-A947-70E740481C1C}">
                <a14:useLocalDpi xmlns:a14="http://schemas.microsoft.com/office/drawing/2010/main" val="0"/>
              </a:ext>
            </a:extLst>
          </a:blip>
          <a:srcRect l="2625" t="9090" r="52751" b="14767"/>
          <a:stretch/>
        </p:blipFill>
        <p:spPr>
          <a:xfrm>
            <a:off x="827584" y="1059222"/>
            <a:ext cx="677093" cy="557606"/>
          </a:xfrm>
          <a:prstGeom prst="rect">
            <a:avLst/>
          </a:prstGeom>
        </p:spPr>
      </p:pic>
      <p:grpSp>
        <p:nvGrpSpPr>
          <p:cNvPr id="11" name="Group 10"/>
          <p:cNvGrpSpPr/>
          <p:nvPr/>
        </p:nvGrpSpPr>
        <p:grpSpPr>
          <a:xfrm>
            <a:off x="268047" y="4909167"/>
            <a:ext cx="677093" cy="557606"/>
            <a:chOff x="118653" y="5543739"/>
            <a:chExt cx="677093" cy="557606"/>
          </a:xfrm>
        </p:grpSpPr>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2625" t="9090" r="52751" b="14767"/>
            <a:stretch/>
          </p:blipFill>
          <p:spPr>
            <a:xfrm>
              <a:off x="118653" y="5543739"/>
              <a:ext cx="677093" cy="557606"/>
            </a:xfrm>
            <a:prstGeom prst="rect">
              <a:avLst/>
            </a:prstGeom>
          </p:spPr>
        </p:pic>
        <p:sp>
          <p:nvSpPr>
            <p:cNvPr id="10" name="Oval 9"/>
            <p:cNvSpPr/>
            <p:nvPr/>
          </p:nvSpPr>
          <p:spPr>
            <a:xfrm>
              <a:off x="462578" y="5699462"/>
              <a:ext cx="144016" cy="144016"/>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sp>
        <p:nvSpPr>
          <p:cNvPr id="12" name="Striped Right Arrow 11"/>
          <p:cNvSpPr/>
          <p:nvPr/>
        </p:nvSpPr>
        <p:spPr>
          <a:xfrm rot="18657251">
            <a:off x="699435" y="4342966"/>
            <a:ext cx="1308046" cy="287108"/>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30" name="Picture 29"/>
          <p:cNvPicPr>
            <a:picLocks noChangeAspect="1"/>
          </p:cNvPicPr>
          <p:nvPr/>
        </p:nvPicPr>
        <p:blipFill rotWithShape="1">
          <a:blip r:embed="rId3">
            <a:extLst>
              <a:ext uri="{28A0092B-C50C-407E-A947-70E740481C1C}">
                <a14:useLocalDpi xmlns:a14="http://schemas.microsoft.com/office/drawing/2010/main" val="0"/>
              </a:ext>
            </a:extLst>
          </a:blip>
          <a:srcRect l="50000" t="17367" r="5375" b="17367"/>
          <a:stretch/>
        </p:blipFill>
        <p:spPr>
          <a:xfrm>
            <a:off x="5774815" y="5587724"/>
            <a:ext cx="690782" cy="487610"/>
          </a:xfrm>
          <a:prstGeom prst="rect">
            <a:avLst/>
          </a:prstGeom>
        </p:spPr>
      </p:pic>
      <p:pic>
        <p:nvPicPr>
          <p:cNvPr id="31" name="Picture 30"/>
          <p:cNvPicPr>
            <a:picLocks noChangeAspect="1"/>
          </p:cNvPicPr>
          <p:nvPr/>
        </p:nvPicPr>
        <p:blipFill rotWithShape="1">
          <a:blip r:embed="rId3">
            <a:extLst>
              <a:ext uri="{28A0092B-C50C-407E-A947-70E740481C1C}">
                <a14:useLocalDpi xmlns:a14="http://schemas.microsoft.com/office/drawing/2010/main" val="0"/>
              </a:ext>
            </a:extLst>
          </a:blip>
          <a:srcRect l="50000" t="17367" r="5375" b="17367"/>
          <a:stretch/>
        </p:blipFill>
        <p:spPr>
          <a:xfrm>
            <a:off x="7529310" y="5684576"/>
            <a:ext cx="690782" cy="487610"/>
          </a:xfrm>
          <a:prstGeom prst="rect">
            <a:avLst/>
          </a:prstGeom>
        </p:spPr>
      </p:pic>
      <p:pic>
        <p:nvPicPr>
          <p:cNvPr id="32" name="Picture 31"/>
          <p:cNvPicPr>
            <a:picLocks noChangeAspect="1"/>
          </p:cNvPicPr>
          <p:nvPr/>
        </p:nvPicPr>
        <p:blipFill rotWithShape="1">
          <a:blip r:embed="rId4">
            <a:extLst>
              <a:ext uri="{28A0092B-C50C-407E-A947-70E740481C1C}">
                <a14:useLocalDpi xmlns:a14="http://schemas.microsoft.com/office/drawing/2010/main" val="0"/>
              </a:ext>
            </a:extLst>
          </a:blip>
          <a:srcRect l="2625" t="9090" r="52751" b="14767"/>
          <a:stretch/>
        </p:blipFill>
        <p:spPr>
          <a:xfrm>
            <a:off x="7842342" y="4734524"/>
            <a:ext cx="677093" cy="557606"/>
          </a:xfrm>
          <a:prstGeom prst="rect">
            <a:avLst/>
          </a:prstGeom>
        </p:spPr>
      </p:pic>
      <p:pic>
        <p:nvPicPr>
          <p:cNvPr id="33" name="Picture 32"/>
          <p:cNvPicPr>
            <a:picLocks noChangeAspect="1"/>
          </p:cNvPicPr>
          <p:nvPr/>
        </p:nvPicPr>
        <p:blipFill rotWithShape="1">
          <a:blip r:embed="rId3">
            <a:extLst>
              <a:ext uri="{28A0092B-C50C-407E-A947-70E740481C1C}">
                <a14:useLocalDpi xmlns:a14="http://schemas.microsoft.com/office/drawing/2010/main" val="0"/>
              </a:ext>
            </a:extLst>
          </a:blip>
          <a:srcRect l="50000" t="17367" r="5375" b="17367"/>
          <a:stretch/>
        </p:blipFill>
        <p:spPr>
          <a:xfrm>
            <a:off x="6983911" y="4926794"/>
            <a:ext cx="690782" cy="487610"/>
          </a:xfrm>
          <a:prstGeom prst="rect">
            <a:avLst/>
          </a:prstGeom>
        </p:spPr>
      </p:pic>
      <p:pic>
        <p:nvPicPr>
          <p:cNvPr id="34" name="Picture 33"/>
          <p:cNvPicPr>
            <a:picLocks noChangeAspect="1"/>
          </p:cNvPicPr>
          <p:nvPr/>
        </p:nvPicPr>
        <p:blipFill rotWithShape="1">
          <a:blip r:embed="rId4">
            <a:extLst>
              <a:ext uri="{28A0092B-C50C-407E-A947-70E740481C1C}">
                <a14:useLocalDpi xmlns:a14="http://schemas.microsoft.com/office/drawing/2010/main" val="0"/>
              </a:ext>
            </a:extLst>
          </a:blip>
          <a:srcRect l="2625" t="9090" r="52751" b="14767"/>
          <a:stretch/>
        </p:blipFill>
        <p:spPr>
          <a:xfrm>
            <a:off x="5632548" y="4891796"/>
            <a:ext cx="677093" cy="557606"/>
          </a:xfrm>
          <a:prstGeom prst="rect">
            <a:avLst/>
          </a:prstGeom>
        </p:spPr>
      </p:pic>
      <p:pic>
        <p:nvPicPr>
          <p:cNvPr id="35" name="Picture 34"/>
          <p:cNvPicPr>
            <a:picLocks noChangeAspect="1"/>
          </p:cNvPicPr>
          <p:nvPr/>
        </p:nvPicPr>
        <p:blipFill rotWithShape="1">
          <a:blip r:embed="rId3">
            <a:extLst>
              <a:ext uri="{28A0092B-C50C-407E-A947-70E740481C1C}">
                <a14:useLocalDpi xmlns:a14="http://schemas.microsoft.com/office/drawing/2010/main" val="0"/>
              </a:ext>
            </a:extLst>
          </a:blip>
          <a:srcRect l="50000" t="17367" r="5375" b="17367"/>
          <a:stretch/>
        </p:blipFill>
        <p:spPr>
          <a:xfrm>
            <a:off x="5361642" y="4193709"/>
            <a:ext cx="690782" cy="487610"/>
          </a:xfrm>
          <a:prstGeom prst="rect">
            <a:avLst/>
          </a:prstGeom>
        </p:spPr>
      </p:pic>
      <p:pic>
        <p:nvPicPr>
          <p:cNvPr id="36" name="Picture 35"/>
          <p:cNvPicPr>
            <a:picLocks noChangeAspect="1"/>
          </p:cNvPicPr>
          <p:nvPr/>
        </p:nvPicPr>
        <p:blipFill rotWithShape="1">
          <a:blip r:embed="rId4">
            <a:extLst>
              <a:ext uri="{28A0092B-C50C-407E-A947-70E740481C1C}">
                <a14:useLocalDpi xmlns:a14="http://schemas.microsoft.com/office/drawing/2010/main" val="0"/>
              </a:ext>
            </a:extLst>
          </a:blip>
          <a:srcRect l="2625" t="9090" r="52751" b="14767"/>
          <a:stretch/>
        </p:blipFill>
        <p:spPr>
          <a:xfrm>
            <a:off x="7190764" y="4074663"/>
            <a:ext cx="677093" cy="557606"/>
          </a:xfrm>
          <a:prstGeom prst="rect">
            <a:avLst/>
          </a:prstGeom>
        </p:spPr>
      </p:pic>
      <p:pic>
        <p:nvPicPr>
          <p:cNvPr id="37" name="Picture 36"/>
          <p:cNvPicPr>
            <a:picLocks noChangeAspect="1"/>
          </p:cNvPicPr>
          <p:nvPr/>
        </p:nvPicPr>
        <p:blipFill rotWithShape="1">
          <a:blip r:embed="rId3">
            <a:extLst>
              <a:ext uri="{28A0092B-C50C-407E-A947-70E740481C1C}">
                <a14:useLocalDpi xmlns:a14="http://schemas.microsoft.com/office/drawing/2010/main" val="0"/>
              </a:ext>
            </a:extLst>
          </a:blip>
          <a:srcRect l="50000" t="17367" r="5375" b="17367"/>
          <a:stretch/>
        </p:blipFill>
        <p:spPr>
          <a:xfrm>
            <a:off x="6309641" y="4332031"/>
            <a:ext cx="690782" cy="487610"/>
          </a:xfrm>
          <a:prstGeom prst="rect">
            <a:avLst/>
          </a:prstGeom>
        </p:spPr>
      </p:pic>
      <p:pic>
        <p:nvPicPr>
          <p:cNvPr id="38" name="Picture 37"/>
          <p:cNvPicPr>
            <a:picLocks noChangeAspect="1"/>
          </p:cNvPicPr>
          <p:nvPr/>
        </p:nvPicPr>
        <p:blipFill rotWithShape="1">
          <a:blip r:embed="rId4">
            <a:extLst>
              <a:ext uri="{28A0092B-C50C-407E-A947-70E740481C1C}">
                <a14:useLocalDpi xmlns:a14="http://schemas.microsoft.com/office/drawing/2010/main" val="0"/>
              </a:ext>
            </a:extLst>
          </a:blip>
          <a:srcRect l="2625" t="9090" r="52751" b="14767"/>
          <a:stretch/>
        </p:blipFill>
        <p:spPr>
          <a:xfrm>
            <a:off x="8205640" y="4158711"/>
            <a:ext cx="677093" cy="557606"/>
          </a:xfrm>
          <a:prstGeom prst="rect">
            <a:avLst/>
          </a:prstGeom>
        </p:spPr>
      </p:pic>
      <p:pic>
        <p:nvPicPr>
          <p:cNvPr id="39" name="Picture 38"/>
          <p:cNvPicPr>
            <a:picLocks noChangeAspect="1"/>
          </p:cNvPicPr>
          <p:nvPr/>
        </p:nvPicPr>
        <p:blipFill rotWithShape="1">
          <a:blip r:embed="rId3">
            <a:extLst>
              <a:ext uri="{28A0092B-C50C-407E-A947-70E740481C1C}">
                <a14:useLocalDpi xmlns:a14="http://schemas.microsoft.com/office/drawing/2010/main" val="0"/>
              </a:ext>
            </a:extLst>
          </a:blip>
          <a:srcRect l="50000" t="17367" r="5375" b="17367"/>
          <a:stretch/>
        </p:blipFill>
        <p:spPr>
          <a:xfrm>
            <a:off x="7644248" y="3576838"/>
            <a:ext cx="690782" cy="487610"/>
          </a:xfrm>
          <a:prstGeom prst="rect">
            <a:avLst/>
          </a:prstGeom>
        </p:spPr>
      </p:pic>
      <p:pic>
        <p:nvPicPr>
          <p:cNvPr id="40" name="Picture 39"/>
          <p:cNvPicPr>
            <a:picLocks noChangeAspect="1"/>
          </p:cNvPicPr>
          <p:nvPr/>
        </p:nvPicPr>
        <p:blipFill rotWithShape="1">
          <a:blip r:embed="rId4">
            <a:extLst>
              <a:ext uri="{28A0092B-C50C-407E-A947-70E740481C1C}">
                <a14:useLocalDpi xmlns:a14="http://schemas.microsoft.com/office/drawing/2010/main" val="0"/>
              </a:ext>
            </a:extLst>
          </a:blip>
          <a:srcRect l="2625" t="9090" r="52751" b="14767"/>
          <a:stretch/>
        </p:blipFill>
        <p:spPr>
          <a:xfrm>
            <a:off x="5371526" y="3439323"/>
            <a:ext cx="677093" cy="557606"/>
          </a:xfrm>
          <a:prstGeom prst="rect">
            <a:avLst/>
          </a:prstGeom>
        </p:spPr>
      </p:pic>
      <p:pic>
        <p:nvPicPr>
          <p:cNvPr id="41" name="Picture 40"/>
          <p:cNvPicPr>
            <a:picLocks noChangeAspect="1"/>
          </p:cNvPicPr>
          <p:nvPr/>
        </p:nvPicPr>
        <p:blipFill rotWithShape="1">
          <a:blip r:embed="rId3">
            <a:extLst>
              <a:ext uri="{28A0092B-C50C-407E-A947-70E740481C1C}">
                <a14:useLocalDpi xmlns:a14="http://schemas.microsoft.com/office/drawing/2010/main" val="0"/>
              </a:ext>
            </a:extLst>
          </a:blip>
          <a:srcRect l="50000" t="17367" r="5375" b="17367"/>
          <a:stretch/>
        </p:blipFill>
        <p:spPr>
          <a:xfrm>
            <a:off x="7025416" y="2829717"/>
            <a:ext cx="690782" cy="487610"/>
          </a:xfrm>
          <a:prstGeom prst="rect">
            <a:avLst/>
          </a:prstGeom>
        </p:spPr>
      </p:pic>
      <p:pic>
        <p:nvPicPr>
          <p:cNvPr id="42" name="Picture 41"/>
          <p:cNvPicPr>
            <a:picLocks noChangeAspect="1"/>
          </p:cNvPicPr>
          <p:nvPr/>
        </p:nvPicPr>
        <p:blipFill rotWithShape="1">
          <a:blip r:embed="rId4">
            <a:extLst>
              <a:ext uri="{28A0092B-C50C-407E-A947-70E740481C1C}">
                <a14:useLocalDpi xmlns:a14="http://schemas.microsoft.com/office/drawing/2010/main" val="0"/>
              </a:ext>
            </a:extLst>
          </a:blip>
          <a:srcRect l="2625" t="9090" r="52751" b="14767"/>
          <a:stretch/>
        </p:blipFill>
        <p:spPr>
          <a:xfrm>
            <a:off x="7867857" y="2947052"/>
            <a:ext cx="677093" cy="557606"/>
          </a:xfrm>
          <a:prstGeom prst="rect">
            <a:avLst/>
          </a:prstGeom>
        </p:spPr>
      </p:pic>
      <p:pic>
        <p:nvPicPr>
          <p:cNvPr id="43" name="Picture 42"/>
          <p:cNvPicPr>
            <a:picLocks noChangeAspect="1"/>
          </p:cNvPicPr>
          <p:nvPr/>
        </p:nvPicPr>
        <p:blipFill rotWithShape="1">
          <a:blip r:embed="rId3">
            <a:extLst>
              <a:ext uri="{28A0092B-C50C-407E-A947-70E740481C1C}">
                <a14:useLocalDpi xmlns:a14="http://schemas.microsoft.com/office/drawing/2010/main" val="0"/>
              </a:ext>
            </a:extLst>
          </a:blip>
          <a:srcRect l="50000" t="17367" r="5375" b="17367"/>
          <a:stretch/>
        </p:blipFill>
        <p:spPr>
          <a:xfrm>
            <a:off x="6655032" y="3530339"/>
            <a:ext cx="690782" cy="487610"/>
          </a:xfrm>
          <a:prstGeom prst="rect">
            <a:avLst/>
          </a:prstGeom>
        </p:spPr>
      </p:pic>
      <p:pic>
        <p:nvPicPr>
          <p:cNvPr id="44" name="Picture 43"/>
          <p:cNvPicPr>
            <a:picLocks noChangeAspect="1"/>
          </p:cNvPicPr>
          <p:nvPr/>
        </p:nvPicPr>
        <p:blipFill rotWithShape="1">
          <a:blip r:embed="rId4">
            <a:extLst>
              <a:ext uri="{28A0092B-C50C-407E-A947-70E740481C1C}">
                <a14:useLocalDpi xmlns:a14="http://schemas.microsoft.com/office/drawing/2010/main" val="0"/>
              </a:ext>
            </a:extLst>
          </a:blip>
          <a:srcRect l="2625" t="9090" r="52751" b="14767"/>
          <a:stretch/>
        </p:blipFill>
        <p:spPr>
          <a:xfrm>
            <a:off x="5977939" y="2868020"/>
            <a:ext cx="677093" cy="557606"/>
          </a:xfrm>
          <a:prstGeom prst="rect">
            <a:avLst/>
          </a:prstGeom>
        </p:spPr>
      </p:pic>
      <p:pic>
        <p:nvPicPr>
          <p:cNvPr id="46" name="Picture 45"/>
          <p:cNvPicPr>
            <a:picLocks noChangeAspect="1"/>
          </p:cNvPicPr>
          <p:nvPr/>
        </p:nvPicPr>
        <p:blipFill rotWithShape="1">
          <a:blip r:embed="rId4">
            <a:extLst>
              <a:ext uri="{28A0092B-C50C-407E-A947-70E740481C1C}">
                <a14:useLocalDpi xmlns:a14="http://schemas.microsoft.com/office/drawing/2010/main" val="0"/>
              </a:ext>
            </a:extLst>
          </a:blip>
          <a:srcRect l="2625" t="9090" r="52751" b="14767"/>
          <a:stretch/>
        </p:blipFill>
        <p:spPr>
          <a:xfrm>
            <a:off x="6690909" y="5580417"/>
            <a:ext cx="677093" cy="557606"/>
          </a:xfrm>
          <a:prstGeom prst="rect">
            <a:avLst/>
          </a:prstGeom>
        </p:spPr>
      </p:pic>
      <p:sp>
        <p:nvSpPr>
          <p:cNvPr id="47" name="Oval 46"/>
          <p:cNvSpPr/>
          <p:nvPr/>
        </p:nvSpPr>
        <p:spPr>
          <a:xfrm>
            <a:off x="7034834" y="5736140"/>
            <a:ext cx="144016" cy="144016"/>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49" name="Oval 48"/>
          <p:cNvSpPr/>
          <p:nvPr/>
        </p:nvSpPr>
        <p:spPr>
          <a:xfrm>
            <a:off x="8220092" y="3109870"/>
            <a:ext cx="144016" cy="144016"/>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50" name="Oval 49"/>
          <p:cNvSpPr/>
          <p:nvPr/>
        </p:nvSpPr>
        <p:spPr>
          <a:xfrm>
            <a:off x="7989262" y="3685608"/>
            <a:ext cx="144016" cy="144016"/>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51" name="Oval 50"/>
          <p:cNvSpPr/>
          <p:nvPr/>
        </p:nvSpPr>
        <p:spPr>
          <a:xfrm>
            <a:off x="7532093" y="4224193"/>
            <a:ext cx="144016" cy="144016"/>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52" name="Oval 51"/>
          <p:cNvSpPr/>
          <p:nvPr/>
        </p:nvSpPr>
        <p:spPr>
          <a:xfrm>
            <a:off x="6596747" y="4464629"/>
            <a:ext cx="144016" cy="144016"/>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53" name="Oval 52"/>
          <p:cNvSpPr/>
          <p:nvPr/>
        </p:nvSpPr>
        <p:spPr>
          <a:xfrm>
            <a:off x="5971094" y="5074554"/>
            <a:ext cx="144016" cy="144016"/>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54" name="Oval 53"/>
          <p:cNvSpPr/>
          <p:nvPr/>
        </p:nvSpPr>
        <p:spPr>
          <a:xfrm>
            <a:off x="6052424" y="5736140"/>
            <a:ext cx="144016" cy="144016"/>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55" name="Oval 54"/>
          <p:cNvSpPr/>
          <p:nvPr/>
        </p:nvSpPr>
        <p:spPr>
          <a:xfrm>
            <a:off x="8552771" y="4307375"/>
            <a:ext cx="144016" cy="144016"/>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56" name="Oval 55"/>
          <p:cNvSpPr/>
          <p:nvPr/>
        </p:nvSpPr>
        <p:spPr>
          <a:xfrm>
            <a:off x="7257294" y="5040172"/>
            <a:ext cx="144016" cy="144016"/>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57" name="Oval 56"/>
          <p:cNvSpPr/>
          <p:nvPr/>
        </p:nvSpPr>
        <p:spPr>
          <a:xfrm>
            <a:off x="8180888" y="4880619"/>
            <a:ext cx="144016" cy="144016"/>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58" name="Oval 57"/>
          <p:cNvSpPr/>
          <p:nvPr/>
        </p:nvSpPr>
        <p:spPr>
          <a:xfrm>
            <a:off x="7827575" y="5831106"/>
            <a:ext cx="144016" cy="144016"/>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59" name="Oval 58"/>
          <p:cNvSpPr/>
          <p:nvPr/>
        </p:nvSpPr>
        <p:spPr>
          <a:xfrm>
            <a:off x="6983911" y="3660992"/>
            <a:ext cx="144016" cy="144016"/>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60" name="Oval 59"/>
          <p:cNvSpPr/>
          <p:nvPr/>
        </p:nvSpPr>
        <p:spPr>
          <a:xfrm>
            <a:off x="5708573" y="3608188"/>
            <a:ext cx="144016" cy="144016"/>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61" name="Oval 60"/>
          <p:cNvSpPr/>
          <p:nvPr/>
        </p:nvSpPr>
        <p:spPr>
          <a:xfrm>
            <a:off x="6346996" y="3040855"/>
            <a:ext cx="144016" cy="144016"/>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62" name="Oval 61"/>
          <p:cNvSpPr/>
          <p:nvPr/>
        </p:nvSpPr>
        <p:spPr>
          <a:xfrm>
            <a:off x="7334289" y="2965854"/>
            <a:ext cx="144016" cy="144016"/>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63" name="Oval 62"/>
          <p:cNvSpPr/>
          <p:nvPr/>
        </p:nvSpPr>
        <p:spPr>
          <a:xfrm>
            <a:off x="5671962" y="4307375"/>
            <a:ext cx="144016" cy="144016"/>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7" name="Notched Right Arrow 26"/>
          <p:cNvSpPr/>
          <p:nvPr/>
        </p:nvSpPr>
        <p:spPr>
          <a:xfrm rot="1286591">
            <a:off x="3950290" y="3089189"/>
            <a:ext cx="1008112" cy="601262"/>
          </a:xfrm>
          <a:prstGeom prst="notchedRightArrow">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8" name="TextBox 27"/>
          <p:cNvSpPr txBox="1"/>
          <p:nvPr/>
        </p:nvSpPr>
        <p:spPr>
          <a:xfrm>
            <a:off x="154711" y="5626404"/>
            <a:ext cx="2302810" cy="738664"/>
          </a:xfrm>
          <a:prstGeom prst="rect">
            <a:avLst/>
          </a:prstGeom>
          <a:noFill/>
        </p:spPr>
        <p:txBody>
          <a:bodyPr wrap="none" rtlCol="0">
            <a:spAutoFit/>
          </a:bodyPr>
          <a:lstStyle/>
          <a:p>
            <a:r>
              <a:rPr lang="en-AU" sz="1400" dirty="0" smtClean="0"/>
              <a:t>Introduce one animal sick </a:t>
            </a:r>
          </a:p>
          <a:p>
            <a:r>
              <a:rPr lang="en-AU" sz="1400" dirty="0" smtClean="0"/>
              <a:t>with a contagious disease</a:t>
            </a:r>
          </a:p>
          <a:p>
            <a:r>
              <a:rPr lang="en-AU" sz="1400" dirty="0" smtClean="0"/>
              <a:t>Into a susceptible population</a:t>
            </a:r>
            <a:endParaRPr lang="en-AU" sz="1400" dirty="0"/>
          </a:p>
        </p:txBody>
      </p:sp>
      <p:sp>
        <p:nvSpPr>
          <p:cNvPr id="66" name="TextBox 65"/>
          <p:cNvSpPr txBox="1"/>
          <p:nvPr/>
        </p:nvSpPr>
        <p:spPr>
          <a:xfrm>
            <a:off x="4859824" y="2068941"/>
            <a:ext cx="2673232" cy="523220"/>
          </a:xfrm>
          <a:prstGeom prst="rect">
            <a:avLst/>
          </a:prstGeom>
          <a:noFill/>
        </p:spPr>
        <p:txBody>
          <a:bodyPr wrap="none" rtlCol="0">
            <a:spAutoFit/>
          </a:bodyPr>
          <a:lstStyle/>
          <a:p>
            <a:r>
              <a:rPr lang="en-AU" sz="1400" dirty="0" smtClean="0"/>
              <a:t>Over time – the whole population</a:t>
            </a:r>
          </a:p>
          <a:p>
            <a:r>
              <a:rPr lang="en-AU" sz="1400" dirty="0" smtClean="0"/>
              <a:t>may get sick.</a:t>
            </a:r>
            <a:endParaRPr lang="en-AU" sz="1400" dirty="0"/>
          </a:p>
        </p:txBody>
      </p:sp>
    </p:spTree>
    <p:extLst>
      <p:ext uri="{BB962C8B-B14F-4D97-AF65-F5344CB8AC3E}">
        <p14:creationId xmlns:p14="http://schemas.microsoft.com/office/powerpoint/2010/main" val="26617469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1"/>
            <a:ext cx="1020602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3" name="Rectangle 42"/>
          <p:cNvSpPr>
            <a:spLocks noChangeArrowheads="1"/>
          </p:cNvSpPr>
          <p:nvPr/>
        </p:nvSpPr>
        <p:spPr bwMode="auto">
          <a:xfrm>
            <a:off x="0" y="6443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r>
            <a:br>
              <a:rPr kumimoji="0" lang="en-AU"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AU" sz="12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panose="020B0604020202020204" pitchFamily="34" charset="0"/>
            </a:endParaRPr>
          </a:p>
        </p:txBody>
      </p:sp>
      <p:sp>
        <p:nvSpPr>
          <p:cNvPr id="69" name="Title 1"/>
          <p:cNvSpPr>
            <a:spLocks noGrp="1"/>
          </p:cNvSpPr>
          <p:nvPr>
            <p:ph type="title"/>
          </p:nvPr>
        </p:nvSpPr>
        <p:spPr>
          <a:xfrm>
            <a:off x="457200" y="274638"/>
            <a:ext cx="8229600" cy="850106"/>
          </a:xfrm>
        </p:spPr>
        <p:txBody>
          <a:bodyPr>
            <a:normAutofit fontScale="90000"/>
          </a:bodyPr>
          <a:lstStyle/>
          <a:p>
            <a:pPr algn="l"/>
            <a:r>
              <a:rPr lang="en-AU" b="1" dirty="0" smtClean="0"/>
              <a:t>Progression of disease in a population</a:t>
            </a:r>
            <a:endParaRPr lang="en-AU" b="1" dirty="0"/>
          </a:p>
        </p:txBody>
      </p:sp>
      <p:pic>
        <p:nvPicPr>
          <p:cNvPr id="32770" name="Picture 3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070" y="1124744"/>
            <a:ext cx="2733675" cy="2895600"/>
          </a:xfrm>
          <a:prstGeom prst="rect">
            <a:avLst/>
          </a:prstGeom>
          <a:noFill/>
          <a:extLst>
            <a:ext uri="{909E8E84-426E-40DD-AFC4-6F175D3DCCD1}">
              <a14:hiddenFill xmlns:a14="http://schemas.microsoft.com/office/drawing/2010/main">
                <a:solidFill>
                  <a:srgbClr val="FFFFFF"/>
                </a:solidFill>
              </a14:hiddenFill>
            </a:ext>
          </a:extLst>
        </p:spPr>
      </p:pic>
      <p:pic>
        <p:nvPicPr>
          <p:cNvPr id="32769" name="Picture 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124744"/>
            <a:ext cx="2667000" cy="27813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2339752" y="-1746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4" name="Rectangle 4"/>
          <p:cNvSpPr>
            <a:spLocks noChangeArrowheads="1"/>
          </p:cNvSpPr>
          <p:nvPr/>
        </p:nvSpPr>
        <p:spPr bwMode="auto">
          <a:xfrm>
            <a:off x="2339752" y="3487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GB" sz="1800" b="0" i="0" u="none" strike="noStrike" cap="none" normalizeH="0" baseline="0" smtClean="0">
              <a:ln>
                <a:noFill/>
              </a:ln>
              <a:solidFill>
                <a:schemeClr val="tx1"/>
              </a:solidFill>
              <a:effectLst/>
              <a:latin typeface="Arial" panose="020B0604020202020204" pitchFamily="34" charset="0"/>
            </a:endParaRPr>
          </a:p>
        </p:txBody>
      </p:sp>
      <p:sp>
        <p:nvSpPr>
          <p:cNvPr id="6" name="Rectangle 5"/>
          <p:cNvSpPr>
            <a:spLocks noChangeArrowheads="1"/>
          </p:cNvSpPr>
          <p:nvPr/>
        </p:nvSpPr>
        <p:spPr bwMode="auto">
          <a:xfrm>
            <a:off x="2339752" y="6269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12" name="Picture 325"/>
          <p:cNvPicPr>
            <a:picLocks noChangeAspect="1" noChangeArrowheads="1"/>
          </p:cNvPicPr>
          <p:nvPr/>
        </p:nvPicPr>
        <p:blipFill rotWithShape="1">
          <a:blip r:embed="rId3">
            <a:extLst>
              <a:ext uri="{28A0092B-C50C-407E-A947-70E740481C1C}">
                <a14:useLocalDpi xmlns:a14="http://schemas.microsoft.com/office/drawing/2010/main" val="0"/>
              </a:ext>
            </a:extLst>
          </a:blip>
          <a:srcRect l="69783" t="17129" r="6510" b="65463"/>
          <a:stretch/>
        </p:blipFill>
        <p:spPr bwMode="auto">
          <a:xfrm>
            <a:off x="504934" y="5112608"/>
            <a:ext cx="648072" cy="50405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25"/>
          <p:cNvPicPr>
            <a:picLocks noChangeAspect="1" noChangeArrowheads="1"/>
          </p:cNvPicPr>
          <p:nvPr/>
        </p:nvPicPr>
        <p:blipFill rotWithShape="1">
          <a:blip r:embed="rId3">
            <a:extLst>
              <a:ext uri="{28A0092B-C50C-407E-A947-70E740481C1C}">
                <a14:useLocalDpi xmlns:a14="http://schemas.microsoft.com/office/drawing/2010/main" val="0"/>
              </a:ext>
            </a:extLst>
          </a:blip>
          <a:srcRect l="81657" t="76731"/>
          <a:stretch/>
        </p:blipFill>
        <p:spPr bwMode="auto">
          <a:xfrm>
            <a:off x="530522" y="5932152"/>
            <a:ext cx="501427" cy="67377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331640" y="5179970"/>
            <a:ext cx="1656223" cy="369332"/>
          </a:xfrm>
          <a:prstGeom prst="rect">
            <a:avLst/>
          </a:prstGeom>
          <a:noFill/>
        </p:spPr>
        <p:txBody>
          <a:bodyPr wrap="none" rtlCol="0">
            <a:spAutoFit/>
          </a:bodyPr>
          <a:lstStyle/>
          <a:p>
            <a:r>
              <a:rPr lang="en-AU" dirty="0" smtClean="0"/>
              <a:t>Immune animal</a:t>
            </a:r>
            <a:endParaRPr lang="en-AU" dirty="0"/>
          </a:p>
        </p:txBody>
      </p:sp>
      <p:sp>
        <p:nvSpPr>
          <p:cNvPr id="15" name="TextBox 14"/>
          <p:cNvSpPr txBox="1"/>
          <p:nvPr/>
        </p:nvSpPr>
        <p:spPr>
          <a:xfrm>
            <a:off x="1331640" y="6014155"/>
            <a:ext cx="1942135" cy="369332"/>
          </a:xfrm>
          <a:prstGeom prst="rect">
            <a:avLst/>
          </a:prstGeom>
          <a:noFill/>
        </p:spPr>
        <p:txBody>
          <a:bodyPr wrap="none" rtlCol="0">
            <a:spAutoFit/>
          </a:bodyPr>
          <a:lstStyle/>
          <a:p>
            <a:r>
              <a:rPr lang="en-AU" dirty="0" smtClean="0"/>
              <a:t>Susceptible animal</a:t>
            </a:r>
            <a:endParaRPr lang="en-AU" dirty="0"/>
          </a:p>
        </p:txBody>
      </p:sp>
      <p:pic>
        <p:nvPicPr>
          <p:cNvPr id="16" name="Picture 325"/>
          <p:cNvPicPr>
            <a:picLocks noChangeAspect="1" noChangeArrowheads="1"/>
          </p:cNvPicPr>
          <p:nvPr/>
        </p:nvPicPr>
        <p:blipFill rotWithShape="1">
          <a:blip r:embed="rId3">
            <a:extLst>
              <a:ext uri="{28A0092B-C50C-407E-A947-70E740481C1C}">
                <a14:useLocalDpi xmlns:a14="http://schemas.microsoft.com/office/drawing/2010/main" val="0"/>
              </a:ext>
            </a:extLst>
          </a:blip>
          <a:srcRect l="31371" t="52433" r="50190" b="35133"/>
          <a:stretch/>
        </p:blipFill>
        <p:spPr bwMode="auto">
          <a:xfrm>
            <a:off x="4850984" y="5184615"/>
            <a:ext cx="504056" cy="360041"/>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5436096" y="5179970"/>
            <a:ext cx="2324162" cy="646331"/>
          </a:xfrm>
          <a:prstGeom prst="rect">
            <a:avLst/>
          </a:prstGeom>
          <a:noFill/>
        </p:spPr>
        <p:txBody>
          <a:bodyPr wrap="none" rtlCol="0">
            <a:spAutoFit/>
          </a:bodyPr>
          <a:lstStyle/>
          <a:p>
            <a:r>
              <a:rPr lang="en-AU" dirty="0" smtClean="0"/>
              <a:t>Infected animal that is </a:t>
            </a:r>
          </a:p>
          <a:p>
            <a:r>
              <a:rPr lang="en-AU" dirty="0" smtClean="0"/>
              <a:t>infectious to others</a:t>
            </a:r>
            <a:endParaRPr lang="en-AU" dirty="0"/>
          </a:p>
        </p:txBody>
      </p:sp>
    </p:spTree>
    <p:extLst>
      <p:ext uri="{BB962C8B-B14F-4D97-AF65-F5344CB8AC3E}">
        <p14:creationId xmlns:p14="http://schemas.microsoft.com/office/powerpoint/2010/main" val="42262123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p:nvPr>
            <p:extLst>
              <p:ext uri="{D42A27DB-BD31-4B8C-83A1-F6EECF244321}">
                <p14:modId xmlns:p14="http://schemas.microsoft.com/office/powerpoint/2010/main" val="2941316691"/>
              </p:ext>
            </p:extLst>
          </p:nvPr>
        </p:nvGraphicFramePr>
        <p:xfrm>
          <a:off x="457200" y="1353664"/>
          <a:ext cx="5626968" cy="384213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2"/>
          <p:cNvSpPr>
            <a:spLocks noChangeArrowheads="1"/>
          </p:cNvSpPr>
          <p:nvPr/>
        </p:nvSpPr>
        <p:spPr bwMode="auto">
          <a:xfrm>
            <a:off x="0" y="-1"/>
            <a:ext cx="1020602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3" name="Rectangle 42"/>
          <p:cNvSpPr>
            <a:spLocks noChangeArrowheads="1"/>
          </p:cNvSpPr>
          <p:nvPr/>
        </p:nvSpPr>
        <p:spPr bwMode="auto">
          <a:xfrm>
            <a:off x="0" y="6443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r>
            <a:br>
              <a:rPr kumimoji="0" lang="en-AU"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AU" sz="12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panose="020B0604020202020204" pitchFamily="34" charset="0"/>
            </a:endParaRPr>
          </a:p>
        </p:txBody>
      </p:sp>
      <p:sp>
        <p:nvSpPr>
          <p:cNvPr id="69" name="Title 1"/>
          <p:cNvSpPr>
            <a:spLocks noGrp="1"/>
          </p:cNvSpPr>
          <p:nvPr>
            <p:ph type="title"/>
          </p:nvPr>
        </p:nvSpPr>
        <p:spPr>
          <a:xfrm>
            <a:off x="457200" y="274638"/>
            <a:ext cx="8229600" cy="850106"/>
          </a:xfrm>
        </p:spPr>
        <p:txBody>
          <a:bodyPr>
            <a:normAutofit fontScale="90000"/>
          </a:bodyPr>
          <a:lstStyle/>
          <a:p>
            <a:pPr algn="l"/>
            <a:r>
              <a:rPr lang="en-AU" b="1" dirty="0" smtClean="0"/>
              <a:t>Progression of disease in a population</a:t>
            </a:r>
            <a:br>
              <a:rPr lang="en-AU" b="1" dirty="0" smtClean="0"/>
            </a:br>
            <a:r>
              <a:rPr lang="en-AU" b="1" dirty="0" smtClean="0"/>
              <a:t>Herd immunity</a:t>
            </a:r>
            <a:endParaRPr lang="en-AU" b="1" dirty="0"/>
          </a:p>
        </p:txBody>
      </p:sp>
      <p:pic>
        <p:nvPicPr>
          <p:cNvPr id="32770" name="Picture 3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1025" y="806488"/>
            <a:ext cx="1855725" cy="1965646"/>
          </a:xfrm>
          <a:prstGeom prst="rect">
            <a:avLst/>
          </a:prstGeom>
          <a:noFill/>
          <a:extLst>
            <a:ext uri="{909E8E84-426E-40DD-AFC4-6F175D3DCCD1}">
              <a14:hiddenFill xmlns:a14="http://schemas.microsoft.com/office/drawing/2010/main">
                <a:solidFill>
                  <a:srgbClr val="FFFFFF"/>
                </a:solidFill>
              </a14:hiddenFill>
            </a:ext>
          </a:extLst>
        </p:spPr>
      </p:pic>
      <p:pic>
        <p:nvPicPr>
          <p:cNvPr id="32769" name="Picture 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9359" y="2946758"/>
            <a:ext cx="1928614" cy="201126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2339752" y="-1746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4" name="Rectangle 4"/>
          <p:cNvSpPr>
            <a:spLocks noChangeArrowheads="1"/>
          </p:cNvSpPr>
          <p:nvPr/>
        </p:nvSpPr>
        <p:spPr bwMode="auto">
          <a:xfrm>
            <a:off x="2339752" y="3487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GB"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014426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Session 6 - Summary</a:t>
            </a:r>
            <a:endParaRPr lang="en-AU" b="1" dirty="0"/>
          </a:p>
        </p:txBody>
      </p:sp>
      <p:sp>
        <p:nvSpPr>
          <p:cNvPr id="3" name="Content Placeholder 2"/>
          <p:cNvSpPr>
            <a:spLocks noGrp="1"/>
          </p:cNvSpPr>
          <p:nvPr>
            <p:ph idx="1"/>
          </p:nvPr>
        </p:nvSpPr>
        <p:spPr>
          <a:xfrm>
            <a:off x="251520" y="1268760"/>
            <a:ext cx="8712968" cy="4857403"/>
          </a:xfrm>
        </p:spPr>
        <p:txBody>
          <a:bodyPr>
            <a:normAutofit fontScale="70000" lnSpcReduction="20000"/>
          </a:bodyPr>
          <a:lstStyle/>
          <a:p>
            <a:pPr lvl="0"/>
            <a:r>
              <a:rPr lang="en-AU" dirty="0" smtClean="0"/>
              <a:t>Within an animal </a:t>
            </a:r>
            <a:r>
              <a:rPr lang="en-AU" dirty="0"/>
              <a:t>there are a number of steps that determine if the animal develops disease after being exposed to an infectious </a:t>
            </a:r>
            <a:r>
              <a:rPr lang="en-AU" dirty="0" smtClean="0"/>
              <a:t>agent</a:t>
            </a:r>
            <a:endParaRPr lang="en-AU" dirty="0"/>
          </a:p>
          <a:p>
            <a:pPr lvl="0"/>
            <a:endParaRPr lang="en-AU" dirty="0"/>
          </a:p>
          <a:p>
            <a:pPr lvl="0"/>
            <a:r>
              <a:rPr lang="en-AU" dirty="0"/>
              <a:t>Infected animals may develop chronic disease, die from the disease or may </a:t>
            </a:r>
            <a:r>
              <a:rPr lang="en-AU" dirty="0" smtClean="0"/>
              <a:t>recover</a:t>
            </a:r>
          </a:p>
          <a:p>
            <a:pPr lvl="0"/>
            <a:endParaRPr lang="en-AU" dirty="0"/>
          </a:p>
          <a:p>
            <a:pPr lvl="0"/>
            <a:r>
              <a:rPr lang="en-AU" dirty="0"/>
              <a:t>Animals that recover often develop immunity to the infectious agent. Immunity may last a lifetime or it may be shorter. If the immunity declines the animal may become susceptible to infection </a:t>
            </a:r>
            <a:r>
              <a:rPr lang="en-AU" dirty="0" smtClean="0"/>
              <a:t>again</a:t>
            </a:r>
          </a:p>
          <a:p>
            <a:pPr lvl="0"/>
            <a:endParaRPr lang="en-AU" dirty="0"/>
          </a:p>
          <a:p>
            <a:pPr lvl="0"/>
            <a:r>
              <a:rPr lang="en-AU" b="1" dirty="0"/>
              <a:t>Herd immunity </a:t>
            </a:r>
            <a:r>
              <a:rPr lang="en-AU" dirty="0"/>
              <a:t>describes a form of immunity that occurs when a significant portion of a population of animals is immune and this provides protection for the susceptible animals</a:t>
            </a:r>
          </a:p>
          <a:p>
            <a:endParaRPr lang="en-AU" dirty="0"/>
          </a:p>
        </p:txBody>
      </p:sp>
    </p:spTree>
    <p:extLst>
      <p:ext uri="{BB962C8B-B14F-4D97-AF65-F5344CB8AC3E}">
        <p14:creationId xmlns:p14="http://schemas.microsoft.com/office/powerpoint/2010/main" val="37931301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Close of video</a:t>
            </a:r>
            <a:endParaRPr lang="en-AU" b="1" dirty="0"/>
          </a:p>
        </p:txBody>
      </p:sp>
      <p:sp>
        <p:nvSpPr>
          <p:cNvPr id="3" name="Content Placeholder 2"/>
          <p:cNvSpPr>
            <a:spLocks noGrp="1"/>
          </p:cNvSpPr>
          <p:nvPr>
            <p:ph idx="1"/>
          </p:nvPr>
        </p:nvSpPr>
        <p:spPr/>
        <p:txBody>
          <a:bodyPr/>
          <a:lstStyle/>
          <a:p>
            <a:endParaRPr lang="en-AU"/>
          </a:p>
        </p:txBody>
      </p:sp>
    </p:spTree>
    <p:extLst>
      <p:ext uri="{BB962C8B-B14F-4D97-AF65-F5344CB8AC3E}">
        <p14:creationId xmlns:p14="http://schemas.microsoft.com/office/powerpoint/2010/main" val="26511580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In Session 6</a:t>
            </a:r>
            <a:r>
              <a:rPr lang="en-AU" b="1" dirty="0" smtClean="0"/>
              <a:t> </a:t>
            </a:r>
            <a:r>
              <a:rPr lang="en-AU" b="1" dirty="0"/>
              <a:t>we will explore:</a:t>
            </a:r>
          </a:p>
        </p:txBody>
      </p:sp>
      <p:sp>
        <p:nvSpPr>
          <p:cNvPr id="3" name="Content Placeholder 2"/>
          <p:cNvSpPr>
            <a:spLocks noGrp="1"/>
          </p:cNvSpPr>
          <p:nvPr>
            <p:ph idx="1"/>
          </p:nvPr>
        </p:nvSpPr>
        <p:spPr/>
        <p:txBody>
          <a:bodyPr>
            <a:normAutofit/>
          </a:bodyPr>
          <a:lstStyle/>
          <a:p>
            <a:r>
              <a:rPr lang="en-AU" dirty="0"/>
              <a:t>How disease occurs and the progression of disease states in an individual animal</a:t>
            </a:r>
          </a:p>
          <a:p>
            <a:r>
              <a:rPr lang="en-AU" dirty="0"/>
              <a:t>The progression of disease in a population of animals</a:t>
            </a:r>
          </a:p>
          <a:p>
            <a:pPr marL="0" indent="0">
              <a:buNone/>
            </a:pPr>
            <a:endParaRPr lang="en-AU" dirty="0"/>
          </a:p>
        </p:txBody>
      </p:sp>
    </p:spTree>
    <p:extLst>
      <p:ext uri="{BB962C8B-B14F-4D97-AF65-F5344CB8AC3E}">
        <p14:creationId xmlns:p14="http://schemas.microsoft.com/office/powerpoint/2010/main" val="2967195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195735" y="76614"/>
            <a:ext cx="1876591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2" name="Rectangle 18"/>
          <p:cNvSpPr>
            <a:spLocks noChangeArrowheads="1"/>
          </p:cNvSpPr>
          <p:nvPr/>
        </p:nvSpPr>
        <p:spPr bwMode="auto">
          <a:xfrm>
            <a:off x="2555776" y="141789"/>
            <a:ext cx="172794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8" name="TextBox 7"/>
          <p:cNvSpPr txBox="1"/>
          <p:nvPr/>
        </p:nvSpPr>
        <p:spPr>
          <a:xfrm>
            <a:off x="30708" y="125538"/>
            <a:ext cx="3744416" cy="492443"/>
          </a:xfrm>
          <a:prstGeom prst="rect">
            <a:avLst/>
          </a:prstGeom>
          <a:noFill/>
        </p:spPr>
        <p:txBody>
          <a:bodyPr wrap="square" rtlCol="0">
            <a:spAutoFit/>
          </a:bodyPr>
          <a:lstStyle/>
          <a:p>
            <a:r>
              <a:rPr lang="en-AU" sz="2600" b="1" dirty="0" smtClean="0"/>
              <a:t>Soleh’s place</a:t>
            </a:r>
            <a:endParaRPr lang="en-AU" sz="2600" b="1" dirty="0"/>
          </a:p>
        </p:txBody>
      </p:sp>
      <p:sp>
        <p:nvSpPr>
          <p:cNvPr id="5" name="Rectangle 33"/>
          <p:cNvSpPr>
            <a:spLocks noChangeArrowheads="1"/>
          </p:cNvSpPr>
          <p:nvPr/>
        </p:nvSpPr>
        <p:spPr bwMode="auto">
          <a:xfrm>
            <a:off x="3059832" y="425674"/>
            <a:ext cx="153410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graphicFrame>
        <p:nvGraphicFramePr>
          <p:cNvPr id="6" name="Object 5"/>
          <p:cNvGraphicFramePr>
            <a:graphicFrameLocks noChangeAspect="1"/>
          </p:cNvGraphicFramePr>
          <p:nvPr>
            <p:extLst>
              <p:ext uri="{D42A27DB-BD31-4B8C-83A1-F6EECF244321}">
                <p14:modId xmlns:p14="http://schemas.microsoft.com/office/powerpoint/2010/main" val="383963583"/>
              </p:ext>
            </p:extLst>
          </p:nvPr>
        </p:nvGraphicFramePr>
        <p:xfrm>
          <a:off x="3059832" y="425674"/>
          <a:ext cx="2381052" cy="2333111"/>
        </p:xfrm>
        <a:graphic>
          <a:graphicData uri="http://schemas.openxmlformats.org/presentationml/2006/ole">
            <mc:AlternateContent xmlns:mc="http://schemas.openxmlformats.org/markup-compatibility/2006">
              <mc:Choice xmlns:v="urn:schemas-microsoft-com:vml" Requires="v">
                <p:oleObj spid="_x0000_s8257" r:id="rId4" imgW="1647217" imgH="1583575" progId="Unknown">
                  <p:embed/>
                </p:oleObj>
              </mc:Choice>
              <mc:Fallback>
                <p:oleObj r:id="rId4" imgW="1647217" imgH="1583575" progId="Unknown">
                  <p:embed/>
                  <p:pic>
                    <p:nvPicPr>
                      <p:cNvPr id="0" name="Object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9832" y="425674"/>
                        <a:ext cx="2381052" cy="2333111"/>
                      </a:xfrm>
                      <a:prstGeom prst="rect">
                        <a:avLst/>
                      </a:prstGeom>
                      <a:noFill/>
                    </p:spPr>
                  </p:pic>
                </p:oleObj>
              </mc:Fallback>
            </mc:AlternateContent>
          </a:graphicData>
        </a:graphic>
      </p:graphicFrame>
      <p:sp>
        <p:nvSpPr>
          <p:cNvPr id="7" name="Content Placeholder 6"/>
          <p:cNvSpPr>
            <a:spLocks noGrp="1"/>
          </p:cNvSpPr>
          <p:nvPr>
            <p:ph idx="1"/>
          </p:nvPr>
        </p:nvSpPr>
        <p:spPr>
          <a:xfrm>
            <a:off x="457200" y="3284984"/>
            <a:ext cx="8229600" cy="2841179"/>
          </a:xfrm>
        </p:spPr>
        <p:txBody>
          <a:bodyPr/>
          <a:lstStyle/>
          <a:p>
            <a:r>
              <a:rPr lang="en-AU" dirty="0" smtClean="0"/>
              <a:t>All Soleh’s chickens have been sick with influenza in the past</a:t>
            </a:r>
          </a:p>
          <a:p>
            <a:endParaRPr lang="en-AU" dirty="0" smtClean="0"/>
          </a:p>
          <a:p>
            <a:r>
              <a:rPr lang="en-AU" dirty="0" smtClean="0"/>
              <a:t>He brought a sick chicken home and 3 days later most of his other chickens were sick</a:t>
            </a:r>
          </a:p>
          <a:p>
            <a:endParaRPr lang="en-AU" dirty="0"/>
          </a:p>
        </p:txBody>
      </p:sp>
    </p:spTree>
    <p:extLst>
      <p:ext uri="{BB962C8B-B14F-4D97-AF65-F5344CB8AC3E}">
        <p14:creationId xmlns:p14="http://schemas.microsoft.com/office/powerpoint/2010/main" val="39764528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pPr algn="l"/>
            <a:r>
              <a:rPr lang="en-AU" b="1" dirty="0" smtClean="0"/>
              <a:t>Definitions</a:t>
            </a:r>
            <a:endParaRPr lang="en-AU" b="1" dirty="0"/>
          </a:p>
        </p:txBody>
      </p:sp>
      <p:sp>
        <p:nvSpPr>
          <p:cNvPr id="3" name="Content Placeholder 2"/>
          <p:cNvSpPr>
            <a:spLocks noGrp="1"/>
          </p:cNvSpPr>
          <p:nvPr>
            <p:ph idx="1"/>
          </p:nvPr>
        </p:nvSpPr>
        <p:spPr>
          <a:xfrm>
            <a:off x="282352" y="1052736"/>
            <a:ext cx="8579296" cy="5400600"/>
          </a:xfrm>
        </p:spPr>
        <p:txBody>
          <a:bodyPr>
            <a:normAutofit fontScale="77500" lnSpcReduction="20000"/>
          </a:bodyPr>
          <a:lstStyle/>
          <a:p>
            <a:r>
              <a:rPr lang="en-AU" b="1" dirty="0"/>
              <a:t>Infectious agents include: </a:t>
            </a:r>
            <a:endParaRPr lang="en-AU" b="1" dirty="0" smtClean="0"/>
          </a:p>
          <a:p>
            <a:pPr lvl="1"/>
            <a:r>
              <a:rPr lang="en-AU" dirty="0" smtClean="0"/>
              <a:t>Bacteria</a:t>
            </a:r>
            <a:endParaRPr lang="en-AU" dirty="0"/>
          </a:p>
          <a:p>
            <a:pPr lvl="1"/>
            <a:r>
              <a:rPr lang="en-AU" dirty="0"/>
              <a:t>Viruses</a:t>
            </a:r>
          </a:p>
          <a:p>
            <a:pPr lvl="1"/>
            <a:r>
              <a:rPr lang="en-AU" dirty="0"/>
              <a:t>Parasites</a:t>
            </a:r>
          </a:p>
          <a:p>
            <a:pPr lvl="1"/>
            <a:r>
              <a:rPr lang="en-AU" dirty="0"/>
              <a:t>Protozoa</a:t>
            </a:r>
          </a:p>
          <a:p>
            <a:pPr lvl="1"/>
            <a:r>
              <a:rPr lang="en-AU" dirty="0" smtClean="0"/>
              <a:t>Fungi</a:t>
            </a:r>
          </a:p>
          <a:p>
            <a:pPr lvl="1"/>
            <a:endParaRPr lang="en-AU" dirty="0"/>
          </a:p>
          <a:p>
            <a:r>
              <a:rPr lang="en-AU" b="1" dirty="0"/>
              <a:t>Contagious diseases include: </a:t>
            </a:r>
            <a:endParaRPr lang="en-AU" b="1" dirty="0" smtClean="0"/>
          </a:p>
          <a:p>
            <a:pPr lvl="1"/>
            <a:r>
              <a:rPr lang="en-AU" dirty="0" smtClean="0"/>
              <a:t>Foot </a:t>
            </a:r>
            <a:r>
              <a:rPr lang="en-AU" dirty="0"/>
              <a:t>and Mouth disease </a:t>
            </a:r>
          </a:p>
          <a:p>
            <a:pPr lvl="1"/>
            <a:r>
              <a:rPr lang="en-AU" dirty="0"/>
              <a:t>Highly Pathogenic Avian Influenza</a:t>
            </a:r>
          </a:p>
          <a:p>
            <a:endParaRPr lang="en-AU" dirty="0"/>
          </a:p>
          <a:p>
            <a:r>
              <a:rPr lang="en-AU" b="1" dirty="0"/>
              <a:t>Non-contagious infectious diseases include:</a:t>
            </a:r>
            <a:endParaRPr lang="en-AU" dirty="0"/>
          </a:p>
          <a:p>
            <a:pPr lvl="1"/>
            <a:r>
              <a:rPr lang="en-AU" dirty="0"/>
              <a:t>Tetanus</a:t>
            </a:r>
          </a:p>
          <a:p>
            <a:pPr lvl="1"/>
            <a:r>
              <a:rPr lang="en-AU" dirty="0"/>
              <a:t>Anthrax</a:t>
            </a:r>
          </a:p>
          <a:p>
            <a:pPr lvl="1"/>
            <a:r>
              <a:rPr lang="en-AU" dirty="0"/>
              <a:t>Live fluke</a:t>
            </a:r>
          </a:p>
          <a:p>
            <a:pPr lvl="1"/>
            <a:endParaRPr lang="en-AU" b="1" dirty="0" smtClean="0"/>
          </a:p>
        </p:txBody>
      </p:sp>
    </p:spTree>
    <p:extLst>
      <p:ext uri="{BB962C8B-B14F-4D97-AF65-F5344CB8AC3E}">
        <p14:creationId xmlns:p14="http://schemas.microsoft.com/office/powerpoint/2010/main" val="38661785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pPr algn="l"/>
            <a:r>
              <a:rPr lang="en-AU" b="1" dirty="0" smtClean="0"/>
              <a:t>Definitions</a:t>
            </a:r>
            <a:endParaRPr lang="en-AU" b="1" dirty="0"/>
          </a:p>
        </p:txBody>
      </p:sp>
      <p:sp>
        <p:nvSpPr>
          <p:cNvPr id="3" name="Content Placeholder 2"/>
          <p:cNvSpPr>
            <a:spLocks noGrp="1"/>
          </p:cNvSpPr>
          <p:nvPr>
            <p:ph idx="1"/>
          </p:nvPr>
        </p:nvSpPr>
        <p:spPr>
          <a:xfrm>
            <a:off x="282352" y="1052736"/>
            <a:ext cx="8579296" cy="5400600"/>
          </a:xfrm>
        </p:spPr>
        <p:txBody>
          <a:bodyPr>
            <a:normAutofit/>
          </a:bodyPr>
          <a:lstStyle/>
          <a:p>
            <a:r>
              <a:rPr lang="en-AU" b="1" dirty="0"/>
              <a:t>Susceptibility</a:t>
            </a:r>
            <a:endParaRPr lang="en-AU" dirty="0"/>
          </a:p>
          <a:p>
            <a:pPr lvl="1"/>
            <a:r>
              <a:rPr lang="en-AU" dirty="0"/>
              <a:t>Correct species, </a:t>
            </a:r>
            <a:endParaRPr lang="en-AU" dirty="0" smtClean="0"/>
          </a:p>
          <a:p>
            <a:pPr lvl="1"/>
            <a:r>
              <a:rPr lang="en-AU" dirty="0" smtClean="0"/>
              <a:t>Correct sex</a:t>
            </a:r>
            <a:r>
              <a:rPr lang="en-AU" dirty="0"/>
              <a:t>, </a:t>
            </a:r>
            <a:endParaRPr lang="en-AU" dirty="0" smtClean="0"/>
          </a:p>
          <a:p>
            <a:pPr lvl="1"/>
            <a:r>
              <a:rPr lang="en-AU" dirty="0" smtClean="0"/>
              <a:t>Immunity status</a:t>
            </a:r>
          </a:p>
          <a:p>
            <a:pPr lvl="1"/>
            <a:r>
              <a:rPr lang="en-AU" dirty="0" smtClean="0"/>
              <a:t> </a:t>
            </a:r>
            <a:r>
              <a:rPr lang="en-AU" dirty="0"/>
              <a:t>etc</a:t>
            </a:r>
            <a:r>
              <a:rPr lang="en-AU" dirty="0" smtClean="0"/>
              <a:t>.</a:t>
            </a:r>
          </a:p>
          <a:p>
            <a:pPr lvl="1"/>
            <a:endParaRPr lang="en-AU" dirty="0"/>
          </a:p>
          <a:p>
            <a:r>
              <a:rPr lang="en-AU" b="1" dirty="0" smtClean="0"/>
              <a:t>Exposure</a:t>
            </a:r>
          </a:p>
        </p:txBody>
      </p:sp>
    </p:spTree>
    <p:extLst>
      <p:ext uri="{BB962C8B-B14F-4D97-AF65-F5344CB8AC3E}">
        <p14:creationId xmlns:p14="http://schemas.microsoft.com/office/powerpoint/2010/main" val="14403059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609" y="94616"/>
            <a:ext cx="8229600" cy="850106"/>
          </a:xfrm>
        </p:spPr>
        <p:txBody>
          <a:bodyPr/>
          <a:lstStyle/>
          <a:p>
            <a:pPr algn="l"/>
            <a:r>
              <a:rPr lang="en-AU" b="1" dirty="0" smtClean="0"/>
              <a:t>Susceptible</a:t>
            </a:r>
            <a:endParaRPr lang="en-AU" b="1" dirty="0"/>
          </a:p>
        </p:txBody>
      </p:sp>
      <p:sp>
        <p:nvSpPr>
          <p:cNvPr id="3" name="Content Placeholder 2"/>
          <p:cNvSpPr>
            <a:spLocks noGrp="1"/>
          </p:cNvSpPr>
          <p:nvPr>
            <p:ph idx="1"/>
          </p:nvPr>
        </p:nvSpPr>
        <p:spPr>
          <a:xfrm>
            <a:off x="282352" y="3645024"/>
            <a:ext cx="8579296" cy="2808312"/>
          </a:xfrm>
        </p:spPr>
        <p:txBody>
          <a:bodyPr>
            <a:normAutofit fontScale="77500" lnSpcReduction="20000"/>
          </a:bodyPr>
          <a:lstStyle/>
          <a:p>
            <a:pPr marL="0" indent="0">
              <a:buNone/>
            </a:pPr>
            <a:r>
              <a:rPr lang="en-AU" dirty="0" smtClean="0"/>
              <a:t>Which animals are susceptible to mastitis?</a:t>
            </a:r>
          </a:p>
          <a:p>
            <a:pPr marL="0" indent="0">
              <a:buNone/>
            </a:pPr>
            <a:endParaRPr lang="en-AU" dirty="0" smtClean="0"/>
          </a:p>
          <a:p>
            <a:r>
              <a:rPr lang="en-AU" dirty="0" smtClean="0"/>
              <a:t>A cow</a:t>
            </a:r>
          </a:p>
          <a:p>
            <a:endParaRPr lang="en-AU" dirty="0"/>
          </a:p>
          <a:p>
            <a:r>
              <a:rPr lang="en-AU" dirty="0" smtClean="0"/>
              <a:t>Female</a:t>
            </a:r>
          </a:p>
          <a:p>
            <a:endParaRPr lang="en-AU" dirty="0"/>
          </a:p>
          <a:p>
            <a:r>
              <a:rPr lang="en-AU" dirty="0"/>
              <a:t>Lactating</a:t>
            </a:r>
          </a:p>
        </p:txBody>
      </p:sp>
      <p:sp>
        <p:nvSpPr>
          <p:cNvPr id="5" name="Rectangle 2"/>
          <p:cNvSpPr>
            <a:spLocks noChangeArrowheads="1"/>
          </p:cNvSpPr>
          <p:nvPr/>
        </p:nvSpPr>
        <p:spPr bwMode="auto">
          <a:xfrm>
            <a:off x="2411761" y="1124742"/>
            <a:ext cx="127517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graphicFrame>
        <p:nvGraphicFramePr>
          <p:cNvPr id="6" name="Object 5"/>
          <p:cNvGraphicFramePr>
            <a:graphicFrameLocks noChangeAspect="1"/>
          </p:cNvGraphicFramePr>
          <p:nvPr>
            <p:extLst>
              <p:ext uri="{D42A27DB-BD31-4B8C-83A1-F6EECF244321}">
                <p14:modId xmlns:p14="http://schemas.microsoft.com/office/powerpoint/2010/main" val="310985453"/>
              </p:ext>
            </p:extLst>
          </p:nvPr>
        </p:nvGraphicFramePr>
        <p:xfrm>
          <a:off x="2411760" y="1124743"/>
          <a:ext cx="3973299" cy="2160240"/>
        </p:xfrm>
        <a:graphic>
          <a:graphicData uri="http://schemas.openxmlformats.org/presentationml/2006/ole">
            <mc:AlternateContent xmlns:mc="http://schemas.openxmlformats.org/markup-compatibility/2006">
              <mc:Choice xmlns:v="urn:schemas-microsoft-com:vml" Requires="v">
                <p:oleObj spid="_x0000_s28703" r:id="rId4" imgW="11530519" imgH="6334298" progId="Unknown">
                  <p:embed/>
                </p:oleObj>
              </mc:Choice>
              <mc:Fallback>
                <p:oleObj r:id="rId4" imgW="11530519" imgH="6334298" progId="Unknown">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760" y="1124743"/>
                        <a:ext cx="3973299" cy="2160240"/>
                      </a:xfrm>
                      <a:prstGeom prst="rect">
                        <a:avLst/>
                      </a:prstGeom>
                      <a:noFill/>
                    </p:spPr>
                  </p:pic>
                </p:oleObj>
              </mc:Fallback>
            </mc:AlternateContent>
          </a:graphicData>
        </a:graphic>
      </p:graphicFrame>
    </p:spTree>
    <p:extLst>
      <p:ext uri="{BB962C8B-B14F-4D97-AF65-F5344CB8AC3E}">
        <p14:creationId xmlns:p14="http://schemas.microsoft.com/office/powerpoint/2010/main" val="18595430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pPr algn="l"/>
            <a:r>
              <a:rPr lang="en-AU" b="1" dirty="0" smtClean="0"/>
              <a:t>Definitions</a:t>
            </a:r>
            <a:endParaRPr lang="en-AU" b="1" dirty="0"/>
          </a:p>
        </p:txBody>
      </p:sp>
      <p:sp>
        <p:nvSpPr>
          <p:cNvPr id="3" name="Content Placeholder 2"/>
          <p:cNvSpPr>
            <a:spLocks noGrp="1"/>
          </p:cNvSpPr>
          <p:nvPr>
            <p:ph idx="1"/>
          </p:nvPr>
        </p:nvSpPr>
        <p:spPr>
          <a:xfrm>
            <a:off x="282352" y="1052736"/>
            <a:ext cx="8579296" cy="5400600"/>
          </a:xfrm>
        </p:spPr>
        <p:txBody>
          <a:bodyPr>
            <a:normAutofit/>
          </a:bodyPr>
          <a:lstStyle/>
          <a:p>
            <a:r>
              <a:rPr lang="en-AU" b="1" dirty="0" smtClean="0"/>
              <a:t>Susceptibility</a:t>
            </a:r>
          </a:p>
          <a:p>
            <a:pPr lvl="1"/>
            <a:r>
              <a:rPr lang="en-AU" dirty="0" smtClean="0"/>
              <a:t>Capable of being infected</a:t>
            </a:r>
            <a:endParaRPr lang="en-AU" dirty="0"/>
          </a:p>
          <a:p>
            <a:r>
              <a:rPr lang="en-AU" b="1" dirty="0" smtClean="0"/>
              <a:t>Exposure</a:t>
            </a:r>
          </a:p>
          <a:p>
            <a:pPr lvl="1"/>
            <a:r>
              <a:rPr lang="en-AU" dirty="0" smtClean="0"/>
              <a:t>Animal encounters the infectious agent</a:t>
            </a:r>
          </a:p>
          <a:p>
            <a:r>
              <a:rPr lang="en-AU" b="1" dirty="0" smtClean="0"/>
              <a:t>Infection</a:t>
            </a:r>
          </a:p>
          <a:p>
            <a:pPr lvl="1"/>
            <a:r>
              <a:rPr lang="en-AU" dirty="0" smtClean="0"/>
              <a:t>Animal is infected with the infectious agent</a:t>
            </a:r>
          </a:p>
          <a:p>
            <a:endParaRPr lang="en-AU" dirty="0"/>
          </a:p>
          <a:p>
            <a:r>
              <a:rPr lang="en-AU" b="1" dirty="0"/>
              <a:t>Incubation period</a:t>
            </a:r>
          </a:p>
          <a:p>
            <a:pPr lvl="1"/>
            <a:r>
              <a:rPr lang="en-AU" dirty="0"/>
              <a:t>The period from time of infection till the animal develops signs of </a:t>
            </a:r>
            <a:r>
              <a:rPr lang="en-AU" dirty="0" smtClean="0"/>
              <a:t>disease</a:t>
            </a:r>
            <a:endParaRPr lang="en-AU" dirty="0"/>
          </a:p>
          <a:p>
            <a:pPr lvl="1"/>
            <a:endParaRPr lang="en-AU" b="1" dirty="0" smtClean="0"/>
          </a:p>
        </p:txBody>
      </p:sp>
    </p:spTree>
    <p:extLst>
      <p:ext uri="{BB962C8B-B14F-4D97-AF65-F5344CB8AC3E}">
        <p14:creationId xmlns:p14="http://schemas.microsoft.com/office/powerpoint/2010/main" val="28638956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1"/>
            <a:ext cx="1020602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9" name="Content Placeholder 2"/>
          <p:cNvSpPr>
            <a:spLocks noGrp="1"/>
          </p:cNvSpPr>
          <p:nvPr>
            <p:ph idx="1"/>
          </p:nvPr>
        </p:nvSpPr>
        <p:spPr>
          <a:xfrm>
            <a:off x="457200" y="5212186"/>
            <a:ext cx="8229600" cy="913977"/>
          </a:xfrm>
        </p:spPr>
        <p:txBody>
          <a:bodyPr>
            <a:normAutofit/>
          </a:bodyPr>
          <a:lstStyle/>
          <a:p>
            <a:pPr lvl="1">
              <a:buFont typeface="Arial" panose="020B0604020202020204" pitchFamily="34" charset="0"/>
              <a:buChar char="•"/>
            </a:pPr>
            <a:endParaRPr lang="fr-FR" sz="1600" dirty="0"/>
          </a:p>
        </p:txBody>
      </p:sp>
      <p:sp>
        <p:nvSpPr>
          <p:cNvPr id="3" name="Rectangle 42"/>
          <p:cNvSpPr>
            <a:spLocks noChangeArrowheads="1"/>
          </p:cNvSpPr>
          <p:nvPr/>
        </p:nvSpPr>
        <p:spPr bwMode="auto">
          <a:xfrm>
            <a:off x="0" y="6443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r>
            <a:br>
              <a:rPr kumimoji="0" lang="en-AU"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AU" sz="12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panose="020B0604020202020204" pitchFamily="34" charset="0"/>
            </a:endParaRPr>
          </a:p>
        </p:txBody>
      </p:sp>
      <p:sp>
        <p:nvSpPr>
          <p:cNvPr id="69" name="Title 1"/>
          <p:cNvSpPr>
            <a:spLocks noGrp="1"/>
          </p:cNvSpPr>
          <p:nvPr>
            <p:ph type="title"/>
          </p:nvPr>
        </p:nvSpPr>
        <p:spPr>
          <a:xfrm>
            <a:off x="457200" y="274638"/>
            <a:ext cx="8229600" cy="850106"/>
          </a:xfrm>
        </p:spPr>
        <p:txBody>
          <a:bodyPr>
            <a:normAutofit fontScale="90000"/>
          </a:bodyPr>
          <a:lstStyle/>
          <a:p>
            <a:pPr algn="l"/>
            <a:r>
              <a:rPr lang="en-AU" b="1" dirty="0" smtClean="0"/>
              <a:t>Disease progression in an individual animal</a:t>
            </a:r>
            <a:endParaRPr lang="en-AU" b="1" dirty="0"/>
          </a:p>
        </p:txBody>
      </p:sp>
      <p:grpSp>
        <p:nvGrpSpPr>
          <p:cNvPr id="2" name="Group 1"/>
          <p:cNvGrpSpPr/>
          <p:nvPr/>
        </p:nvGrpSpPr>
        <p:grpSpPr>
          <a:xfrm>
            <a:off x="648505" y="1471034"/>
            <a:ext cx="7846990" cy="3542142"/>
            <a:chOff x="648505" y="1471034"/>
            <a:chExt cx="7846990" cy="3542142"/>
          </a:xfrm>
        </p:grpSpPr>
        <p:grpSp>
          <p:nvGrpSpPr>
            <p:cNvPr id="30" name="Group 29"/>
            <p:cNvGrpSpPr/>
            <p:nvPr/>
          </p:nvGrpSpPr>
          <p:grpSpPr>
            <a:xfrm>
              <a:off x="648505" y="1768462"/>
              <a:ext cx="6591446" cy="369332"/>
              <a:chOff x="68786" y="1953168"/>
              <a:chExt cx="7774637" cy="369332"/>
            </a:xfrm>
          </p:grpSpPr>
          <p:cxnSp>
            <p:nvCxnSpPr>
              <p:cNvPr id="14" name="Straight Arrow Connector 13"/>
              <p:cNvCxnSpPr/>
              <p:nvPr/>
            </p:nvCxnSpPr>
            <p:spPr>
              <a:xfrm>
                <a:off x="963790" y="2179075"/>
                <a:ext cx="6879633" cy="0"/>
              </a:xfrm>
              <a:prstGeom prst="straightConnector1">
                <a:avLst/>
              </a:prstGeom>
              <a:ln>
                <a:prstDash val="sysDot"/>
                <a:tailEnd type="triangle"/>
              </a:ln>
            </p:spPr>
            <p:style>
              <a:lnRef idx="3">
                <a:schemeClr val="dk1"/>
              </a:lnRef>
              <a:fillRef idx="0">
                <a:schemeClr val="dk1"/>
              </a:fillRef>
              <a:effectRef idx="2">
                <a:schemeClr val="dk1"/>
              </a:effectRef>
              <a:fontRef idx="minor">
                <a:schemeClr val="tx1"/>
              </a:fontRef>
            </p:style>
          </p:cxnSp>
          <p:sp>
            <p:nvSpPr>
              <p:cNvPr id="27" name="TextBox 26"/>
              <p:cNvSpPr txBox="1"/>
              <p:nvPr/>
            </p:nvSpPr>
            <p:spPr>
              <a:xfrm>
                <a:off x="68786" y="1953168"/>
                <a:ext cx="810070" cy="369332"/>
              </a:xfrm>
              <a:prstGeom prst="rect">
                <a:avLst/>
              </a:prstGeom>
              <a:noFill/>
            </p:spPr>
            <p:txBody>
              <a:bodyPr wrap="square" rtlCol="0">
                <a:spAutoFit/>
              </a:bodyPr>
              <a:lstStyle/>
              <a:p>
                <a:r>
                  <a:rPr lang="en-AU" dirty="0" smtClean="0"/>
                  <a:t>Time</a:t>
                </a:r>
                <a:endParaRPr lang="en-AU" dirty="0"/>
              </a:p>
            </p:txBody>
          </p:sp>
        </p:grpSp>
        <p:sp>
          <p:nvSpPr>
            <p:cNvPr id="36" name="Rectangle 35"/>
            <p:cNvSpPr/>
            <p:nvPr/>
          </p:nvSpPr>
          <p:spPr>
            <a:xfrm>
              <a:off x="1407302" y="2898504"/>
              <a:ext cx="1125612" cy="634098"/>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AU" sz="1100" dirty="0" smtClean="0">
                  <a:solidFill>
                    <a:srgbClr val="000000"/>
                  </a:solidFill>
                  <a:effectLst/>
                  <a:ea typeface="Times New Roman" panose="02020603050405020304" pitchFamily="18" charset="0"/>
                  <a:cs typeface="Times New Roman" panose="02020603050405020304" pitchFamily="18" charset="0"/>
                </a:rPr>
                <a:t>Animal with no infection</a:t>
              </a:r>
              <a:endParaRPr lang="en-AU" sz="1200" dirty="0">
                <a:effectLst/>
                <a:ea typeface="Times New Roman" panose="02020603050405020304" pitchFamily="18" charset="0"/>
                <a:cs typeface="Times New Roman" panose="02020603050405020304" pitchFamily="18" charset="0"/>
              </a:endParaRPr>
            </a:p>
          </p:txBody>
        </p:sp>
        <p:grpSp>
          <p:nvGrpSpPr>
            <p:cNvPr id="31" name="Group 30"/>
            <p:cNvGrpSpPr/>
            <p:nvPr/>
          </p:nvGrpSpPr>
          <p:grpSpPr>
            <a:xfrm>
              <a:off x="3567718" y="2889841"/>
              <a:ext cx="2257789" cy="651424"/>
              <a:chOff x="2555775" y="2298985"/>
              <a:chExt cx="2257789" cy="651424"/>
            </a:xfrm>
          </p:grpSpPr>
          <p:sp>
            <p:nvSpPr>
              <p:cNvPr id="38" name="Rectangle 37"/>
              <p:cNvSpPr/>
              <p:nvPr/>
            </p:nvSpPr>
            <p:spPr>
              <a:xfrm>
                <a:off x="2555775" y="2298985"/>
                <a:ext cx="1125611" cy="651424"/>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AU" sz="1100" b="1" dirty="0">
                    <a:solidFill>
                      <a:srgbClr val="000000"/>
                    </a:solidFill>
                    <a:effectLst/>
                    <a:ea typeface="Times New Roman" panose="02020603050405020304" pitchFamily="18" charset="0"/>
                    <a:cs typeface="Times New Roman" panose="02020603050405020304" pitchFamily="18" charset="0"/>
                  </a:rPr>
                  <a:t>Incubation period </a:t>
                </a:r>
                <a:r>
                  <a:rPr lang="en-AU" sz="1100" dirty="0">
                    <a:solidFill>
                      <a:srgbClr val="000000"/>
                    </a:solidFill>
                    <a:effectLst/>
                    <a:ea typeface="Times New Roman" panose="02020603050405020304" pitchFamily="18" charset="0"/>
                    <a:cs typeface="Times New Roman" panose="02020603050405020304" pitchFamily="18" charset="0"/>
                  </a:rPr>
                  <a:t>(no signs of infection)</a:t>
                </a:r>
                <a:endParaRPr lang="en-AU" sz="1200" dirty="0">
                  <a:effectLst/>
                  <a:ea typeface="Times New Roman" panose="02020603050405020304" pitchFamily="18" charset="0"/>
                  <a:cs typeface="Times New Roman" panose="02020603050405020304" pitchFamily="18" charset="0"/>
                </a:endParaRPr>
              </a:p>
            </p:txBody>
          </p:sp>
          <p:sp>
            <p:nvSpPr>
              <p:cNvPr id="39" name="Rectangle 38"/>
              <p:cNvSpPr/>
              <p:nvPr/>
            </p:nvSpPr>
            <p:spPr>
              <a:xfrm>
                <a:off x="3682628" y="2298985"/>
                <a:ext cx="1130936" cy="651423"/>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AU" sz="1100" b="1" dirty="0">
                    <a:solidFill>
                      <a:srgbClr val="000000"/>
                    </a:solidFill>
                    <a:effectLst/>
                    <a:ea typeface="Times New Roman" panose="02020603050405020304" pitchFamily="18" charset="0"/>
                    <a:cs typeface="Times New Roman" panose="02020603050405020304" pitchFamily="18" charset="0"/>
                  </a:rPr>
                  <a:t>Clinical disease </a:t>
                </a:r>
                <a:r>
                  <a:rPr lang="en-AU" sz="1100" dirty="0">
                    <a:solidFill>
                      <a:srgbClr val="000000"/>
                    </a:solidFill>
                    <a:effectLst/>
                    <a:ea typeface="Times New Roman" panose="02020603050405020304" pitchFamily="18" charset="0"/>
                    <a:cs typeface="Times New Roman" panose="02020603050405020304" pitchFamily="18" charset="0"/>
                  </a:rPr>
                  <a:t>(showing signs of infection)</a:t>
                </a:r>
                <a:endParaRPr lang="en-AU" sz="1200" dirty="0">
                  <a:effectLst/>
                  <a:ea typeface="Times New Roman" panose="02020603050405020304" pitchFamily="18" charset="0"/>
                  <a:cs typeface="Times New Roman" panose="02020603050405020304" pitchFamily="18" charset="0"/>
                </a:endParaRPr>
              </a:p>
            </p:txBody>
          </p:sp>
        </p:grpSp>
        <p:grpSp>
          <p:nvGrpSpPr>
            <p:cNvPr id="25" name="Group 24"/>
            <p:cNvGrpSpPr/>
            <p:nvPr/>
          </p:nvGrpSpPr>
          <p:grpSpPr>
            <a:xfrm>
              <a:off x="7368643" y="2123490"/>
              <a:ext cx="1126852" cy="2889686"/>
              <a:chOff x="6492170" y="2086501"/>
              <a:chExt cx="1933963" cy="2564348"/>
            </a:xfrm>
          </p:grpSpPr>
          <p:sp>
            <p:nvSpPr>
              <p:cNvPr id="40" name="Rectangle 39"/>
              <p:cNvSpPr/>
              <p:nvPr/>
            </p:nvSpPr>
            <p:spPr>
              <a:xfrm>
                <a:off x="6492172" y="2729035"/>
                <a:ext cx="1933961" cy="634098"/>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AU" sz="1100" b="1" dirty="0" smtClean="0">
                    <a:solidFill>
                      <a:srgbClr val="000000"/>
                    </a:solidFill>
                    <a:ea typeface="Times New Roman" panose="02020603050405020304" pitchFamily="18" charset="0"/>
                    <a:cs typeface="Times New Roman" panose="02020603050405020304" pitchFamily="18" charset="0"/>
                  </a:rPr>
                  <a:t>Chronic </a:t>
                </a:r>
                <a:r>
                  <a:rPr lang="en-AU" sz="1100" b="1" dirty="0">
                    <a:solidFill>
                      <a:srgbClr val="000000"/>
                    </a:solidFill>
                    <a:ea typeface="Times New Roman" panose="02020603050405020304" pitchFamily="18" charset="0"/>
                    <a:cs typeface="Times New Roman" panose="02020603050405020304" pitchFamily="18" charset="0"/>
                  </a:rPr>
                  <a:t>disease</a:t>
                </a:r>
                <a:endParaRPr lang="en-AU" sz="1200" b="1" dirty="0">
                  <a:ea typeface="Times New Roman" panose="02020603050405020304" pitchFamily="18" charset="0"/>
                  <a:cs typeface="Times New Roman" panose="02020603050405020304" pitchFamily="18" charset="0"/>
                </a:endParaRPr>
              </a:p>
              <a:p>
                <a:pPr>
                  <a:spcAft>
                    <a:spcPts val="0"/>
                  </a:spcAft>
                </a:pPr>
                <a:r>
                  <a:rPr lang="en-AU" sz="1100" dirty="0" smtClean="0">
                    <a:solidFill>
                      <a:srgbClr val="000000"/>
                    </a:solidFill>
                    <a:ea typeface="Times New Roman" panose="02020603050405020304" pitchFamily="18" charset="0"/>
                    <a:cs typeface="Times New Roman" panose="02020603050405020304" pitchFamily="18" charset="0"/>
                  </a:rPr>
                  <a:t>(ongoing)</a:t>
                </a:r>
                <a:endParaRPr lang="en-AU" sz="1200" b="1" dirty="0">
                  <a:ea typeface="Times New Roman" panose="02020603050405020304" pitchFamily="18" charset="0"/>
                  <a:cs typeface="Times New Roman" panose="02020603050405020304" pitchFamily="18" charset="0"/>
                </a:endParaRPr>
              </a:p>
            </p:txBody>
          </p:sp>
          <p:sp>
            <p:nvSpPr>
              <p:cNvPr id="41" name="Rectangle 40"/>
              <p:cNvSpPr/>
              <p:nvPr/>
            </p:nvSpPr>
            <p:spPr>
              <a:xfrm>
                <a:off x="6492170" y="3371568"/>
                <a:ext cx="1933962" cy="636602"/>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AU" sz="1100" b="1" dirty="0" smtClean="0">
                    <a:solidFill>
                      <a:srgbClr val="000000"/>
                    </a:solidFill>
                    <a:ea typeface="Times New Roman" panose="02020603050405020304" pitchFamily="18" charset="0"/>
                    <a:cs typeface="Times New Roman" panose="02020603050405020304" pitchFamily="18" charset="0"/>
                  </a:rPr>
                  <a:t>Carrier </a:t>
                </a:r>
                <a:r>
                  <a:rPr lang="en-AU" sz="1100" b="1" dirty="0">
                    <a:solidFill>
                      <a:srgbClr val="000000"/>
                    </a:solidFill>
                    <a:ea typeface="Times New Roman" panose="02020603050405020304" pitchFamily="18" charset="0"/>
                    <a:cs typeface="Times New Roman" panose="02020603050405020304" pitchFamily="18" charset="0"/>
                  </a:rPr>
                  <a:t>state</a:t>
                </a:r>
                <a:endParaRPr lang="en-AU" sz="1200" b="1" dirty="0">
                  <a:ea typeface="Times New Roman" panose="02020603050405020304" pitchFamily="18" charset="0"/>
                  <a:cs typeface="Times New Roman" panose="02020603050405020304" pitchFamily="18" charset="0"/>
                </a:endParaRPr>
              </a:p>
            </p:txBody>
          </p:sp>
          <p:sp>
            <p:nvSpPr>
              <p:cNvPr id="45" name="Rectangle 44"/>
              <p:cNvSpPr/>
              <p:nvPr/>
            </p:nvSpPr>
            <p:spPr>
              <a:xfrm>
                <a:off x="6492172" y="2086501"/>
                <a:ext cx="1933961" cy="634099"/>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AU" sz="1100" b="1" dirty="0" smtClean="0">
                    <a:solidFill>
                      <a:srgbClr val="000000"/>
                    </a:solidFill>
                    <a:effectLst/>
                    <a:ea typeface="Times New Roman" panose="02020603050405020304" pitchFamily="18" charset="0"/>
                    <a:cs typeface="Times New Roman" panose="02020603050405020304" pitchFamily="18" charset="0"/>
                  </a:rPr>
                  <a:t>Death</a:t>
                </a:r>
                <a:endParaRPr lang="en-AU" sz="1200" b="1" dirty="0">
                  <a:effectLst/>
                  <a:ea typeface="Times New Roman" panose="02020603050405020304" pitchFamily="18" charset="0"/>
                  <a:cs typeface="Times New Roman" panose="02020603050405020304" pitchFamily="18" charset="0"/>
                </a:endParaRPr>
              </a:p>
            </p:txBody>
          </p:sp>
          <p:sp>
            <p:nvSpPr>
              <p:cNvPr id="46" name="Rectangle 45"/>
              <p:cNvSpPr/>
              <p:nvPr/>
            </p:nvSpPr>
            <p:spPr>
              <a:xfrm>
                <a:off x="6492171" y="4022121"/>
                <a:ext cx="1933962" cy="628728"/>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AU" sz="1100" b="1" dirty="0">
                    <a:solidFill>
                      <a:srgbClr val="000000"/>
                    </a:solidFill>
                    <a:ea typeface="Times New Roman" panose="02020603050405020304" pitchFamily="18" charset="0"/>
                    <a:cs typeface="Times New Roman" panose="02020603050405020304" pitchFamily="18" charset="0"/>
                  </a:rPr>
                  <a:t>Recovered</a:t>
                </a:r>
                <a:r>
                  <a:rPr lang="en-AU" sz="1100" dirty="0">
                    <a:solidFill>
                      <a:srgbClr val="000000"/>
                    </a:solidFill>
                    <a:ea typeface="Times New Roman" panose="02020603050405020304" pitchFamily="18" charset="0"/>
                    <a:cs typeface="Times New Roman" panose="02020603050405020304" pitchFamily="18" charset="0"/>
                  </a:rPr>
                  <a:t> - signs go away &amp; infectious agent </a:t>
                </a:r>
                <a:r>
                  <a:rPr lang="en-AU" sz="1100" dirty="0" smtClean="0">
                    <a:solidFill>
                      <a:srgbClr val="000000"/>
                    </a:solidFill>
                    <a:ea typeface="Times New Roman" panose="02020603050405020304" pitchFamily="18" charset="0"/>
                    <a:cs typeface="Times New Roman" panose="02020603050405020304" pitchFamily="18" charset="0"/>
                  </a:rPr>
                  <a:t>eliminated</a:t>
                </a:r>
                <a:endParaRPr lang="en-AU" sz="1200" dirty="0">
                  <a:ea typeface="Times New Roman" panose="02020603050405020304" pitchFamily="18" charset="0"/>
                  <a:cs typeface="Times New Roman" panose="02020603050405020304" pitchFamily="18" charset="0"/>
                </a:endParaRPr>
              </a:p>
            </p:txBody>
          </p:sp>
        </p:grpSp>
        <p:grpSp>
          <p:nvGrpSpPr>
            <p:cNvPr id="91" name="Group 90"/>
            <p:cNvGrpSpPr/>
            <p:nvPr/>
          </p:nvGrpSpPr>
          <p:grpSpPr>
            <a:xfrm>
              <a:off x="1362155" y="1471034"/>
              <a:ext cx="7133339" cy="373567"/>
              <a:chOff x="710084" y="1563698"/>
              <a:chExt cx="7133339" cy="373567"/>
            </a:xfrm>
          </p:grpSpPr>
          <p:sp>
            <p:nvSpPr>
              <p:cNvPr id="51" name="Rectangle 50"/>
              <p:cNvSpPr/>
              <p:nvPr/>
            </p:nvSpPr>
            <p:spPr>
              <a:xfrm>
                <a:off x="710084" y="1563698"/>
                <a:ext cx="1537560" cy="373567"/>
              </a:xfrm>
              <a:prstGeom prst="rect">
                <a:avLst/>
              </a:prstGeom>
              <a:solidFill>
                <a:schemeClr val="bg1">
                  <a:lumMod val="85000"/>
                </a:schemeClr>
              </a:solidFill>
              <a:ln>
                <a:solidFill>
                  <a:schemeClr val="dk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AU" dirty="0" smtClean="0">
                    <a:solidFill>
                      <a:srgbClr val="000000"/>
                    </a:solidFill>
                    <a:effectLst/>
                    <a:ea typeface="Times New Roman" panose="02020603050405020304" pitchFamily="18" charset="0"/>
                    <a:cs typeface="Times New Roman" panose="02020603050405020304" pitchFamily="18" charset="0"/>
                  </a:rPr>
                  <a:t>Susceptible</a:t>
                </a:r>
                <a:endParaRPr lang="en-AU" dirty="0">
                  <a:effectLst/>
                  <a:ea typeface="Times New Roman" panose="02020603050405020304" pitchFamily="18" charset="0"/>
                  <a:cs typeface="Times New Roman" panose="02020603050405020304" pitchFamily="18" charset="0"/>
                </a:endParaRPr>
              </a:p>
            </p:txBody>
          </p:sp>
          <p:sp>
            <p:nvSpPr>
              <p:cNvPr id="54" name="Rectangle 53"/>
              <p:cNvSpPr/>
              <p:nvPr/>
            </p:nvSpPr>
            <p:spPr>
              <a:xfrm>
                <a:off x="2918930" y="1563698"/>
                <a:ext cx="2257789" cy="373567"/>
              </a:xfrm>
              <a:prstGeom prst="rect">
                <a:avLst/>
              </a:prstGeom>
              <a:solidFill>
                <a:schemeClr val="bg1">
                  <a:lumMod val="85000"/>
                </a:schemeClr>
              </a:solidFill>
              <a:ln>
                <a:solidFill>
                  <a:schemeClr val="dk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AU">
                    <a:solidFill>
                      <a:srgbClr val="000000"/>
                    </a:solidFill>
                    <a:effectLst/>
                    <a:ea typeface="Times New Roman" panose="02020603050405020304" pitchFamily="18" charset="0"/>
                    <a:cs typeface="Times New Roman" panose="02020603050405020304" pitchFamily="18" charset="0"/>
                  </a:rPr>
                  <a:t>Infected</a:t>
                </a:r>
                <a:endParaRPr lang="en-AU">
                  <a:effectLst/>
                  <a:ea typeface="Times New Roman" panose="02020603050405020304" pitchFamily="18" charset="0"/>
                  <a:cs typeface="Times New Roman" panose="02020603050405020304" pitchFamily="18" charset="0"/>
                </a:endParaRPr>
              </a:p>
            </p:txBody>
          </p:sp>
          <p:sp>
            <p:nvSpPr>
              <p:cNvPr id="55" name="Rectangle 54"/>
              <p:cNvSpPr/>
              <p:nvPr/>
            </p:nvSpPr>
            <p:spPr>
              <a:xfrm>
                <a:off x="5176719" y="1563698"/>
                <a:ext cx="2666704" cy="373567"/>
              </a:xfrm>
              <a:prstGeom prst="rect">
                <a:avLst/>
              </a:prstGeom>
              <a:solidFill>
                <a:schemeClr val="bg1">
                  <a:lumMod val="85000"/>
                </a:schemeClr>
              </a:solidFill>
              <a:ln>
                <a:solidFill>
                  <a:schemeClr val="dk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AU" dirty="0" smtClean="0">
                    <a:solidFill>
                      <a:srgbClr val="000000"/>
                    </a:solidFill>
                    <a:effectLst/>
                    <a:ea typeface="Times New Roman" panose="02020603050405020304" pitchFamily="18" charset="0"/>
                    <a:cs typeface="Times New Roman" panose="02020603050405020304" pitchFamily="18" charset="0"/>
                  </a:rPr>
                  <a:t>Outcomes </a:t>
                </a:r>
                <a:r>
                  <a:rPr lang="en-AU" dirty="0">
                    <a:solidFill>
                      <a:srgbClr val="000000"/>
                    </a:solidFill>
                    <a:effectLst/>
                    <a:ea typeface="Times New Roman" panose="02020603050405020304" pitchFamily="18" charset="0"/>
                    <a:cs typeface="Times New Roman" panose="02020603050405020304" pitchFamily="18" charset="0"/>
                  </a:rPr>
                  <a:t>of infection</a:t>
                </a:r>
                <a:endParaRPr lang="en-AU" dirty="0">
                  <a:effectLst/>
                  <a:ea typeface="Times New Roman" panose="02020603050405020304" pitchFamily="18" charset="0"/>
                  <a:cs typeface="Times New Roman" panose="02020603050405020304" pitchFamily="18" charset="0"/>
                </a:endParaRPr>
              </a:p>
            </p:txBody>
          </p:sp>
        </p:grpSp>
        <p:cxnSp>
          <p:nvCxnSpPr>
            <p:cNvPr id="7" name="Straight Arrow Connector 6"/>
            <p:cNvCxnSpPr>
              <a:stCxn id="132" idx="3"/>
            </p:cNvCxnSpPr>
            <p:nvPr/>
          </p:nvCxnSpPr>
          <p:spPr>
            <a:xfrm flipV="1">
              <a:off x="3322518" y="3261368"/>
              <a:ext cx="1" cy="8231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2" name="Straight Arrow Connector 71"/>
            <p:cNvCxnSpPr>
              <a:stCxn id="95" idx="1"/>
            </p:cNvCxnSpPr>
            <p:nvPr/>
          </p:nvCxnSpPr>
          <p:spPr>
            <a:xfrm flipV="1">
              <a:off x="3422698" y="3261369"/>
              <a:ext cx="0" cy="12336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7" name="Elbow Connector 126"/>
            <p:cNvCxnSpPr>
              <a:stCxn id="39" idx="3"/>
              <a:endCxn id="46" idx="1"/>
            </p:cNvCxnSpPr>
            <p:nvPr/>
          </p:nvCxnSpPr>
          <p:spPr>
            <a:xfrm>
              <a:off x="5825507" y="3215553"/>
              <a:ext cx="1543137" cy="1443376"/>
            </a:xfrm>
            <a:prstGeom prst="bentConnector3">
              <a:avLst/>
            </a:prstGeom>
            <a:ln>
              <a:tailEnd type="triangle"/>
            </a:ln>
          </p:spPr>
          <p:style>
            <a:lnRef idx="2">
              <a:schemeClr val="dk1"/>
            </a:lnRef>
            <a:fillRef idx="0">
              <a:schemeClr val="dk1"/>
            </a:fillRef>
            <a:effectRef idx="1">
              <a:schemeClr val="dk1"/>
            </a:effectRef>
            <a:fontRef idx="minor">
              <a:schemeClr val="tx1"/>
            </a:fontRef>
          </p:style>
        </p:cxnSp>
        <p:cxnSp>
          <p:nvCxnSpPr>
            <p:cNvPr id="79" name="Straight Arrow Connector 78"/>
            <p:cNvCxnSpPr>
              <a:stCxn id="36" idx="3"/>
              <a:endCxn id="38" idx="1"/>
            </p:cNvCxnSpPr>
            <p:nvPr/>
          </p:nvCxnSpPr>
          <p:spPr>
            <a:xfrm>
              <a:off x="2532914" y="3215553"/>
              <a:ext cx="1034804"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29" name="Elbow Connector 128"/>
            <p:cNvCxnSpPr>
              <a:stCxn id="39" idx="3"/>
              <a:endCxn id="45" idx="1"/>
            </p:cNvCxnSpPr>
            <p:nvPr/>
          </p:nvCxnSpPr>
          <p:spPr>
            <a:xfrm flipV="1">
              <a:off x="5825507" y="2480764"/>
              <a:ext cx="1543137" cy="734789"/>
            </a:xfrm>
            <a:prstGeom prst="bentConnector3">
              <a:avLst/>
            </a:prstGeom>
            <a:ln>
              <a:tailEnd type="triangle"/>
            </a:ln>
          </p:spPr>
          <p:style>
            <a:lnRef idx="2">
              <a:schemeClr val="dk1"/>
            </a:lnRef>
            <a:fillRef idx="0">
              <a:schemeClr val="dk1"/>
            </a:fillRef>
            <a:effectRef idx="1">
              <a:schemeClr val="dk1"/>
            </a:effectRef>
            <a:fontRef idx="minor">
              <a:schemeClr val="tx1"/>
            </a:fontRef>
          </p:style>
        </p:cxnSp>
        <p:cxnSp>
          <p:nvCxnSpPr>
            <p:cNvPr id="130" name="Elbow Connector 129"/>
            <p:cNvCxnSpPr>
              <a:stCxn id="39" idx="3"/>
              <a:endCxn id="40" idx="1"/>
            </p:cNvCxnSpPr>
            <p:nvPr/>
          </p:nvCxnSpPr>
          <p:spPr>
            <a:xfrm flipV="1">
              <a:off x="5825507" y="3204815"/>
              <a:ext cx="1543137" cy="10738"/>
            </a:xfrm>
            <a:prstGeom prst="bentConnector3">
              <a:avLst/>
            </a:prstGeom>
            <a:ln>
              <a:tailEnd type="triangle"/>
            </a:ln>
          </p:spPr>
          <p:style>
            <a:lnRef idx="2">
              <a:schemeClr val="dk1"/>
            </a:lnRef>
            <a:fillRef idx="0">
              <a:schemeClr val="dk1"/>
            </a:fillRef>
            <a:effectRef idx="1">
              <a:schemeClr val="dk1"/>
            </a:effectRef>
            <a:fontRef idx="minor">
              <a:schemeClr val="tx1"/>
            </a:fontRef>
          </p:style>
        </p:cxnSp>
        <p:cxnSp>
          <p:nvCxnSpPr>
            <p:cNvPr id="131" name="Elbow Connector 130"/>
            <p:cNvCxnSpPr>
              <a:stCxn id="39" idx="3"/>
              <a:endCxn id="41" idx="1"/>
            </p:cNvCxnSpPr>
            <p:nvPr/>
          </p:nvCxnSpPr>
          <p:spPr>
            <a:xfrm>
              <a:off x="5825507" y="3215553"/>
              <a:ext cx="1543136" cy="714724"/>
            </a:xfrm>
            <a:prstGeom prst="bentConnector3">
              <a:avLst/>
            </a:prstGeom>
            <a:ln>
              <a:tailEnd type="triangle"/>
            </a:ln>
          </p:spPr>
          <p:style>
            <a:lnRef idx="2">
              <a:schemeClr val="dk1"/>
            </a:lnRef>
            <a:fillRef idx="0">
              <a:schemeClr val="dk1"/>
            </a:fillRef>
            <a:effectRef idx="1">
              <a:schemeClr val="dk1"/>
            </a:effectRef>
            <a:fontRef idx="minor">
              <a:schemeClr val="tx1"/>
            </a:fontRef>
          </p:style>
        </p:cxnSp>
        <p:sp>
          <p:nvSpPr>
            <p:cNvPr id="95" name="TextBox 94"/>
            <p:cNvSpPr txBox="1"/>
            <p:nvPr/>
          </p:nvSpPr>
          <p:spPr>
            <a:xfrm>
              <a:off x="3422698" y="4341163"/>
              <a:ext cx="2047592" cy="307777"/>
            </a:xfrm>
            <a:prstGeom prst="rect">
              <a:avLst/>
            </a:prstGeom>
            <a:noFill/>
          </p:spPr>
          <p:txBody>
            <a:bodyPr wrap="square" rtlCol="0" anchor="ctr" anchorCtr="0">
              <a:spAutoFit/>
            </a:bodyPr>
            <a:lstStyle/>
            <a:p>
              <a:r>
                <a:rPr lang="en-AU" sz="1400" b="1" dirty="0">
                  <a:solidFill>
                    <a:srgbClr val="000000"/>
                  </a:solidFill>
                  <a:ea typeface="Times New Roman" panose="02020603050405020304" pitchFamily="18" charset="0"/>
                  <a:cs typeface="Times New Roman" panose="02020603050405020304" pitchFamily="18" charset="0"/>
                </a:rPr>
                <a:t>Start of </a:t>
              </a:r>
              <a:r>
                <a:rPr lang="en-AU" sz="1400" b="1" dirty="0" smtClean="0">
                  <a:solidFill>
                    <a:srgbClr val="000000"/>
                  </a:solidFill>
                  <a:ea typeface="Times New Roman" panose="02020603050405020304" pitchFamily="18" charset="0"/>
                  <a:cs typeface="Times New Roman" panose="02020603050405020304" pitchFamily="18" charset="0"/>
                </a:rPr>
                <a:t>infection</a:t>
              </a:r>
              <a:endParaRPr lang="en-AU" sz="1400" b="1" dirty="0">
                <a:ea typeface="Times New Roman" panose="02020603050405020304" pitchFamily="18" charset="0"/>
                <a:cs typeface="Times New Roman" panose="02020603050405020304" pitchFamily="18" charset="0"/>
              </a:endParaRPr>
            </a:p>
          </p:txBody>
        </p:sp>
        <p:sp>
          <p:nvSpPr>
            <p:cNvPr id="132" name="TextBox 131"/>
            <p:cNvSpPr txBox="1"/>
            <p:nvPr/>
          </p:nvSpPr>
          <p:spPr>
            <a:xfrm>
              <a:off x="2415759" y="3930611"/>
              <a:ext cx="906759" cy="307777"/>
            </a:xfrm>
            <a:prstGeom prst="rect">
              <a:avLst/>
            </a:prstGeom>
            <a:noFill/>
          </p:spPr>
          <p:txBody>
            <a:bodyPr wrap="square" rtlCol="0" anchor="ctr" anchorCtr="0">
              <a:spAutoFit/>
            </a:bodyPr>
            <a:lstStyle/>
            <a:p>
              <a:r>
                <a:rPr lang="en-AU" sz="1400" b="1" dirty="0" smtClean="0">
                  <a:solidFill>
                    <a:srgbClr val="000000"/>
                  </a:solidFill>
                  <a:ea typeface="Times New Roman" panose="02020603050405020304" pitchFamily="18" charset="0"/>
                  <a:cs typeface="Times New Roman" panose="02020603050405020304" pitchFamily="18" charset="0"/>
                </a:rPr>
                <a:t>Exposure</a:t>
              </a:r>
              <a:endParaRPr lang="en-AU" sz="1400" b="1" dirty="0">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5023164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708" y="125538"/>
            <a:ext cx="3744416" cy="492443"/>
          </a:xfrm>
          <a:prstGeom prst="rect">
            <a:avLst/>
          </a:prstGeom>
          <a:noFill/>
        </p:spPr>
        <p:txBody>
          <a:bodyPr wrap="square" rtlCol="0">
            <a:spAutoFit/>
          </a:bodyPr>
          <a:lstStyle/>
          <a:p>
            <a:r>
              <a:rPr lang="en-AU" sz="2600" b="1" dirty="0" smtClean="0"/>
              <a:t>Soleh’s place</a:t>
            </a:r>
            <a:endParaRPr lang="en-AU" sz="2600" b="1" dirty="0"/>
          </a:p>
        </p:txBody>
      </p:sp>
      <p:sp>
        <p:nvSpPr>
          <p:cNvPr id="7" name="Content Placeholder 6"/>
          <p:cNvSpPr>
            <a:spLocks noGrp="1"/>
          </p:cNvSpPr>
          <p:nvPr>
            <p:ph idx="1"/>
          </p:nvPr>
        </p:nvSpPr>
        <p:spPr>
          <a:xfrm>
            <a:off x="457200" y="3284984"/>
            <a:ext cx="8229600" cy="2841179"/>
          </a:xfrm>
        </p:spPr>
        <p:txBody>
          <a:bodyPr>
            <a:normAutofit/>
          </a:bodyPr>
          <a:lstStyle/>
          <a:p>
            <a:r>
              <a:rPr lang="en-AU" dirty="0" smtClean="0"/>
              <a:t>Some cows had diarrhoea</a:t>
            </a:r>
          </a:p>
          <a:p>
            <a:r>
              <a:rPr lang="en-AU" dirty="0" smtClean="0"/>
              <a:t>All Soleh’s cow were infected with worms</a:t>
            </a:r>
          </a:p>
          <a:p>
            <a:pPr lvl="1"/>
            <a:r>
              <a:rPr lang="en-AU" dirty="0" smtClean="0"/>
              <a:t>Not every infected cow was showing clinical signs of disease</a:t>
            </a:r>
          </a:p>
          <a:p>
            <a:endParaRPr lang="en-AU" dirty="0"/>
          </a:p>
        </p:txBody>
      </p:sp>
      <p:graphicFrame>
        <p:nvGraphicFramePr>
          <p:cNvPr id="13" name="Object 12"/>
          <p:cNvGraphicFramePr>
            <a:graphicFrameLocks noChangeAspect="1"/>
          </p:cNvGraphicFramePr>
          <p:nvPr>
            <p:extLst>
              <p:ext uri="{D42A27DB-BD31-4B8C-83A1-F6EECF244321}">
                <p14:modId xmlns:p14="http://schemas.microsoft.com/office/powerpoint/2010/main" val="1051036411"/>
              </p:ext>
            </p:extLst>
          </p:nvPr>
        </p:nvGraphicFramePr>
        <p:xfrm>
          <a:off x="2915815" y="856147"/>
          <a:ext cx="4254581" cy="1998364"/>
        </p:xfrm>
        <a:graphic>
          <a:graphicData uri="http://schemas.openxmlformats.org/presentationml/2006/ole">
            <mc:AlternateContent xmlns:mc="http://schemas.openxmlformats.org/markup-compatibility/2006">
              <mc:Choice xmlns:v="urn:schemas-microsoft-com:vml" Requires="v">
                <p:oleObj spid="_x0000_s29722" r:id="rId4" imgW="9144000" imgH="3657600" progId="Unknown">
                  <p:embed/>
                </p:oleObj>
              </mc:Choice>
              <mc:Fallback>
                <p:oleObj r:id="rId4" imgW="9144000" imgH="3657600" progId="Unknown">
                  <p:embed/>
                  <p:pic>
                    <p:nvPicPr>
                      <p:cNvPr id="0" name="Object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5815" y="856147"/>
                        <a:ext cx="4254581" cy="1998364"/>
                      </a:xfrm>
                      <a:prstGeom prst="rect">
                        <a:avLst/>
                      </a:prstGeom>
                      <a:noFill/>
                    </p:spPr>
                  </p:pic>
                </p:oleObj>
              </mc:Fallback>
            </mc:AlternateContent>
          </a:graphicData>
        </a:graphic>
      </p:graphicFrame>
    </p:spTree>
    <p:extLst>
      <p:ext uri="{BB962C8B-B14F-4D97-AF65-F5344CB8AC3E}">
        <p14:creationId xmlns:p14="http://schemas.microsoft.com/office/powerpoint/2010/main" val="42036594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3180</TotalTime>
  <Words>1468</Words>
  <Application>Microsoft Office PowerPoint</Application>
  <PresentationFormat>On-screen Show (4:3)</PresentationFormat>
  <Paragraphs>329</Paragraphs>
  <Slides>18</Slides>
  <Notes>18</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3" baseType="lpstr">
      <vt:lpstr>Arial</vt:lpstr>
      <vt:lpstr>Calibri</vt:lpstr>
      <vt:lpstr>Times New Roman</vt:lpstr>
      <vt:lpstr>Office Theme</vt:lpstr>
      <vt:lpstr>Unknown</vt:lpstr>
      <vt:lpstr>Basic Field Epidemiology</vt:lpstr>
      <vt:lpstr>In Session 6 we will explore:</vt:lpstr>
      <vt:lpstr>PowerPoint Presentation</vt:lpstr>
      <vt:lpstr>Definitions</vt:lpstr>
      <vt:lpstr>Definitions</vt:lpstr>
      <vt:lpstr>Susceptible</vt:lpstr>
      <vt:lpstr>Definitions</vt:lpstr>
      <vt:lpstr>Disease progression in an individual animal</vt:lpstr>
      <vt:lpstr>PowerPoint Presentation</vt:lpstr>
      <vt:lpstr>PowerPoint Presentation</vt:lpstr>
      <vt:lpstr>PowerPoint Presentation</vt:lpstr>
      <vt:lpstr>PowerPoint Presentation</vt:lpstr>
      <vt:lpstr>Recovered animals</vt:lpstr>
      <vt:lpstr>Progression of disease in a population</vt:lpstr>
      <vt:lpstr>Progression of disease in a population</vt:lpstr>
      <vt:lpstr>Progression of disease in a population Herd immunity</vt:lpstr>
      <vt:lpstr>Session 6 - Summary</vt:lpstr>
      <vt:lpstr>Close of video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JKTCMK-DMX0001</dc:creator>
  <cp:lastModifiedBy>Nigel Perkins</cp:lastModifiedBy>
  <cp:revision>126</cp:revision>
  <cp:lastPrinted>2014-03-03T00:14:40Z</cp:lastPrinted>
  <dcterms:created xsi:type="dcterms:W3CDTF">2013-03-15T18:03:41Z</dcterms:created>
  <dcterms:modified xsi:type="dcterms:W3CDTF">2014-03-06T05:16:19Z</dcterms:modified>
</cp:coreProperties>
</file>