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4"/>
  </p:notesMasterIdLst>
  <p:sldIdLst>
    <p:sldId id="342" r:id="rId2"/>
    <p:sldId id="343" r:id="rId3"/>
    <p:sldId id="344" r:id="rId4"/>
    <p:sldId id="345" r:id="rId5"/>
    <p:sldId id="346" r:id="rId6"/>
    <p:sldId id="347" r:id="rId7"/>
    <p:sldId id="348" r:id="rId8"/>
    <p:sldId id="349" r:id="rId9"/>
    <p:sldId id="350" r:id="rId10"/>
    <p:sldId id="351" r:id="rId11"/>
    <p:sldId id="352" r:id="rId12"/>
    <p:sldId id="353" r:id="rId13"/>
    <p:sldId id="354" r:id="rId14"/>
    <p:sldId id="355" r:id="rId15"/>
    <p:sldId id="356" r:id="rId16"/>
    <p:sldId id="357" r:id="rId17"/>
    <p:sldId id="358" r:id="rId18"/>
    <p:sldId id="359" r:id="rId19"/>
    <p:sldId id="360" r:id="rId20"/>
    <p:sldId id="361" r:id="rId21"/>
    <p:sldId id="362" r:id="rId22"/>
    <p:sldId id="363" r:id="rId23"/>
    <p:sldId id="364" r:id="rId24"/>
    <p:sldId id="365" r:id="rId25"/>
    <p:sldId id="366" r:id="rId26"/>
    <p:sldId id="367" r:id="rId27"/>
    <p:sldId id="368" r:id="rId28"/>
    <p:sldId id="369" r:id="rId29"/>
    <p:sldId id="370" r:id="rId30"/>
    <p:sldId id="371" r:id="rId31"/>
    <p:sldId id="372" r:id="rId32"/>
    <p:sldId id="373" r:id="rId33"/>
    <p:sldId id="374" r:id="rId34"/>
    <p:sldId id="375" r:id="rId35"/>
    <p:sldId id="376" r:id="rId36"/>
    <p:sldId id="377" r:id="rId37"/>
    <p:sldId id="378" r:id="rId38"/>
    <p:sldId id="379" r:id="rId39"/>
    <p:sldId id="380" r:id="rId40"/>
    <p:sldId id="381" r:id="rId41"/>
    <p:sldId id="382" r:id="rId42"/>
    <p:sldId id="306" r:id="rId4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67" d="100"/>
          <a:sy n="67" d="100"/>
        </p:scale>
        <p:origin x="1392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72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3CF768-9A7F-4109-9333-9AB15215AA58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4A093F-DA91-4CA5-8240-2A2DA8CC4C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382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7254C-795B-48EA-AE76-06BCE452E860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73664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d-ID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Kode spesies tidak valid: 15010030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A093F-DA91-4CA5-8240-2A2DA8CC4CAD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1321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d-ID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yang benar: U [tanda,tanda...] [spesies] [jumlah hewan] {lokasi} {diagnosa,diagnosa...}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A093F-DA91-4CA5-8240-2A2DA8CC4CAD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74169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d-ID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yang benar: U [tanda,tanda...] [spesies] [jumlah hewan] {lokasi} {diagnosa,diagnosa...}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A093F-DA91-4CA5-8240-2A2DA8CC4CAD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61001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n-NO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Kode tanda tidak valid: Rc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A093F-DA91-4CA5-8240-2A2DA8CC4CAD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11857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d-ID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Nilai [number of animals] berada di luar rentang yang diizinkan: 15011002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A093F-DA91-4CA5-8240-2A2DA8CC4CAD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79137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n-NO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Kode perkembangan kasus salah: tsb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A093F-DA91-4CA5-8240-2A2DA8CC4CAD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60295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d-ID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Kode perkembangan kasus salah: rsb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A093F-DA91-4CA5-8240-2A2DA8CC4CAD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07073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n-NO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Kode tanda tidak valid: km</a:t>
            </a:r>
            <a:endParaRPr lang="id-ID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id-ID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Kode lokasi harus menentukan desa (8 digit). Gunakan CKL [nama desa] 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A093F-DA91-4CA5-8240-2A2DA8CC4CAD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40996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n-NO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Kode tanda tidak valid: dtk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A093F-DA91-4CA5-8240-2A2DA8CC4CAD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26262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d-ID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Anda harus memberikan kemungkinan kemungkinan diagnosa untuk kasus ini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A093F-DA91-4CA5-8240-2A2DA8CC4CAD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9415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d-ID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Nomor tidak valid: Digit periksa gagal. Ini bukan nomor ID yang valid.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A093F-DA91-4CA5-8240-2A2DA8CC4CA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97785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n-NO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Kode tanda tidak valid: FC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A093F-DA91-4CA5-8240-2A2DA8CC4CAD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0238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d-ID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Kode tanda tidak valid: ph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A093F-DA91-4CA5-8240-2A2DA8CC4CAD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0145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d-ID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Kode tanda tidak valid: any Nilai [number of animals] berada di luar rentang yang diizinkan: 135261003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A093F-DA91-4CA5-8240-2A2DA8CC4CAD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59745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d-ID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yang benar: OB [ID kasus] ([kode obat] [dosis] [jumlah hewan]...)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A093F-DA91-4CA5-8240-2A2DA8CC4CAD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05230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d-ID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yang benar: OB [ID kasus] ([kode obat] [dosis] [jumlah hewan]...)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A093F-DA91-4CA5-8240-2A2DA8CC4CAD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23229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d-ID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Kode spesies telah berubah. Silakan gunakan AY bukan 1 dan mengirim ulang pesan Anda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A093F-DA91-4CA5-8240-2A2DA8CC4CAD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4131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d-ID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Nilai [number of animals] berada di luar rentang yang diizinkan: 61011202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A093F-DA91-4CA5-8240-2A2DA8CC4CAD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3212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d-ID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Kode spesies telah berubah. Silakan gunakan KR bukan 3 dan mengirim ulang pesan Anda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A093F-DA91-4CA5-8240-2A2DA8CC4CAD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43380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d-ID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Kode spesies telah berubah. Silakan gunakan SP bukan 2 dan mengirim ulang pesan Anda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A093F-DA91-4CA5-8240-2A2DA8CC4CAD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99985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d-ID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Format yang benar: U [tanda,tanda...] [spesies] [jumlah hewan] {lokasi} {diagnosa,diagnosa...}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A093F-DA91-4CA5-8240-2A2DA8CC4CAD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1058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n-NO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Kode tanda tidak valid: pd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A093F-DA91-4CA5-8240-2A2DA8CC4CA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11613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d-ID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Kode perkembangan kasus salah: PK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A093F-DA91-4CA5-8240-2A2DA8CC4CAD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89805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d-ID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yang benar: U [tanda,tanda...] [spesies] [jumlah hewan] {lokasi} {diagnosa,diagnosa...}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A093F-DA91-4CA5-8240-2A2DA8CC4CAD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61870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d-ID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Kode diagnosa rm tidak valid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A093F-DA91-4CA5-8240-2A2DA8CC4CAD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72162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d-ID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Kode diagnosa RM tidak valid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A093F-DA91-4CA5-8240-2A2DA8CC4CAD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420523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d-ID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Kode diagnosa cc tidak valid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A093F-DA91-4CA5-8240-2A2DA8CC4CAD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712456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d-ID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Kode diagnosa hel tidak valid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A093F-DA91-4CA5-8240-2A2DA8CC4CAD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7374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d-ID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Kode spesies tidak valid: 7603140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A093F-DA91-4CA5-8240-2A2DA8CC4CA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2090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d-ID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SMS tidak dikenali : SMS harus mulai dengan kode berikut: CKI, CKJS, CKL, CKO, CKP, CKT, CUL, DHP, DKB, DKL, DP, DX, IH, IMAGE, KODE, KOM, LAB, LAPD, LAPK, LAPSK, LINK, LTL, OB, P, PK, POP, Q, R, RP, RVAK, SK, SLAB, SLAP, SP, TK, TL, U, UC, VAK, VSK, Z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A093F-DA91-4CA5-8240-2A2DA8CC4CA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62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d-ID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Nomor tidak valid: Digit periksa gagal. Ini bukan nomor ID yang valid.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A093F-DA91-4CA5-8240-2A2DA8CC4CAD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478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d-ID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yang benar: OB [ID kasus] ([kode obat] [dosis] [jumlah hewan]...)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A093F-DA91-4CA5-8240-2A2DA8CC4CAD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8495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d-ID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yang benar: OB [ID kasus] ([kode obat] [dosis] [jumlah hewan]...)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A093F-DA91-4CA5-8240-2A2DA8CC4CAD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8613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d-ID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Kode spesies telah berubah. Silakan gunakan BB bukan 10 dan mengirim ulang pesan Anda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A093F-DA91-4CA5-8240-2A2DA8CC4CAD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6224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224" y="332656"/>
            <a:ext cx="1120514" cy="50423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2068" y="245593"/>
            <a:ext cx="652264" cy="67835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224" y="332656"/>
            <a:ext cx="1120514" cy="50423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2068" y="245593"/>
            <a:ext cx="652264" cy="67835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1137A7-B7EB-C947-BB67-ECE9659E37BE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8341" y="4869160"/>
            <a:ext cx="2358896" cy="1639434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0" y="6508594"/>
            <a:ext cx="9144000" cy="349406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000" cap="all" dirty="0" smtClean="0">
                <a:latin typeface="Times New Roman" pitchFamily="18" charset="0"/>
              </a:rPr>
              <a:t>Australia Indonesia Partnership</a:t>
            </a:r>
            <a:r>
              <a:rPr lang="en-AU" sz="1000" cap="all" baseline="0" dirty="0" smtClean="0">
                <a:latin typeface="Times New Roman" pitchFamily="18" charset="0"/>
              </a:rPr>
              <a:t> for Emerging Infectious Diseases</a:t>
            </a:r>
            <a:endParaRPr lang="en-AU" sz="1000" cap="all" dirty="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7050" y="476250"/>
            <a:ext cx="3376613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03213"/>
            <a:ext cx="1655762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187325"/>
            <a:ext cx="1055687" cy="1093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5" name="TextBox 16"/>
          <p:cNvSpPr txBox="1">
            <a:spLocks noChangeArrowheads="1"/>
          </p:cNvSpPr>
          <p:nvPr/>
        </p:nvSpPr>
        <p:spPr bwMode="auto">
          <a:xfrm>
            <a:off x="53975" y="2276475"/>
            <a:ext cx="903605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endParaRPr lang="en-US" altLang="en-US" sz="2800" b="1" dirty="0">
              <a:latin typeface="Tahoma" pitchFamily="34" charset="0"/>
              <a:ea typeface="Arial Unicode MS" pitchFamily="34" charset="-128"/>
              <a:cs typeface="Tahoma" pitchFamily="34" charset="0"/>
            </a:endParaRPr>
          </a:p>
          <a:p>
            <a:pPr algn="ctr" eaLnBrk="1" hangingPunct="1"/>
            <a:r>
              <a:rPr lang="id-ID" altLang="en-US" sz="2800" dirty="0" smtClean="0">
                <a:latin typeface="Tahoma" pitchFamily="34" charset="0"/>
                <a:ea typeface="Arial Unicode MS" pitchFamily="34" charset="-128"/>
                <a:cs typeface="Tahoma" pitchFamily="34" charset="0"/>
              </a:rPr>
              <a:t>DAFTAR KESALAHAN HARIAN</a:t>
            </a:r>
          </a:p>
          <a:p>
            <a:pPr algn="ctr" eaLnBrk="1" hangingPunct="1"/>
            <a:r>
              <a:rPr lang="id-ID" altLang="en-US" sz="2800" dirty="0" smtClean="0">
                <a:latin typeface="Tahoma" pitchFamily="34" charset="0"/>
                <a:ea typeface="Arial Unicode MS" pitchFamily="34" charset="-128"/>
                <a:cs typeface="Tahoma" pitchFamily="34" charset="0"/>
              </a:rPr>
              <a:t>Sesi 6</a:t>
            </a:r>
            <a:r>
              <a:rPr lang="en-US" altLang="en-US" sz="2800" dirty="0" smtClean="0">
                <a:latin typeface="Tahoma" pitchFamily="34" charset="0"/>
                <a:ea typeface="Arial Unicode MS" pitchFamily="34" charset="-128"/>
                <a:cs typeface="Tahoma" pitchFamily="34" charset="0"/>
              </a:rPr>
              <a:t> </a:t>
            </a:r>
            <a:endParaRPr lang="en-US" altLang="en-US" sz="2800" dirty="0">
              <a:latin typeface="Tahoma" pitchFamily="34" charset="0"/>
              <a:ea typeface="Arial Unicode MS" pitchFamily="34" charset="-128"/>
              <a:cs typeface="Tahoma" pitchFamily="34" charset="0"/>
            </a:endParaRPr>
          </a:p>
          <a:p>
            <a:pPr algn="ctr" eaLnBrk="1" hangingPunct="1"/>
            <a:endParaRPr lang="en-US" altLang="en-US" sz="2400" b="1" dirty="0">
              <a:latin typeface="Tahoma" pitchFamily="34" charset="0"/>
              <a:ea typeface="Arial Unicode MS" pitchFamily="34" charset="-128"/>
              <a:cs typeface="Tahoma" pitchFamily="34" charset="0"/>
            </a:endParaRPr>
          </a:p>
        </p:txBody>
      </p:sp>
      <p:sp>
        <p:nvSpPr>
          <p:cNvPr id="5126" name="Rectangle 23"/>
          <p:cNvSpPr>
            <a:spLocks noChangeArrowheads="1"/>
          </p:cNvSpPr>
          <p:nvPr/>
        </p:nvSpPr>
        <p:spPr bwMode="auto">
          <a:xfrm>
            <a:off x="0" y="4292600"/>
            <a:ext cx="9144000" cy="153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defTabSz="750888" eaLnBrk="1" hangingPunct="1"/>
            <a:r>
              <a:rPr lang="en-US" altLang="en-US" sz="1600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</a:t>
            </a:r>
            <a:r>
              <a:rPr lang="id-ID" altLang="en-US" sz="1600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EMENTERIAN PERTANIAN</a:t>
            </a:r>
          </a:p>
          <a:p>
            <a:pPr algn="ctr" defTabSz="750888" eaLnBrk="1" hangingPunct="1"/>
            <a:r>
              <a:rPr lang="id-ID" altLang="en-US" sz="1600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DIREKTORAT JENDERAL PETERNAKAN DAN KESEHATAN HEWAN</a:t>
            </a:r>
            <a:endParaRPr lang="en-US" altLang="en-US" sz="1600" b="1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 defTabSz="750888" eaLnBrk="1" hangingPunct="1"/>
            <a:r>
              <a:rPr lang="en-US" altLang="en-US" sz="1600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DIREKTORAT KESEHATAN HEWAN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b="1" dirty="0"/>
              <a:t>U anx,hb 150100304 pneu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b="1" dirty="0"/>
              <a:t>U bt,dm,anx 35241005 sp 1 bef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b="1" dirty="0"/>
              <a:t>U bt,dm,anx sp 1 35241005 1 bef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b="1" dirty="0"/>
              <a:t>U Mc,Rc,Br,Kk Kb5 11120102 Cac,Sc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b="1" dirty="0"/>
              <a:t>O 610683 C70 1 5 C147 0.5 5 F288 2 5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b="1"/>
              <a:t>OB F290 5 1 F28 8 1 E732 5 1 S1 1 A6 2 1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b="1" dirty="0" smtClean="0"/>
              <a:t>U lb aj 15011002 kcl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b="1" dirty="0" smtClean="0"/>
              <a:t>Pk 577999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b="1" dirty="0" smtClean="0"/>
              <a:t>578005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b="1" dirty="0" smtClean="0"/>
              <a:t>Pk 594168 tsb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b="1" dirty="0"/>
              <a:t>Ob 76031408 e439 15 1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b="1" dirty="0" smtClean="0"/>
              <a:t>Pk 604827 rsb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b="1" dirty="0" smtClean="0"/>
              <a:t>U km,kmu,gt kb 3 320521 orf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U dtk sp 1 32052001 dtk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b="1" dirty="0" smtClean="0"/>
              <a:t>U dm,ak,sbd,kr,pc sp 1 32052001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b="1" dirty="0" smtClean="0"/>
              <a:t>U DM,AK,SBD,KR,FC SP 2 32052007 KCAL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U lk,bo,ph kr 1 18031211 kcl,ts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b="1" dirty="0" smtClean="0"/>
              <a:t>U dm,pc,any sp 135261003 va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b="1" dirty="0" smtClean="0"/>
              <a:t>Ob 616136 e72 12 1 f290 5 1 e163 5 1 a67 1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b="1" dirty="0" smtClean="0"/>
              <a:t>Ob 616136 e72 12 sp 1 f290 5 sp 1 e163 5 sp 1 a67 sp 1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b="1" dirty="0" smtClean="0"/>
              <a:t>U kbg 1 35261008 tym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b="1" dirty="0"/>
              <a:t>U kk,pd sp 1 76031405 cac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b="1" dirty="0" smtClean="0"/>
              <a:t>U rm,kk, kb kr 61011202 pe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b="1" dirty="0" smtClean="0"/>
              <a:t>U rm,kk, kb 3 61011202 pe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b="1" dirty="0" smtClean="0"/>
              <a:t>U rm,kk, kb 2 61011202 pe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b="1" dirty="0" smtClean="0"/>
              <a:t>u kk.mc bb 1 76030610 cac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b="1" dirty="0" smtClean="0"/>
              <a:t>PK 606889 PK</a:t>
            </a:r>
            <a:endParaRPr lang="id-ID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 smtClean="0"/>
              <a:t>U kk mc sp 1 76031401 cac</a:t>
            </a:r>
            <a:endParaRPr lang="id-ID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b="1" dirty="0" smtClean="0"/>
              <a:t>U kma,rm sp 2 76031403 rm,cac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b="1" dirty="0" smtClean="0"/>
              <a:t>U kma sp 2 76031403 RM,CAC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b="1" dirty="0" smtClean="0"/>
              <a:t>u mc,kk sp 15 18710802 cc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b="1" dirty="0" smtClean="0"/>
              <a:t>Rp spj 8 spbt 1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b="1" dirty="0"/>
              <a:t>U fk 76031405 cac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b="1" dirty="0" smtClean="0"/>
              <a:t>U gt,br,kk,tk 2 14080720 sc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 U md sp 1 52020505 hel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5173" y="4406900"/>
            <a:ext cx="7772400" cy="1362075"/>
          </a:xfrm>
        </p:spPr>
        <p:txBody>
          <a:bodyPr/>
          <a:lstStyle/>
          <a:p>
            <a:r>
              <a:rPr lang="id-ID" dirty="0" smtClean="0"/>
              <a:t>Terima kasih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301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b="1" dirty="0"/>
              <a:t>0B 610600 C70 5 1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b="1" dirty="0"/>
              <a:t>ob 544731 e4114 1.5 2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b="1" dirty="0"/>
              <a:t>ob 544731 e414 1,5 2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b="1" dirty="0"/>
              <a:t>ob 605030 c18 2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b="1" dirty="0"/>
              <a:t>U km,kmu,gt,lb,rbk,ksm,DB 10 32020604 ORF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11532</TotalTime>
  <Words>759</Words>
  <Application>Microsoft Office PowerPoint</Application>
  <PresentationFormat>Tampilan Layar (4:3)</PresentationFormat>
  <Paragraphs>117</Paragraphs>
  <Slides>42</Slides>
  <Notes>35</Notes>
  <HiddenSlides>0</HiddenSlides>
  <MMClips>0</MMClips>
  <ScaleCrop>false</ScaleCrop>
  <HeadingPairs>
    <vt:vector size="6" baseType="variant">
      <vt:variant>
        <vt:lpstr>Font Dipakai</vt:lpstr>
      </vt:variant>
      <vt:variant>
        <vt:i4>5</vt:i4>
      </vt:variant>
      <vt:variant>
        <vt:lpstr>Tema</vt:lpstr>
      </vt:variant>
      <vt:variant>
        <vt:i4>1</vt:i4>
      </vt:variant>
      <vt:variant>
        <vt:lpstr>Judul Slide</vt:lpstr>
      </vt:variant>
      <vt:variant>
        <vt:i4>42</vt:i4>
      </vt:variant>
    </vt:vector>
  </HeadingPairs>
  <TitlesOfParts>
    <vt:vector size="48" baseType="lpstr">
      <vt:lpstr>Arial Unicode MS</vt:lpstr>
      <vt:lpstr>Arial</vt:lpstr>
      <vt:lpstr>Calibri</vt:lpstr>
      <vt:lpstr>Tahoma</vt:lpstr>
      <vt:lpstr>Times New Roman</vt:lpstr>
      <vt:lpstr>Office Theme</vt:lpstr>
      <vt:lpstr>Presentasi PowerPoint</vt:lpstr>
      <vt:lpstr>Ob 76031408 e439 15 1</vt:lpstr>
      <vt:lpstr>U kk,pd sp 1 76031405 cac</vt:lpstr>
      <vt:lpstr>U fk 76031405 cac</vt:lpstr>
      <vt:lpstr>0B 610600 C70 5 1</vt:lpstr>
      <vt:lpstr>ob 544731 e4114 1.5 2</vt:lpstr>
      <vt:lpstr>ob 544731 e414 1,5 2</vt:lpstr>
      <vt:lpstr>ob 605030 c18 2</vt:lpstr>
      <vt:lpstr>U km,kmu,gt,lb,rbk,ksm,DB 10 32020604 ORF</vt:lpstr>
      <vt:lpstr>U anx,hb 150100304 pneu</vt:lpstr>
      <vt:lpstr>U bt,dm,anx 35241005 sp 1 bef</vt:lpstr>
      <vt:lpstr>U bt,dm,anx sp 1 35241005 1 bef</vt:lpstr>
      <vt:lpstr>U Mc,Rc,Br,Kk Kb5 11120102 Cac,Sc</vt:lpstr>
      <vt:lpstr>O 610683 C70 1 5 C147 0.5 5 F288 2 5</vt:lpstr>
      <vt:lpstr>OB F290 5 1 F28 8 1 E732 5 1 S1 1 A6 2 1</vt:lpstr>
      <vt:lpstr>U lb aj 15011002 kcl</vt:lpstr>
      <vt:lpstr>Pk 577999</vt:lpstr>
      <vt:lpstr>578005</vt:lpstr>
      <vt:lpstr>Pk 594168 tsb</vt:lpstr>
      <vt:lpstr>Pk 604827 rsb</vt:lpstr>
      <vt:lpstr>U km,kmu,gt kb 3 320521 orf</vt:lpstr>
      <vt:lpstr>U dtk sp 1 32052001 dtk</vt:lpstr>
      <vt:lpstr>U dm,ak,sbd,kr,pc sp 1 32052001</vt:lpstr>
      <vt:lpstr>U DM,AK,SBD,KR,FC SP 2 32052007 KCAL</vt:lpstr>
      <vt:lpstr>U lk,bo,ph kr 1 18031211 kcl,ts</vt:lpstr>
      <vt:lpstr>U dm,pc,any sp 135261003 va</vt:lpstr>
      <vt:lpstr>Ob 616136 e72 12 1 f290 5 1 e163 5 1 a67 1</vt:lpstr>
      <vt:lpstr>Ob 616136 e72 12 sp 1 f290 5 sp 1 e163 5 sp 1 a67 sp 1</vt:lpstr>
      <vt:lpstr>U kbg 1 35261008 tym</vt:lpstr>
      <vt:lpstr>U rm,kk, kb kr 61011202 pe</vt:lpstr>
      <vt:lpstr>U rm,kk, kb 3 61011202 pe</vt:lpstr>
      <vt:lpstr>U rm,kk, kb 2 61011202 pe</vt:lpstr>
      <vt:lpstr>u kk.mc bb 1 76030610 cac</vt:lpstr>
      <vt:lpstr>Presentasi PowerPoint</vt:lpstr>
      <vt:lpstr>Presentasi PowerPoint</vt:lpstr>
      <vt:lpstr>U kma,rm sp 2 76031403 rm,cac</vt:lpstr>
      <vt:lpstr>U kma sp 2 76031403 RM,CAC</vt:lpstr>
      <vt:lpstr>u mc,kk sp 15 18710802 cc</vt:lpstr>
      <vt:lpstr>Rp spj 8 spbt 1</vt:lpstr>
      <vt:lpstr>U gt,br,kk,tk 2 14080720 sc</vt:lpstr>
      <vt:lpstr> U md sp 1 52020505 hel</vt:lpstr>
      <vt:lpstr>Terima kasih…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JKTCMK-DMX0001</dc:creator>
  <cp:lastModifiedBy>admin aluisius</cp:lastModifiedBy>
  <cp:revision>93</cp:revision>
  <dcterms:created xsi:type="dcterms:W3CDTF">2013-03-15T18:03:41Z</dcterms:created>
  <dcterms:modified xsi:type="dcterms:W3CDTF">2015-02-12T09:39:43Z</dcterms:modified>
</cp:coreProperties>
</file>