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384" r:id="rId2"/>
    <p:sldId id="410" r:id="rId3"/>
    <p:sldId id="411" r:id="rId4"/>
    <p:sldId id="406" r:id="rId5"/>
    <p:sldId id="362" r:id="rId6"/>
    <p:sldId id="347" r:id="rId7"/>
    <p:sldId id="348" r:id="rId8"/>
    <p:sldId id="349" r:id="rId9"/>
    <p:sldId id="317" r:id="rId10"/>
    <p:sldId id="318" r:id="rId11"/>
    <p:sldId id="412" r:id="rId12"/>
    <p:sldId id="422" r:id="rId13"/>
    <p:sldId id="413" r:id="rId14"/>
    <p:sldId id="414" r:id="rId15"/>
    <p:sldId id="320" r:id="rId16"/>
    <p:sldId id="319" r:id="rId17"/>
    <p:sldId id="314" r:id="rId18"/>
    <p:sldId id="358" r:id="rId19"/>
    <p:sldId id="359" r:id="rId20"/>
    <p:sldId id="361" r:id="rId21"/>
    <p:sldId id="335" r:id="rId22"/>
    <p:sldId id="336" r:id="rId23"/>
    <p:sldId id="401" r:id="rId24"/>
    <p:sldId id="402" r:id="rId25"/>
    <p:sldId id="403" r:id="rId26"/>
    <p:sldId id="415" r:id="rId27"/>
    <p:sldId id="400" r:id="rId28"/>
    <p:sldId id="416" r:id="rId29"/>
    <p:sldId id="337" r:id="rId30"/>
    <p:sldId id="342" r:id="rId31"/>
    <p:sldId id="404" r:id="rId32"/>
    <p:sldId id="405" r:id="rId33"/>
    <p:sldId id="420" r:id="rId34"/>
    <p:sldId id="407" r:id="rId35"/>
    <p:sldId id="408" r:id="rId36"/>
    <p:sldId id="421" r:id="rId37"/>
    <p:sldId id="409" r:id="rId38"/>
    <p:sldId id="417" r:id="rId39"/>
    <p:sldId id="418" r:id="rId40"/>
    <p:sldId id="419" r:id="rId41"/>
    <p:sldId id="307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86894" autoAdjust="0"/>
  </p:normalViewPr>
  <p:slideViewPr>
    <p:cSldViewPr snapToObjects="1">
      <p:cViewPr varScale="1">
        <p:scale>
          <a:sx n="61" d="100"/>
          <a:sy n="61" d="100"/>
        </p:scale>
        <p:origin x="15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406899-87AC-4650-95A9-1694583E924B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8E0639-9104-4EE7-80F5-4B1994785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4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 smtClean="0"/>
              <a:t>Kode</a:t>
            </a:r>
            <a:r>
              <a:rPr lang="en-AU" dirty="0" smtClean="0"/>
              <a:t> </a:t>
            </a:r>
            <a:r>
              <a:rPr lang="en-AU" dirty="0" err="1" smtClean="0"/>
              <a:t>obat</a:t>
            </a:r>
            <a:r>
              <a:rPr lang="en-AU" dirty="0" smtClean="0"/>
              <a:t> </a:t>
            </a:r>
            <a:r>
              <a:rPr lang="en-AU" dirty="0" err="1" smtClean="0"/>
              <a:t>berawal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dengan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huruf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Besar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diikuti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dengan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angka</a:t>
            </a:r>
            <a:r>
              <a:rPr lang="en-AU" baseline="0" dirty="0" smtClean="0"/>
              <a:t>.</a:t>
            </a:r>
          </a:p>
          <a:p>
            <a:r>
              <a:rPr lang="en-AU" baseline="0" dirty="0" err="1" smtClean="0"/>
              <a:t>Jangan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salah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huruf</a:t>
            </a:r>
            <a:r>
              <a:rPr lang="en-AU" baseline="0" dirty="0" smtClean="0"/>
              <a:t> O </a:t>
            </a:r>
            <a:r>
              <a:rPr lang="en-AU" baseline="0" dirty="0" err="1" smtClean="0"/>
              <a:t>dengan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angka</a:t>
            </a:r>
            <a:r>
              <a:rPr lang="en-AU" baseline="0" dirty="0" smtClean="0"/>
              <a:t>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358AC-CD09-48BB-8FBA-B46E9830BD9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445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err="1" smtClean="0"/>
              <a:t>Kode</a:t>
            </a:r>
            <a:r>
              <a:rPr lang="en-AU" dirty="0" smtClean="0"/>
              <a:t> </a:t>
            </a:r>
            <a:r>
              <a:rPr lang="en-AU" dirty="0" err="1" smtClean="0"/>
              <a:t>obat</a:t>
            </a:r>
            <a:r>
              <a:rPr lang="en-AU" dirty="0" smtClean="0"/>
              <a:t> </a:t>
            </a:r>
            <a:r>
              <a:rPr lang="en-AU" dirty="0" err="1" smtClean="0"/>
              <a:t>berawal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dengan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huruf</a:t>
            </a:r>
            <a:r>
              <a:rPr lang="en-AU" baseline="0" dirty="0" smtClean="0"/>
              <a:t> </a:t>
            </a:r>
            <a:r>
              <a:rPr lang="en-AU" baseline="0" dirty="0" err="1" smtClean="0"/>
              <a:t>Besar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diikuti</a:t>
            </a:r>
            <a:r>
              <a:rPr lang="en-AU" baseline="0" dirty="0" smtClean="0"/>
              <a:t> </a:t>
            </a:r>
            <a:r>
              <a:rPr lang="en-AU" baseline="0" dirty="0" err="1" smtClean="0"/>
              <a:t>dengan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angka</a:t>
            </a:r>
            <a:r>
              <a:rPr lang="en-AU" baseline="0" dirty="0" smtClean="0"/>
              <a:t>.</a:t>
            </a:r>
          </a:p>
          <a:p>
            <a:r>
              <a:rPr lang="en-AU" baseline="0" dirty="0" err="1" smtClean="0"/>
              <a:t>Jangan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salah</a:t>
            </a:r>
            <a:r>
              <a:rPr lang="en-AU" baseline="0" dirty="0" smtClean="0"/>
              <a:t> </a:t>
            </a:r>
            <a:r>
              <a:rPr lang="en-AU" baseline="0" dirty="0" err="1" smtClean="0"/>
              <a:t>huruf</a:t>
            </a:r>
            <a:r>
              <a:rPr lang="en-AU" baseline="0" dirty="0" smtClean="0"/>
              <a:t> O </a:t>
            </a:r>
            <a:r>
              <a:rPr lang="en-AU" baseline="0" dirty="0" err="1" smtClean="0"/>
              <a:t>dengan</a:t>
            </a:r>
            <a:r>
              <a:rPr lang="en-AU" baseline="0" dirty="0" smtClean="0"/>
              <a:t> </a:t>
            </a:r>
            <a:r>
              <a:rPr lang="en-AU" baseline="0" dirty="0" err="1" smtClean="0"/>
              <a:t>angka</a:t>
            </a:r>
            <a:r>
              <a:rPr lang="en-AU" baseline="0" dirty="0" smtClean="0"/>
              <a:t>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358AC-CD09-48BB-8FBA-B46E9830BD9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07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8E0639-9104-4EE7-80F5-4B199478573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7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8E0639-9104-4EE7-80F5-4B199478573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17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195C82-C203-4F73-B71E-9DC8DB2E7199}" type="slidenum">
              <a:rPr lang="en-A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30938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400"/>
            <a:ext cx="1401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Logo Kementan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0A366-3CB7-43D7-8E32-3534796FA002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38FF-EE93-45AF-B3EC-F149D737A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9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6654-6BF1-47AB-88DA-6AAE1686B5FB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AB57-5B3D-490D-B57A-5FB51CB12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5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2FBA-4F4B-48EE-8B7D-53EE190E4155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CC909-5F14-4D9E-A6B6-9582ACF7B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9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A31C-5A4F-4009-A9A4-75B5D74D1D45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65E9C-7A1B-4434-9A11-B43966E8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 Kementa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74638"/>
            <a:ext cx="814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AusAID kangaroo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1401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632B-1313-4110-BAFC-91D9CDCAE415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464D-2AA6-4395-8EF1-C650423EE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1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A0B3-0A1C-4113-BA05-0235A8716D72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F51B9-8F4D-4642-AB4F-E43AE1FAB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EFB1F-8FA3-4729-A7AB-CC6A934AADCE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C04AC-4FB1-4565-8EBA-3371C8EA3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9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1BB2-2E03-4B9F-AC2E-4B6F37D5778B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B1A86-3B9C-4E9F-9D99-849C1C57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0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FC9E9-B639-4558-910C-56A9410CC7FC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FBED-6209-4850-A620-86EF8DAEC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5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678B-93E3-425D-808A-D03618238027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6BF29-40C5-498B-AB72-241602AA9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3515E-654C-4380-954A-395D4844AC45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40B43-2C36-463A-96B7-B2EBF71D1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9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3B6F0-986B-4911-B021-E430B9044E02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3654E2-2248-43E6-8373-5708BC20B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4868863"/>
            <a:ext cx="2359025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6508750"/>
            <a:ext cx="9144000" cy="3492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000" cap="all" dirty="0">
                <a:latin typeface="Times New Roman" pitchFamily="18" charset="0"/>
              </a:rPr>
              <a:t>Australia Indonesia Partnership for Emerging Infectious Diseases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9" r:id="rId2"/>
    <p:sldLayoutId id="214748378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65412"/>
            <a:ext cx="30353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03213"/>
            <a:ext cx="1655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7325"/>
            <a:ext cx="1055687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Box 16"/>
          <p:cNvSpPr txBox="1">
            <a:spLocks noChangeArrowheads="1"/>
          </p:cNvSpPr>
          <p:nvPr/>
        </p:nvSpPr>
        <p:spPr bwMode="auto">
          <a:xfrm>
            <a:off x="53975" y="2708920"/>
            <a:ext cx="90360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SESI 3</a:t>
            </a:r>
          </a:p>
          <a:p>
            <a:pPr algn="ctr" eaLnBrk="1" hangingPunct="1"/>
            <a:r>
              <a:rPr lang="en-US" altLang="en-US" sz="28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Pengenalan</a:t>
            </a:r>
            <a:r>
              <a:rPr lang="en-US" altLang="en-US" sz="28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altLang="en-US" sz="2800" b="1" dirty="0" err="1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Modul</a:t>
            </a:r>
            <a:r>
              <a:rPr lang="en-US" altLang="en-US" sz="2800" b="1" dirty="0" smtClean="0">
                <a:latin typeface="Tahoma" pitchFamily="34" charset="0"/>
                <a:ea typeface="Arial Unicode MS" pitchFamily="34" charset="-128"/>
                <a:cs typeface="Tahoma" pitchFamily="34" charset="0"/>
              </a:rPr>
              <a:t> 1 </a:t>
            </a:r>
            <a:endParaRPr lang="en-US" altLang="en-US" sz="24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altLang="en-US" sz="2400" b="1" dirty="0"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4102" name="Rectangle 23"/>
          <p:cNvSpPr>
            <a:spLocks noChangeArrowheads="1"/>
          </p:cNvSpPr>
          <p:nvPr/>
        </p:nvSpPr>
        <p:spPr bwMode="auto">
          <a:xfrm>
            <a:off x="0" y="41973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750888"/>
            <a:r>
              <a:rPr lang="en-US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id-ID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EMENTERIAN PERTANIAN</a:t>
            </a:r>
          </a:p>
          <a:p>
            <a:pPr algn="ctr" defTabSz="750888"/>
            <a:r>
              <a:rPr lang="id-ID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JENDERAL PETERNAKAN DAN KESEHATAN HEWAN</a:t>
            </a:r>
            <a:endParaRPr lang="en-US" altLang="en-US" sz="16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defTabSz="750888"/>
            <a:r>
              <a:rPr lang="en-US" altLang="en-US" sz="1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DIREKTORAT KESEHATAN HEWAN</a:t>
            </a:r>
          </a:p>
        </p:txBody>
      </p:sp>
    </p:spTree>
    <p:extLst>
      <p:ext uri="{BB962C8B-B14F-4D97-AF65-F5344CB8AC3E}">
        <p14:creationId xmlns:p14="http://schemas.microsoft.com/office/powerpoint/2010/main" val="42005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0" y="1595438"/>
            <a:ext cx="9144000" cy="3129706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F</a:t>
            </a:r>
            <a:r>
              <a:rPr lang="en-US" dirty="0" err="1" smtClean="0"/>
              <a:t>ormat</a:t>
            </a:r>
            <a:r>
              <a:rPr lang="en-US" dirty="0" smtClean="0"/>
              <a:t> </a:t>
            </a:r>
            <a:r>
              <a:rPr lang="id-ID" dirty="0" smtClean="0"/>
              <a:t>SMS</a:t>
            </a:r>
          </a:p>
          <a:p>
            <a:pPr>
              <a:buFont typeface="Arial" charset="0"/>
              <a:buNone/>
            </a:pPr>
            <a:r>
              <a:rPr lang="en-AU" b="1" dirty="0" smtClean="0"/>
              <a:t>OB [ID </a:t>
            </a:r>
            <a:r>
              <a:rPr lang="en-AU" b="1" dirty="0" err="1" smtClean="0"/>
              <a:t>Kasus</a:t>
            </a:r>
            <a:r>
              <a:rPr lang="en-AU" b="1" dirty="0" smtClean="0"/>
              <a:t>] ([</a:t>
            </a:r>
            <a:r>
              <a:rPr lang="en-AU" b="1" dirty="0" err="1" smtClean="0"/>
              <a:t>kode</a:t>
            </a:r>
            <a:r>
              <a:rPr lang="en-AU" b="1" dirty="0" smtClean="0"/>
              <a:t> </a:t>
            </a:r>
            <a:r>
              <a:rPr lang="en-AU" b="1" dirty="0" err="1" smtClean="0"/>
              <a:t>obat</a:t>
            </a:r>
            <a:r>
              <a:rPr lang="en-AU" b="1" dirty="0" smtClean="0"/>
              <a:t>] [</a:t>
            </a:r>
            <a:r>
              <a:rPr lang="en-AU" b="1" dirty="0" err="1" smtClean="0"/>
              <a:t>dosis</a:t>
            </a:r>
            <a:r>
              <a:rPr lang="en-AU" b="1" dirty="0" smtClean="0"/>
              <a:t>] [</a:t>
            </a:r>
            <a:r>
              <a:rPr lang="en-AU" b="1" dirty="0" err="1" smtClean="0"/>
              <a:t>jumlah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r>
              <a:rPr lang="en-AU" b="1" dirty="0" smtClean="0"/>
              <a:t>]...)</a:t>
            </a:r>
            <a:endParaRPr lang="id-ID" b="1" dirty="0" smtClean="0"/>
          </a:p>
          <a:p>
            <a:endParaRPr lang="id-ID" dirty="0" smtClean="0"/>
          </a:p>
        </p:txBody>
      </p:sp>
      <p:grpSp>
        <p:nvGrpSpPr>
          <p:cNvPr id="63491" name="Group 1"/>
          <p:cNvGrpSpPr>
            <a:grpSpLocks/>
          </p:cNvGrpSpPr>
          <p:nvPr/>
        </p:nvGrpSpPr>
        <p:grpSpPr bwMode="auto">
          <a:xfrm>
            <a:off x="982547" y="3123406"/>
            <a:ext cx="7743825" cy="1392238"/>
            <a:chOff x="716622" y="3985329"/>
            <a:chExt cx="4875930" cy="1288573"/>
          </a:xfrm>
        </p:grpSpPr>
        <p:grpSp>
          <p:nvGrpSpPr>
            <p:cNvPr id="63492" name="Group 3"/>
            <p:cNvGrpSpPr>
              <a:grpSpLocks/>
            </p:cNvGrpSpPr>
            <p:nvPr/>
          </p:nvGrpSpPr>
          <p:grpSpPr bwMode="auto">
            <a:xfrm>
              <a:off x="716622" y="3985329"/>
              <a:ext cx="4875930" cy="1028507"/>
              <a:chOff x="500776" y="1091622"/>
              <a:chExt cx="4875930" cy="1028507"/>
            </a:xfrm>
          </p:grpSpPr>
          <p:sp>
            <p:nvSpPr>
              <p:cNvPr id="7" name="Rectangular Callout 6"/>
              <p:cNvSpPr/>
              <p:nvPr/>
            </p:nvSpPr>
            <p:spPr>
              <a:xfrm>
                <a:off x="500776" y="1112192"/>
                <a:ext cx="1202489" cy="1007937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2400" dirty="0"/>
                  <a:t>iSIKHNAS ID </a:t>
                </a:r>
                <a:r>
                  <a:rPr lang="en-AU" sz="2400" dirty="0" err="1"/>
                  <a:t>Kasus</a:t>
                </a:r>
                <a:endParaRPr lang="en-AU" sz="2400" dirty="0"/>
              </a:p>
            </p:txBody>
          </p:sp>
          <p:sp>
            <p:nvSpPr>
              <p:cNvPr id="8" name="Rectangular Callout 7"/>
              <p:cNvSpPr/>
              <p:nvPr/>
            </p:nvSpPr>
            <p:spPr>
              <a:xfrm>
                <a:off x="3162646" y="1091622"/>
                <a:ext cx="946598" cy="1007937"/>
              </a:xfrm>
              <a:prstGeom prst="wedgeRectCallout">
                <a:avLst>
                  <a:gd name="adj1" fmla="val -40431"/>
                  <a:gd name="adj2" fmla="val -78948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2400" dirty="0" err="1"/>
                  <a:t>Dosis</a:t>
                </a:r>
                <a:r>
                  <a:rPr lang="en-AU" sz="2400" dirty="0"/>
                  <a:t> (</a:t>
                </a:r>
                <a:r>
                  <a:rPr lang="en-AU" sz="2400" dirty="0" err="1"/>
                  <a:t>angka</a:t>
                </a:r>
                <a:r>
                  <a:rPr lang="en-AU" sz="2400" dirty="0"/>
                  <a:t> </a:t>
                </a:r>
                <a:r>
                  <a:rPr lang="en-AU" sz="2400" dirty="0" err="1"/>
                  <a:t>saja</a:t>
                </a:r>
                <a:r>
                  <a:rPr lang="en-AU" sz="2400" dirty="0"/>
                  <a:t>)</a:t>
                </a:r>
              </a:p>
            </p:txBody>
          </p:sp>
          <p:sp>
            <p:nvSpPr>
              <p:cNvPr id="9" name="Rectangular Callout 8"/>
              <p:cNvSpPr/>
              <p:nvPr/>
            </p:nvSpPr>
            <p:spPr>
              <a:xfrm>
                <a:off x="4418113" y="1112192"/>
                <a:ext cx="958593" cy="1007937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2400" dirty="0" err="1"/>
                  <a:t>Jumlah</a:t>
                </a:r>
                <a:r>
                  <a:rPr lang="en-AU" sz="2400" dirty="0"/>
                  <a:t> </a:t>
                </a:r>
                <a:r>
                  <a:rPr lang="en-AU" sz="2400" dirty="0" err="1"/>
                  <a:t>hewan</a:t>
                </a:r>
                <a:r>
                  <a:rPr lang="en-AU" sz="2400" dirty="0"/>
                  <a:t> </a:t>
                </a:r>
                <a:r>
                  <a:rPr lang="en-AU" sz="2400" dirty="0" err="1"/>
                  <a:t>diobati</a:t>
                </a:r>
                <a:endParaRPr lang="en-AU" sz="2400" dirty="0"/>
              </a:p>
            </p:txBody>
          </p:sp>
          <p:sp>
            <p:nvSpPr>
              <p:cNvPr id="10" name="Rectangular Callout 9"/>
              <p:cNvSpPr/>
              <p:nvPr/>
            </p:nvSpPr>
            <p:spPr>
              <a:xfrm>
                <a:off x="1888187" y="1106315"/>
                <a:ext cx="1085539" cy="1009407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2400" dirty="0" err="1"/>
                  <a:t>Kode</a:t>
                </a:r>
                <a:r>
                  <a:rPr lang="en-AU" sz="2400" dirty="0"/>
                  <a:t> </a:t>
                </a:r>
                <a:r>
                  <a:rPr lang="en-AU" sz="2400" dirty="0" err="1"/>
                  <a:t>obat</a:t>
                </a:r>
                <a:endParaRPr lang="en-AU" sz="2400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2104033" y="5025591"/>
              <a:ext cx="3483521" cy="24831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400" dirty="0" err="1"/>
                <a:t>Mengulangi</a:t>
              </a:r>
              <a:r>
                <a:rPr lang="en-AU" sz="2400" dirty="0"/>
                <a:t> </a:t>
              </a:r>
              <a:r>
                <a:rPr lang="en-AU" sz="2400" dirty="0" err="1"/>
                <a:t>urutan</a:t>
              </a:r>
              <a:endParaRPr lang="en-AU" sz="2400" dirty="0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d-I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 OB (Pengobatan)</a:t>
            </a:r>
            <a:endParaRPr lang="fr-FR" sz="5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Kotak Teks 1"/>
          <p:cNvSpPr txBox="1"/>
          <p:nvPr/>
        </p:nvSpPr>
        <p:spPr>
          <a:xfrm>
            <a:off x="457200" y="537321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dibantu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b="1" dirty="0" smtClean="0"/>
              <a:t>SMS CKO (</a:t>
            </a:r>
            <a:r>
              <a:rPr lang="en-US" sz="2400" b="1" dirty="0" err="1" smtClean="0"/>
              <a:t>Cari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Obat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Kode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Obat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5"/>
          <a:stretch/>
        </p:blipFill>
        <p:spPr>
          <a:xfrm>
            <a:off x="-2412776" y="28782"/>
            <a:ext cx="5327468" cy="8092064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119232" y="2060848"/>
            <a:ext cx="158417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780" y="1319479"/>
            <a:ext cx="3715269" cy="42487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958">
            <a:off x="3664168" y="3538681"/>
            <a:ext cx="4048690" cy="4582165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122604" y="5175147"/>
            <a:ext cx="158417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val 12"/>
          <p:cNvSpPr/>
          <p:nvPr/>
        </p:nvSpPr>
        <p:spPr>
          <a:xfrm>
            <a:off x="3419872" y="2179970"/>
            <a:ext cx="868592" cy="75608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val 13"/>
          <p:cNvSpPr/>
          <p:nvPr/>
        </p:nvSpPr>
        <p:spPr>
          <a:xfrm>
            <a:off x="3419872" y="5503903"/>
            <a:ext cx="868592" cy="75608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3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Kode</a:t>
            </a:r>
            <a:r>
              <a:rPr lang="en-A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Obat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Kotak Teks 2"/>
          <p:cNvSpPr txBox="1"/>
          <p:nvPr/>
        </p:nvSpPr>
        <p:spPr>
          <a:xfrm>
            <a:off x="417858" y="1916832"/>
            <a:ext cx="87117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INGAT!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 err="1" smtClean="0"/>
              <a:t>Kode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obat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harus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selalu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diawali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huruf</a:t>
            </a:r>
            <a:endParaRPr lang="en-US" sz="36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8640"/>
            <a:ext cx="8991600" cy="6480720"/>
          </a:xfrm>
        </p:spPr>
        <p:txBody>
          <a:bodyPr/>
          <a:lstStyle/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 smtClean="0"/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267744" y="2706606"/>
            <a:ext cx="2664296" cy="137046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 err="1" smtClean="0"/>
              <a:t>Teks</a:t>
            </a:r>
            <a:r>
              <a:rPr lang="en-AU" sz="3600" dirty="0" smtClean="0"/>
              <a:t> </a:t>
            </a:r>
            <a:r>
              <a:rPr lang="en-AU" sz="3600" dirty="0" err="1" smtClean="0"/>
              <a:t>bebas</a:t>
            </a:r>
            <a:r>
              <a:rPr lang="en-AU" sz="3600" dirty="0" smtClean="0"/>
              <a:t> </a:t>
            </a:r>
            <a:r>
              <a:rPr lang="en-AU" sz="3600" dirty="0" err="1" smtClean="0"/>
              <a:t>nama</a:t>
            </a:r>
            <a:r>
              <a:rPr lang="en-AU" sz="3600" dirty="0" smtClean="0"/>
              <a:t> </a:t>
            </a:r>
            <a:r>
              <a:rPr lang="en-AU" sz="3600" dirty="0" err="1" smtClean="0"/>
              <a:t>obat</a:t>
            </a:r>
            <a:endParaRPr lang="en-AU" sz="3600" dirty="0"/>
          </a:p>
        </p:txBody>
      </p:sp>
      <p:sp>
        <p:nvSpPr>
          <p:cNvPr id="2" name="Persegi panjang 1"/>
          <p:cNvSpPr/>
          <p:nvPr/>
        </p:nvSpPr>
        <p:spPr>
          <a:xfrm>
            <a:off x="1874267" y="282894"/>
            <a:ext cx="5547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AU" sz="6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CARI KODE OBAT</a:t>
            </a:r>
          </a:p>
        </p:txBody>
      </p:sp>
      <p:sp>
        <p:nvSpPr>
          <p:cNvPr id="5" name="Persegi panjang 4"/>
          <p:cNvSpPr/>
          <p:nvPr/>
        </p:nvSpPr>
        <p:spPr>
          <a:xfrm>
            <a:off x="937664" y="1617861"/>
            <a:ext cx="4312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AU" sz="4400" b="1" dirty="0"/>
              <a:t>CKO [Nama </a:t>
            </a:r>
            <a:r>
              <a:rPr lang="en-AU" sz="4400" b="1" dirty="0" err="1"/>
              <a:t>Obat</a:t>
            </a:r>
            <a:r>
              <a:rPr lang="en-AU" sz="44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9637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SMS</a:t>
            </a:r>
            <a:r>
              <a:rPr lang="en-US" b="1" dirty="0" smtClean="0"/>
              <a:t>: </a:t>
            </a:r>
            <a:r>
              <a:rPr lang="en-US" sz="4400" b="1" dirty="0" smtClean="0"/>
              <a:t>CKO </a:t>
            </a:r>
            <a:r>
              <a:rPr lang="en-US" sz="4400" b="1" dirty="0" err="1"/>
              <a:t>Ivomec</a:t>
            </a:r>
            <a:endParaRPr lang="en-US" sz="4400" b="1" dirty="0"/>
          </a:p>
          <a:p>
            <a:pPr marL="0" indent="0">
              <a:buNone/>
            </a:pPr>
            <a:r>
              <a:rPr lang="en-US" dirty="0" err="1" smtClean="0"/>
              <a:t>Balasan</a:t>
            </a:r>
            <a:r>
              <a:rPr lang="en-US" dirty="0" smtClean="0"/>
              <a:t> SMS</a:t>
            </a:r>
          </a:p>
          <a:p>
            <a:r>
              <a:rPr lang="en-US" sz="3600" dirty="0" err="1" smtClean="0"/>
              <a:t>Ivomec</a:t>
            </a:r>
            <a:r>
              <a:rPr lang="en-US" sz="3600" dirty="0" smtClean="0"/>
              <a:t> </a:t>
            </a:r>
            <a:r>
              <a:rPr lang="en-US" sz="3600" dirty="0"/>
              <a:t>Injection O390; IVOMEC INJECTION C70; IVOMEC FOR SWINE C69; IVOCIP C66; </a:t>
            </a:r>
            <a:r>
              <a:rPr lang="en-US" sz="3600" dirty="0" err="1"/>
              <a:t>Bernomec</a:t>
            </a:r>
            <a:r>
              <a:rPr lang="en-US" sz="3600" dirty="0"/>
              <a:t> ; BERNOMEC K6; WONDER IVERMEC K61; IVOCIP PL</a:t>
            </a:r>
          </a:p>
          <a:p>
            <a:endParaRPr lang="en-US" dirty="0"/>
          </a:p>
        </p:txBody>
      </p:sp>
      <p:sp>
        <p:nvSpPr>
          <p:cNvPr id="2" name="Persegi panjang 1"/>
          <p:cNvSpPr/>
          <p:nvPr/>
        </p:nvSpPr>
        <p:spPr>
          <a:xfrm>
            <a:off x="1798068" y="548680"/>
            <a:ext cx="5547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AU" sz="6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CARI KODE OBAT</a:t>
            </a:r>
          </a:p>
        </p:txBody>
      </p:sp>
    </p:spTree>
    <p:extLst>
      <p:ext uri="{BB962C8B-B14F-4D97-AF65-F5344CB8AC3E}">
        <p14:creationId xmlns:p14="http://schemas.microsoft.com/office/powerpoint/2010/main" val="38627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3600" dirty="0" err="1" smtClean="0"/>
              <a:t>Contoh</a:t>
            </a:r>
            <a:r>
              <a:rPr lang="en-US" sz="3600" dirty="0" smtClean="0"/>
              <a:t> SMS</a:t>
            </a:r>
            <a:r>
              <a:rPr lang="en-US" sz="3600" b="1" dirty="0" smtClean="0"/>
              <a:t>: </a:t>
            </a:r>
            <a:r>
              <a:rPr lang="id-ID" sz="4800" b="1" dirty="0" smtClean="0"/>
              <a:t>OB </a:t>
            </a:r>
            <a:r>
              <a:rPr lang="en-US" sz="4800" b="1" u="sng" dirty="0" smtClean="0"/>
              <a:t>403121</a:t>
            </a:r>
            <a:r>
              <a:rPr lang="id-ID" sz="4800" b="1" dirty="0" smtClean="0"/>
              <a:t> </a:t>
            </a:r>
            <a:r>
              <a:rPr lang="id-ID" sz="4800" b="1" u="sng" dirty="0" smtClean="0"/>
              <a:t>O232</a:t>
            </a:r>
            <a:r>
              <a:rPr lang="id-ID" sz="4800" b="1" dirty="0" smtClean="0"/>
              <a:t> </a:t>
            </a:r>
            <a:r>
              <a:rPr lang="id-ID" sz="4800" b="1" u="sng" dirty="0" smtClean="0"/>
              <a:t>4</a:t>
            </a:r>
            <a:r>
              <a:rPr lang="id-ID" sz="4800" b="1" dirty="0" smtClean="0"/>
              <a:t> </a:t>
            </a:r>
            <a:r>
              <a:rPr lang="id-ID" sz="4800" b="1" u="sng" dirty="0" smtClean="0"/>
              <a:t>5</a:t>
            </a:r>
          </a:p>
          <a:p>
            <a:pPr marL="0" indent="0">
              <a:buNone/>
              <a:defRPr/>
            </a:pPr>
            <a:endParaRPr lang="en-US" sz="3600" dirty="0" smtClean="0"/>
          </a:p>
          <a:p>
            <a:pPr marL="0" indent="0">
              <a:buNone/>
              <a:defRPr/>
            </a:pPr>
            <a:r>
              <a:rPr lang="en-US" sz="3600" dirty="0" err="1" smtClean="0"/>
              <a:t>Balasan</a:t>
            </a:r>
            <a:r>
              <a:rPr lang="en-US" sz="3600" dirty="0" smtClean="0"/>
              <a:t> SMS</a:t>
            </a:r>
          </a:p>
          <a:p>
            <a:pPr>
              <a:defRPr/>
            </a:pPr>
            <a:r>
              <a:rPr lang="id-ID" sz="3600" dirty="0" err="1" smtClean="0"/>
              <a:t>Terimakasih</a:t>
            </a:r>
            <a:r>
              <a:rPr lang="id-ID" sz="3600" dirty="0" smtClean="0"/>
              <a:t>. Laporan pengobatan pada 5 ekor </a:t>
            </a:r>
            <a:r>
              <a:rPr lang="en-US" sz="3600" dirty="0" err="1" smtClean="0"/>
              <a:t>sapi</a:t>
            </a:r>
            <a:r>
              <a:rPr lang="en-US" sz="3600" dirty="0" smtClean="0"/>
              <a:t> </a:t>
            </a:r>
            <a:r>
              <a:rPr lang="id-ID" sz="3600" dirty="0" smtClean="0"/>
              <a:t>dengan Coccivac-B 4.0 ml per ekor</a:t>
            </a:r>
          </a:p>
          <a:p>
            <a:pPr>
              <a:defRPr/>
            </a:pPr>
            <a:endParaRPr lang="id-ID" sz="2800" u="sng" dirty="0" smtClean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 OB (Pengobatan)</a:t>
            </a:r>
            <a:endParaRPr lang="fr-FR" sz="5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OB (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Pengobatan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id-ID" sz="5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679154"/>
            <a:ext cx="8229600" cy="1935787"/>
          </a:xfrm>
        </p:spPr>
        <p:txBody>
          <a:bodyPr/>
          <a:lstStyle/>
          <a:p>
            <a:pPr marL="0" lvl="1" indent="0">
              <a:buNone/>
            </a:pPr>
            <a:r>
              <a:rPr lang="id-ID" sz="3600" dirty="0" smtClean="0"/>
              <a:t>Anda mengobati 3 pedet diare dengan 30 ml </a:t>
            </a:r>
            <a:r>
              <a:rPr lang="id-ID" sz="3600" dirty="0" err="1" smtClean="0"/>
              <a:t>Coccivet</a:t>
            </a:r>
            <a:r>
              <a:rPr lang="en-US" sz="3600" dirty="0" smtClean="0"/>
              <a:t> (</a:t>
            </a:r>
            <a:r>
              <a:rPr lang="en-US" sz="3600" dirty="0" err="1" smtClean="0"/>
              <a:t>Kode</a:t>
            </a:r>
            <a:r>
              <a:rPr lang="en-US" sz="3600" dirty="0" smtClean="0"/>
              <a:t> H29)</a:t>
            </a:r>
            <a:r>
              <a:rPr lang="id-ID" sz="3600" dirty="0" smtClean="0"/>
              <a:t>, untuk ID kasus </a:t>
            </a:r>
            <a:r>
              <a:rPr lang="en-US" sz="3600" dirty="0" smtClean="0"/>
              <a:t> 400200 </a:t>
            </a:r>
          </a:p>
          <a:p>
            <a:pPr marL="0" lvl="1" indent="0">
              <a:buNone/>
            </a:pPr>
            <a:endParaRPr lang="en-US" sz="3600" dirty="0"/>
          </a:p>
          <a:p>
            <a:pPr lvl="1"/>
            <a:endParaRPr lang="id-ID" dirty="0" smtClean="0"/>
          </a:p>
          <a:p>
            <a:pPr lvl="1"/>
            <a:endParaRPr lang="id-ID" dirty="0" smtClean="0"/>
          </a:p>
        </p:txBody>
      </p:sp>
      <p:sp>
        <p:nvSpPr>
          <p:cNvPr id="2" name="Persegi panjang 1"/>
          <p:cNvSpPr/>
          <p:nvPr/>
        </p:nvSpPr>
        <p:spPr>
          <a:xfrm>
            <a:off x="1475656" y="3607003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5400" b="1" dirty="0"/>
              <a:t>OB 400200 H29 30 3</a:t>
            </a:r>
            <a:endParaRPr lang="id-ID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id-ID" sz="3000" dirty="0" smtClean="0"/>
              <a:t>5 sapi cacingan (ID kasus </a:t>
            </a:r>
            <a:r>
              <a:rPr lang="en-US" sz="3000" dirty="0" smtClean="0"/>
              <a:t>400333</a:t>
            </a:r>
            <a:r>
              <a:rPr lang="id-ID" sz="3000" dirty="0" smtClean="0"/>
              <a:t>) </a:t>
            </a:r>
            <a:r>
              <a:rPr lang="en-US" sz="3000" dirty="0" err="1" smtClean="0"/>
              <a:t>masing-masing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id-ID" sz="3000" dirty="0" smtClean="0"/>
              <a:t>obati dengan 20 ml </a:t>
            </a:r>
            <a:r>
              <a:rPr lang="id-ID" sz="3000" dirty="0" err="1" smtClean="0"/>
              <a:t>Albenzole</a:t>
            </a:r>
            <a:r>
              <a:rPr lang="id-ID" sz="3000" dirty="0" smtClean="0"/>
              <a:t> 25</a:t>
            </a:r>
            <a:r>
              <a:rPr lang="en-US" sz="3000" dirty="0" smtClean="0"/>
              <a:t> (</a:t>
            </a:r>
            <a:r>
              <a:rPr lang="en-US" sz="3000" dirty="0" err="1" smtClean="0"/>
              <a:t>kode</a:t>
            </a:r>
            <a:r>
              <a:rPr lang="en-US" sz="3000" dirty="0" smtClean="0"/>
              <a:t>: C22)</a:t>
            </a:r>
            <a:r>
              <a:rPr lang="id-ID" sz="3000" dirty="0" smtClean="0"/>
              <a:t>. </a:t>
            </a:r>
            <a:r>
              <a:rPr lang="en-US" sz="3000" dirty="0" smtClean="0"/>
              <a:t>2 </a:t>
            </a:r>
            <a:r>
              <a:rPr lang="id-ID" sz="3000" dirty="0" smtClean="0"/>
              <a:t>sapi sangat kurus dan Anda juga memberikan 10 ml Veta </a:t>
            </a:r>
            <a:r>
              <a:rPr lang="id-ID" sz="3000" dirty="0" err="1" smtClean="0"/>
              <a:t>Plex</a:t>
            </a:r>
            <a:r>
              <a:rPr lang="id-ID" sz="3000" dirty="0" smtClean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kode</a:t>
            </a:r>
            <a:r>
              <a:rPr lang="en-US" sz="3000" dirty="0" smtClean="0"/>
              <a:t> F227)</a:t>
            </a:r>
            <a:endParaRPr lang="en-US" sz="3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3528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OB (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Pengobatan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id-ID" sz="5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Persegi panjang 1"/>
          <p:cNvSpPr/>
          <p:nvPr/>
        </p:nvSpPr>
        <p:spPr>
          <a:xfrm>
            <a:off x="626976" y="4149080"/>
            <a:ext cx="7890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4800" b="1" dirty="0"/>
              <a:t>OB 231456 C22 20 5 F227 10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Perkembangan Kasus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id-ID" sz="4000" dirty="0" smtClean="0"/>
              <a:t>Tujuan</a:t>
            </a:r>
            <a:endParaRPr lang="en-US" sz="4000" dirty="0" smtClean="0"/>
          </a:p>
          <a:p>
            <a:pPr algn="just">
              <a:defRPr/>
            </a:pPr>
            <a:r>
              <a:rPr lang="id-ID" sz="4000" dirty="0" smtClean="0"/>
              <a:t>Melaporkan kondisi hewan setelah dilakukan </a:t>
            </a:r>
            <a:r>
              <a:rPr lang="id-ID" sz="4000" dirty="0" err="1" smtClean="0"/>
              <a:t>pen</a:t>
            </a:r>
            <a:r>
              <a:rPr lang="en-US" sz="4000" dirty="0" err="1" smtClean="0"/>
              <a:t>anganan</a:t>
            </a:r>
            <a:r>
              <a:rPr lang="id-ID" sz="4000" dirty="0" smtClean="0"/>
              <a:t>,</a:t>
            </a:r>
            <a:r>
              <a:rPr lang="en-US" sz="4000" dirty="0" smtClean="0"/>
              <a:t> </a:t>
            </a:r>
            <a:r>
              <a:rPr lang="id-ID" sz="4000" dirty="0" smtClean="0"/>
              <a:t>apakah hewannya sembuh, masih sakit atau mati</a:t>
            </a:r>
            <a:r>
              <a:rPr lang="en-US" sz="4000" dirty="0" smtClean="0"/>
              <a:t>.</a:t>
            </a:r>
            <a:endParaRPr lang="id-ID" sz="4000" dirty="0" smtClean="0"/>
          </a:p>
          <a:p>
            <a:pPr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36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49585" y="1401355"/>
            <a:ext cx="8642350" cy="70559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AU" sz="3600" b="1" dirty="0">
                <a:latin typeface="+mn-lt"/>
                <a:cs typeface="+mn-cs"/>
              </a:rPr>
              <a:t>PK [ID </a:t>
            </a:r>
            <a:r>
              <a:rPr lang="en-AU" sz="3600" b="1" dirty="0" err="1">
                <a:latin typeface="+mn-lt"/>
                <a:cs typeface="+mn-cs"/>
              </a:rPr>
              <a:t>kasus</a:t>
            </a:r>
            <a:r>
              <a:rPr lang="en-AU" sz="3600" b="1" dirty="0">
                <a:latin typeface="+mn-lt"/>
                <a:cs typeface="+mn-cs"/>
              </a:rPr>
              <a:t>] [</a:t>
            </a:r>
            <a:r>
              <a:rPr lang="en-AU" sz="3600" b="1" dirty="0" err="1">
                <a:latin typeface="+mn-lt"/>
                <a:cs typeface="+mn-cs"/>
              </a:rPr>
              <a:t>kode</a:t>
            </a:r>
            <a:r>
              <a:rPr lang="en-AU" sz="3600" b="1" dirty="0">
                <a:latin typeface="+mn-lt"/>
                <a:cs typeface="+mn-cs"/>
              </a:rPr>
              <a:t> </a:t>
            </a:r>
            <a:r>
              <a:rPr lang="en-AU" sz="3600" b="1" dirty="0" err="1">
                <a:latin typeface="+mn-lt"/>
                <a:cs typeface="+mn-cs"/>
              </a:rPr>
              <a:t>perkembangan</a:t>
            </a:r>
            <a:r>
              <a:rPr lang="en-AU" sz="3600" b="1" dirty="0">
                <a:latin typeface="+mn-lt"/>
                <a:cs typeface="+mn-cs"/>
              </a:rPr>
              <a:t> </a:t>
            </a:r>
            <a:r>
              <a:rPr lang="en-AU" sz="3600" b="1" dirty="0" err="1">
                <a:latin typeface="+mn-lt"/>
                <a:cs typeface="+mn-cs"/>
              </a:rPr>
              <a:t>kasus</a:t>
            </a:r>
            <a:r>
              <a:rPr lang="en-AU" sz="3600" b="1" dirty="0">
                <a:latin typeface="+mn-lt"/>
                <a:cs typeface="+mn-cs"/>
              </a:rPr>
              <a:t>]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AU" sz="2000" dirty="0">
              <a:latin typeface="+mn-lt"/>
              <a:cs typeface="+mn-cs"/>
            </a:endParaRPr>
          </a:p>
        </p:txBody>
      </p:sp>
      <p:grpSp>
        <p:nvGrpSpPr>
          <p:cNvPr id="39939" name="Group 11"/>
          <p:cNvGrpSpPr>
            <a:grpSpLocks/>
          </p:cNvGrpSpPr>
          <p:nvPr/>
        </p:nvGrpSpPr>
        <p:grpSpPr bwMode="auto">
          <a:xfrm>
            <a:off x="1223863" y="2324045"/>
            <a:ext cx="5976937" cy="1011237"/>
            <a:chOff x="1115616" y="4365104"/>
            <a:chExt cx="2833422" cy="1010891"/>
          </a:xfrm>
        </p:grpSpPr>
        <p:sp>
          <p:nvSpPr>
            <p:cNvPr id="7" name="Rectangular Callout 6"/>
            <p:cNvSpPr/>
            <p:nvPr/>
          </p:nvSpPr>
          <p:spPr>
            <a:xfrm>
              <a:off x="1115616" y="4366690"/>
              <a:ext cx="1019731" cy="1009305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400" b="1" dirty="0"/>
                <a:t>ID </a:t>
              </a:r>
              <a:r>
                <a:rPr lang="en-AU" sz="2400" b="1" dirty="0" err="1"/>
                <a:t>Kasus</a:t>
              </a:r>
              <a:endParaRPr lang="en-AU" sz="2400" b="1" dirty="0"/>
            </a:p>
          </p:txBody>
        </p:sp>
        <p:sp>
          <p:nvSpPr>
            <p:cNvPr id="8" name="Rectangular Callout 7"/>
            <p:cNvSpPr/>
            <p:nvPr/>
          </p:nvSpPr>
          <p:spPr>
            <a:xfrm>
              <a:off x="2699021" y="4365104"/>
              <a:ext cx="1250017" cy="1010891"/>
            </a:xfrm>
            <a:prstGeom prst="wedgeRectCallout">
              <a:avLst>
                <a:gd name="adj1" fmla="val -15949"/>
                <a:gd name="adj2" fmla="val -8220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000" b="1" dirty="0" err="1"/>
                <a:t>Kode</a:t>
              </a:r>
              <a:r>
                <a:rPr lang="en-AU" sz="2000" b="1" dirty="0"/>
                <a:t> </a:t>
              </a:r>
              <a:r>
                <a:rPr lang="en-AU" sz="2000" b="1" dirty="0" err="1"/>
                <a:t>perkembangan</a:t>
              </a:r>
              <a:r>
                <a:rPr lang="en-AU" sz="2000" b="1" dirty="0"/>
                <a:t> </a:t>
              </a:r>
              <a:r>
                <a:rPr lang="en-AU" sz="2000" b="1" dirty="0" err="1"/>
                <a:t>kasus</a:t>
              </a:r>
              <a:endParaRPr lang="en-AU" sz="2000" b="1" dirty="0"/>
            </a:p>
          </p:txBody>
        </p:sp>
      </p:grpSp>
      <p:sp>
        <p:nvSpPr>
          <p:cNvPr id="39940" name="TextBox 13"/>
          <p:cNvSpPr txBox="1">
            <a:spLocks noChangeArrowheads="1"/>
          </p:cNvSpPr>
          <p:nvPr/>
        </p:nvSpPr>
        <p:spPr bwMode="auto">
          <a:xfrm>
            <a:off x="449163" y="4077072"/>
            <a:ext cx="475456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AU" sz="2800" b="1" dirty="0" err="1"/>
              <a:t>Kode</a:t>
            </a:r>
            <a:r>
              <a:rPr lang="en-AU" sz="2800" b="1" dirty="0"/>
              <a:t> </a:t>
            </a:r>
            <a:r>
              <a:rPr lang="en-AU" sz="2800" b="1" dirty="0" err="1"/>
              <a:t>perkembangan</a:t>
            </a:r>
            <a:r>
              <a:rPr lang="en-AU" sz="2800" b="1" dirty="0"/>
              <a:t> </a:t>
            </a:r>
            <a:r>
              <a:rPr lang="en-AU" sz="2800" b="1" dirty="0" err="1"/>
              <a:t>kasus</a:t>
            </a:r>
            <a:endParaRPr lang="en-AU" sz="2800" dirty="0"/>
          </a:p>
          <a:p>
            <a:pPr eaLnBrk="1" hangingPunct="1"/>
            <a:r>
              <a:rPr lang="en-AU" sz="2800" dirty="0"/>
              <a:t>SB = </a:t>
            </a:r>
            <a:r>
              <a:rPr lang="en-AU" sz="2800" dirty="0" err="1"/>
              <a:t>Sembuh</a:t>
            </a:r>
            <a:endParaRPr lang="en-AU" sz="2800" dirty="0"/>
          </a:p>
          <a:p>
            <a:pPr eaLnBrk="1" hangingPunct="1"/>
            <a:r>
              <a:rPr lang="en-AU" sz="2800" dirty="0"/>
              <a:t>MS = </a:t>
            </a:r>
            <a:r>
              <a:rPr lang="en-AU" sz="2800" dirty="0" err="1"/>
              <a:t>Masih</a:t>
            </a:r>
            <a:r>
              <a:rPr lang="en-AU" sz="2800" dirty="0"/>
              <a:t> </a:t>
            </a:r>
            <a:r>
              <a:rPr lang="en-AU" sz="2800" dirty="0" err="1"/>
              <a:t>sakit</a:t>
            </a:r>
            <a:endParaRPr lang="en-AU" sz="2800" dirty="0"/>
          </a:p>
          <a:p>
            <a:pPr eaLnBrk="1" hangingPunct="1"/>
            <a:r>
              <a:rPr lang="en-AU" sz="2800" dirty="0"/>
              <a:t>MT = </a:t>
            </a:r>
            <a:r>
              <a:rPr lang="en-AU" sz="2800" dirty="0" err="1"/>
              <a:t>Mati</a:t>
            </a:r>
            <a:endParaRPr lang="en-AU" sz="2800" dirty="0"/>
          </a:p>
          <a:p>
            <a:pPr eaLnBrk="1" hangingPunct="1"/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9163" y="162958"/>
            <a:ext cx="8229600" cy="1143000"/>
          </a:xfrm>
        </p:spPr>
        <p:txBody>
          <a:bodyPr/>
          <a:lstStyle/>
          <a:p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Perkembangan Kasus</a:t>
            </a:r>
          </a:p>
        </p:txBody>
      </p:sp>
    </p:spTree>
    <p:extLst>
      <p:ext uri="{BB962C8B-B14F-4D97-AF65-F5344CB8AC3E}">
        <p14:creationId xmlns:p14="http://schemas.microsoft.com/office/powerpoint/2010/main" val="34736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Review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Hari</a:t>
            </a:r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Pertama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</a:p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49163" y="1578253"/>
            <a:ext cx="8229600" cy="14187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peternak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sapi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163" y="162958"/>
            <a:ext cx="8229600" cy="1143000"/>
          </a:xfrm>
        </p:spPr>
        <p:txBody>
          <a:bodyPr/>
          <a:lstStyle/>
          <a:p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Perkembangan Kasus</a:t>
            </a:r>
          </a:p>
        </p:txBody>
      </p:sp>
      <p:sp>
        <p:nvSpPr>
          <p:cNvPr id="3" name="Persegi panjang 2"/>
          <p:cNvSpPr/>
          <p:nvPr/>
        </p:nvSpPr>
        <p:spPr>
          <a:xfrm>
            <a:off x="1965334" y="3429000"/>
            <a:ext cx="51972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sz="6600" b="1" dirty="0"/>
              <a:t>PK 400598 MS</a:t>
            </a:r>
          </a:p>
        </p:txBody>
      </p:sp>
    </p:spTree>
    <p:extLst>
      <p:ext uri="{BB962C8B-B14F-4D97-AF65-F5344CB8AC3E}">
        <p14:creationId xmlns:p14="http://schemas.microsoft.com/office/powerpoint/2010/main" val="42744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Pengambilan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Sampel</a:t>
            </a:r>
            <a:endParaRPr lang="id-ID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d-ID" sz="4400" dirty="0" smtClean="0"/>
              <a:t>Tujuan</a:t>
            </a:r>
            <a:endParaRPr lang="en-US" sz="4400" dirty="0" smtClean="0"/>
          </a:p>
          <a:p>
            <a:pPr>
              <a:defRPr/>
            </a:pPr>
            <a:r>
              <a:rPr lang="id-ID" sz="4400" dirty="0" smtClean="0"/>
              <a:t>Melaporkan setiap tindakan pengambilan spesimen dari kasus yang terjadi di lapangan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39081"/>
            <a:ext cx="8892480" cy="66754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id-ID" dirty="0" smtClean="0"/>
              <a:t>FORMAT SMS</a:t>
            </a:r>
            <a:endParaRPr lang="en-US" dirty="0"/>
          </a:p>
          <a:p>
            <a:pPr marL="0" indent="0">
              <a:buNone/>
              <a:defRPr/>
            </a:pPr>
            <a:endParaRPr lang="en-US" sz="1800" b="1" dirty="0" smtClean="0"/>
          </a:p>
          <a:p>
            <a:pPr marL="0" indent="0">
              <a:buNone/>
              <a:defRPr/>
            </a:pPr>
            <a:r>
              <a:rPr lang="en-AU" sz="1800" b="1" dirty="0" smtClean="0"/>
              <a:t>LAB [ID </a:t>
            </a:r>
            <a:r>
              <a:rPr lang="en-AU" sz="1800" b="1" dirty="0" err="1" smtClean="0"/>
              <a:t>kasus</a:t>
            </a:r>
            <a:r>
              <a:rPr lang="en-AU" sz="1800" b="1" dirty="0" smtClean="0"/>
              <a:t>] ([</a:t>
            </a:r>
            <a:r>
              <a:rPr lang="en-AU" sz="1800" b="1" dirty="0" err="1" smtClean="0"/>
              <a:t>jenis</a:t>
            </a:r>
            <a:r>
              <a:rPr lang="en-AU" sz="1800" b="1" dirty="0" smtClean="0"/>
              <a:t> </a:t>
            </a:r>
            <a:r>
              <a:rPr lang="en-AU" sz="1800" b="1" dirty="0" err="1" smtClean="0"/>
              <a:t>spesimen</a:t>
            </a:r>
            <a:r>
              <a:rPr lang="en-AU" sz="1800" b="1" dirty="0" smtClean="0"/>
              <a:t>] [</a:t>
            </a:r>
            <a:r>
              <a:rPr lang="en-AU" sz="1800" b="1" dirty="0" err="1" smtClean="0"/>
              <a:t>bentuk</a:t>
            </a:r>
            <a:r>
              <a:rPr lang="en-AU" sz="1800" b="1" dirty="0" smtClean="0"/>
              <a:t> </a:t>
            </a:r>
            <a:r>
              <a:rPr lang="en-AU" sz="1800" b="1" dirty="0" err="1" smtClean="0"/>
              <a:t>spesimen</a:t>
            </a:r>
            <a:r>
              <a:rPr lang="en-AU" sz="1800" b="1" dirty="0" smtClean="0"/>
              <a:t>] {</a:t>
            </a:r>
            <a:r>
              <a:rPr lang="en-AU" sz="1800" b="1" dirty="0" err="1" smtClean="0"/>
              <a:t>seksi</a:t>
            </a:r>
            <a:r>
              <a:rPr lang="en-AU" sz="1800" b="1" dirty="0" smtClean="0"/>
              <a:t>} [</a:t>
            </a:r>
            <a:r>
              <a:rPr lang="en-AU" sz="1800" b="1" dirty="0" err="1" smtClean="0"/>
              <a:t>jumlah</a:t>
            </a:r>
            <a:r>
              <a:rPr lang="en-AU" sz="1800" b="1" dirty="0" smtClean="0"/>
              <a:t> </a:t>
            </a:r>
            <a:r>
              <a:rPr lang="en-AU" sz="1800" b="1" dirty="0" err="1" smtClean="0"/>
              <a:t>spesimen</a:t>
            </a:r>
            <a:r>
              <a:rPr lang="en-AU" sz="1800" b="1" dirty="0" smtClean="0"/>
              <a:t>]...) [lab ID]</a:t>
            </a:r>
          </a:p>
          <a:p>
            <a:pPr>
              <a:defRPr/>
            </a:pPr>
            <a:endParaRPr lang="id-ID" dirty="0" smtClean="0"/>
          </a:p>
          <a:p>
            <a:pPr>
              <a:defRPr/>
            </a:pPr>
            <a:endParaRPr lang="id-ID" dirty="0" smtClean="0"/>
          </a:p>
          <a:p>
            <a:pPr>
              <a:defRPr/>
            </a:pPr>
            <a:endParaRPr lang="id-ID" dirty="0" smtClean="0"/>
          </a:p>
          <a:p>
            <a:pPr>
              <a:defRPr/>
            </a:pP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Spesimen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dibantu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SMS </a:t>
            </a:r>
            <a:r>
              <a:rPr lang="en-US" sz="2000" b="1" dirty="0" smtClean="0"/>
              <a:t>CKJS</a:t>
            </a:r>
            <a:r>
              <a:rPr lang="en-US" sz="2000" dirty="0" smtClean="0"/>
              <a:t> </a:t>
            </a:r>
          </a:p>
          <a:p>
            <a:pPr>
              <a:defRPr/>
            </a:pP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Spesimen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dibantu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SMS </a:t>
            </a:r>
            <a:r>
              <a:rPr lang="en-US" sz="2000" b="1" dirty="0" err="1" smtClean="0"/>
              <a:t>Kode</a:t>
            </a:r>
            <a:r>
              <a:rPr lang="en-US" sz="2000" b="1" dirty="0" smtClean="0"/>
              <a:t> BS</a:t>
            </a:r>
          </a:p>
          <a:p>
            <a:pPr>
              <a:defRPr/>
            </a:pP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 smtClean="0"/>
              <a:t>Seksi</a:t>
            </a:r>
            <a:r>
              <a:rPr lang="en-US" sz="2000" dirty="0" smtClean="0"/>
              <a:t> Lab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dibantu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SMS </a:t>
            </a:r>
            <a:r>
              <a:rPr lang="en-US" sz="2000" b="1" dirty="0" err="1" smtClean="0"/>
              <a:t>Kode</a:t>
            </a:r>
            <a:r>
              <a:rPr lang="en-US" sz="2000" b="1" dirty="0" smtClean="0"/>
              <a:t> SL</a:t>
            </a:r>
          </a:p>
          <a:p>
            <a:pPr>
              <a:defRPr/>
            </a:pPr>
            <a:r>
              <a:rPr lang="en-US" sz="2000" dirty="0" smtClean="0"/>
              <a:t>ID Lab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dibantu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SMS </a:t>
            </a:r>
            <a:r>
              <a:rPr lang="en-US" sz="2000" b="1" dirty="0" smtClean="0"/>
              <a:t>CKI Lab</a:t>
            </a:r>
          </a:p>
          <a:p>
            <a:pPr marL="0" indent="0">
              <a:buFont typeface="Arial" charset="0"/>
              <a:buNone/>
              <a:defRPr/>
            </a:pPr>
            <a:endParaRPr lang="id-ID" sz="2000" dirty="0" smtClean="0"/>
          </a:p>
          <a:p>
            <a:pPr>
              <a:defRPr/>
            </a:pPr>
            <a:endParaRPr lang="id-ID" dirty="0"/>
          </a:p>
        </p:txBody>
      </p:sp>
      <p:grpSp>
        <p:nvGrpSpPr>
          <p:cNvPr id="69635" name="Group 13"/>
          <p:cNvGrpSpPr>
            <a:grpSpLocks/>
          </p:cNvGrpSpPr>
          <p:nvPr/>
        </p:nvGrpSpPr>
        <p:grpSpPr bwMode="auto">
          <a:xfrm>
            <a:off x="788988" y="3151981"/>
            <a:ext cx="8069262" cy="1011238"/>
            <a:chOff x="931853" y="1409068"/>
            <a:chExt cx="7708599" cy="1277353"/>
          </a:xfrm>
        </p:grpSpPr>
        <p:grpSp>
          <p:nvGrpSpPr>
            <p:cNvPr id="69636" name="Group 14"/>
            <p:cNvGrpSpPr>
              <a:grpSpLocks/>
            </p:cNvGrpSpPr>
            <p:nvPr/>
          </p:nvGrpSpPr>
          <p:grpSpPr bwMode="auto">
            <a:xfrm>
              <a:off x="931853" y="1409068"/>
              <a:ext cx="6304278" cy="1277353"/>
              <a:chOff x="683568" y="1107649"/>
              <a:chExt cx="6304278" cy="1277353"/>
            </a:xfrm>
          </p:grpSpPr>
          <p:sp>
            <p:nvSpPr>
              <p:cNvPr id="7" name="Rectangular Callout 6"/>
              <p:cNvSpPr/>
              <p:nvPr/>
            </p:nvSpPr>
            <p:spPr>
              <a:xfrm>
                <a:off x="683568" y="1111660"/>
                <a:ext cx="1019118" cy="1008648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600" dirty="0"/>
                  <a:t>ID </a:t>
                </a:r>
                <a:r>
                  <a:rPr lang="en-AU" sz="1600" dirty="0" err="1"/>
                  <a:t>Kasus</a:t>
                </a:r>
                <a:endParaRPr lang="en-AU" sz="1600" dirty="0"/>
              </a:p>
            </p:txBody>
          </p:sp>
          <p:sp>
            <p:nvSpPr>
              <p:cNvPr id="8" name="Rectangular Callout 7"/>
              <p:cNvSpPr/>
              <p:nvPr/>
            </p:nvSpPr>
            <p:spPr>
              <a:xfrm>
                <a:off x="4611420" y="1129708"/>
                <a:ext cx="1163190" cy="1006642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600" dirty="0" err="1" smtClean="0"/>
                  <a:t>Kode</a:t>
                </a:r>
                <a:r>
                  <a:rPr lang="en-AU" sz="1600" dirty="0" smtClean="0"/>
                  <a:t> </a:t>
                </a:r>
                <a:r>
                  <a:rPr lang="en-AU" sz="1600" dirty="0" err="1"/>
                  <a:t>seksi</a:t>
                </a:r>
                <a:r>
                  <a:rPr lang="en-AU" sz="1600" dirty="0"/>
                  <a:t> </a:t>
                </a:r>
                <a:r>
                  <a:rPr lang="en-AU" sz="1600" dirty="0" err="1"/>
                  <a:t>laboratorium</a:t>
                </a:r>
                <a:endParaRPr lang="en-AU" sz="1600" dirty="0"/>
              </a:p>
            </p:txBody>
          </p:sp>
          <p:sp>
            <p:nvSpPr>
              <p:cNvPr id="9" name="Rectangular Callout 8"/>
              <p:cNvSpPr/>
              <p:nvPr/>
            </p:nvSpPr>
            <p:spPr>
              <a:xfrm>
                <a:off x="3460362" y="1139733"/>
                <a:ext cx="935709" cy="1006642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600" dirty="0" err="1"/>
                  <a:t>Bentuk</a:t>
                </a:r>
                <a:r>
                  <a:rPr lang="en-AU" sz="1600" dirty="0"/>
                  <a:t> </a:t>
                </a:r>
                <a:r>
                  <a:rPr lang="en-AU" sz="1600" dirty="0" err="1"/>
                  <a:t>spesimen</a:t>
                </a:r>
                <a:endParaRPr lang="en-AU" sz="1600" dirty="0"/>
              </a:p>
            </p:txBody>
          </p:sp>
          <p:sp>
            <p:nvSpPr>
              <p:cNvPr id="10" name="Rectangular Callout 9"/>
              <p:cNvSpPr/>
              <p:nvPr/>
            </p:nvSpPr>
            <p:spPr>
              <a:xfrm>
                <a:off x="2236510" y="1107649"/>
                <a:ext cx="931159" cy="1008648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600" dirty="0" err="1"/>
                  <a:t>Jenis</a:t>
                </a:r>
                <a:r>
                  <a:rPr lang="en-AU" sz="1600" dirty="0"/>
                  <a:t> </a:t>
                </a:r>
                <a:r>
                  <a:rPr lang="en-AU" sz="1600" dirty="0" err="1"/>
                  <a:t>spesimen</a:t>
                </a:r>
                <a:endParaRPr lang="en-AU" sz="1600" dirty="0"/>
              </a:p>
            </p:txBody>
          </p:sp>
          <p:sp>
            <p:nvSpPr>
              <p:cNvPr id="11" name="Rectangular Callout 10"/>
              <p:cNvSpPr/>
              <p:nvPr/>
            </p:nvSpPr>
            <p:spPr>
              <a:xfrm>
                <a:off x="5979344" y="1139733"/>
                <a:ext cx="1008502" cy="998621"/>
              </a:xfrm>
              <a:prstGeom prst="wedgeRectCallout">
                <a:avLst>
                  <a:gd name="adj1" fmla="val -16306"/>
                  <a:gd name="adj2" fmla="val -78003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600" dirty="0" err="1"/>
                  <a:t>Jumlah</a:t>
                </a:r>
                <a:r>
                  <a:rPr lang="en-AU" sz="1600" dirty="0"/>
                  <a:t> </a:t>
                </a:r>
                <a:r>
                  <a:rPr lang="en-AU" sz="1600" dirty="0" err="1"/>
                  <a:t>spesimen</a:t>
                </a:r>
                <a:endParaRPr lang="en-AU" sz="16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236510" y="2136349"/>
                <a:ext cx="4751335" cy="248653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sz="1600" dirty="0" err="1"/>
                  <a:t>Mengulangi</a:t>
                </a:r>
                <a:r>
                  <a:rPr lang="en-AU" sz="1600" dirty="0"/>
                  <a:t> </a:t>
                </a:r>
                <a:r>
                  <a:rPr lang="en-AU" sz="1600" dirty="0" err="1"/>
                  <a:t>urutan</a:t>
                </a:r>
                <a:endParaRPr lang="en-AU" sz="1600" dirty="0"/>
              </a:p>
            </p:txBody>
          </p:sp>
        </p:grpSp>
        <p:sp>
          <p:nvSpPr>
            <p:cNvPr id="6" name="Rectangular Callout 5"/>
            <p:cNvSpPr/>
            <p:nvPr/>
          </p:nvSpPr>
          <p:spPr>
            <a:xfrm>
              <a:off x="7812418" y="1451179"/>
              <a:ext cx="828034" cy="1000625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1600" dirty="0"/>
                <a:t>ID Lab</a:t>
              </a: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Pengambilan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Sampel</a:t>
            </a:r>
            <a:endParaRPr lang="id-ID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/>
          <a:lstStyle/>
          <a:p>
            <a:r>
              <a:rPr lang="en-US" sz="3600" b="1" dirty="0"/>
              <a:t>CKJS [</a:t>
            </a:r>
            <a:r>
              <a:rPr lang="en-US" sz="3600" b="1" dirty="0" err="1"/>
              <a:t>Jenis</a:t>
            </a:r>
            <a:r>
              <a:rPr lang="en-US" sz="3600" b="1" dirty="0"/>
              <a:t> </a:t>
            </a:r>
            <a:r>
              <a:rPr lang="en-US" sz="3600" b="1" dirty="0" err="1"/>
              <a:t>spesimen</a:t>
            </a:r>
            <a:r>
              <a:rPr lang="en-US" sz="3600" b="1" dirty="0"/>
              <a:t>]</a:t>
            </a:r>
          </a:p>
          <a:p>
            <a:pPr marL="0" lvl="0" indent="0">
              <a:buNone/>
            </a:pPr>
            <a:endParaRPr lang="en-AU" sz="3600" dirty="0" smtClean="0"/>
          </a:p>
          <a:p>
            <a:pPr lvl="0"/>
            <a:endParaRPr lang="en-AU" sz="3600" dirty="0" smtClean="0"/>
          </a:p>
          <a:p>
            <a:endParaRPr lang="en-US" sz="3600" dirty="0"/>
          </a:p>
        </p:txBody>
      </p:sp>
      <p:sp>
        <p:nvSpPr>
          <p:cNvPr id="4" name="Rectangular Callout 3"/>
          <p:cNvSpPr/>
          <p:nvPr/>
        </p:nvSpPr>
        <p:spPr>
          <a:xfrm>
            <a:off x="2267744" y="2675460"/>
            <a:ext cx="2664296" cy="108600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 err="1" smtClean="0"/>
              <a:t>Teks</a:t>
            </a:r>
            <a:r>
              <a:rPr lang="en-AU" sz="2400" dirty="0" smtClean="0"/>
              <a:t> </a:t>
            </a:r>
            <a:r>
              <a:rPr lang="en-AU" sz="2400" dirty="0" err="1" smtClean="0"/>
              <a:t>Bebas</a:t>
            </a:r>
            <a:r>
              <a:rPr lang="en-AU" sz="2400" dirty="0" smtClean="0"/>
              <a:t> </a:t>
            </a:r>
            <a:r>
              <a:rPr lang="en-AU" sz="2400" dirty="0" err="1" smtClean="0"/>
              <a:t>Jenis</a:t>
            </a:r>
            <a:r>
              <a:rPr lang="en-AU" sz="2400" dirty="0" smtClean="0"/>
              <a:t> </a:t>
            </a:r>
            <a:r>
              <a:rPr lang="en-AU" sz="2400" dirty="0" err="1" smtClean="0"/>
              <a:t>spesimen</a:t>
            </a:r>
            <a:endParaRPr lang="en-AU" sz="2400" dirty="0"/>
          </a:p>
        </p:txBody>
      </p:sp>
      <p:sp>
        <p:nvSpPr>
          <p:cNvPr id="5" name="Persegi panjang 4"/>
          <p:cNvSpPr/>
          <p:nvPr/>
        </p:nvSpPr>
        <p:spPr>
          <a:xfrm>
            <a:off x="1115616" y="384473"/>
            <a:ext cx="74094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Cari</a:t>
            </a:r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Kode</a:t>
            </a:r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Jenis</a:t>
            </a:r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Spesimen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221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err="1" smtClean="0"/>
              <a:t>Contoh</a:t>
            </a:r>
            <a:r>
              <a:rPr lang="en-US" sz="3600" dirty="0" smtClean="0"/>
              <a:t> SMS</a:t>
            </a:r>
            <a:r>
              <a:rPr lang="en-US" sz="4400" dirty="0" smtClean="0"/>
              <a:t>: </a:t>
            </a:r>
            <a:r>
              <a:rPr lang="en-US" sz="4400" b="1" dirty="0" smtClean="0"/>
              <a:t>CKJS serum </a:t>
            </a:r>
          </a:p>
          <a:p>
            <a:pPr>
              <a:buNone/>
            </a:pPr>
            <a:r>
              <a:rPr lang="en-US" sz="3600" dirty="0" err="1" smtClean="0"/>
              <a:t>Balasan</a:t>
            </a:r>
            <a:r>
              <a:rPr lang="en-US" sz="3600" dirty="0" smtClean="0"/>
              <a:t> SMS</a:t>
            </a:r>
            <a:r>
              <a:rPr lang="en-US" sz="4400" dirty="0" smtClean="0"/>
              <a:t>:</a:t>
            </a:r>
            <a:endParaRPr lang="en-US" sz="4400" dirty="0"/>
          </a:p>
          <a:p>
            <a:r>
              <a:rPr lang="en-AU" sz="3600" dirty="0" smtClean="0"/>
              <a:t>Serum SRM; </a:t>
            </a:r>
            <a:r>
              <a:rPr lang="en-AU" sz="3600" dirty="0" err="1" smtClean="0"/>
              <a:t>Serangga</a:t>
            </a:r>
            <a:r>
              <a:rPr lang="en-AU" sz="3600" dirty="0" smtClean="0"/>
              <a:t> SRG; </a:t>
            </a:r>
            <a:r>
              <a:rPr lang="en-AU" sz="3600" dirty="0" err="1" smtClean="0"/>
              <a:t>Sekam</a:t>
            </a:r>
            <a:r>
              <a:rPr lang="en-AU" sz="3600" dirty="0" smtClean="0"/>
              <a:t> SKM; </a:t>
            </a:r>
            <a:r>
              <a:rPr lang="en-AU" sz="3600" dirty="0" err="1" smtClean="0"/>
              <a:t>Susu</a:t>
            </a:r>
            <a:r>
              <a:rPr lang="en-AU" sz="3600" dirty="0"/>
              <a:t> </a:t>
            </a:r>
            <a:r>
              <a:rPr lang="en-AU" sz="3600" dirty="0" err="1" smtClean="0"/>
              <a:t>segar</a:t>
            </a:r>
            <a:r>
              <a:rPr lang="en-AU" sz="3600" dirty="0" smtClean="0"/>
              <a:t> SSG; </a:t>
            </a:r>
            <a:r>
              <a:rPr lang="en-AU" sz="3600" dirty="0" err="1" smtClean="0"/>
              <a:t>Daging</a:t>
            </a:r>
            <a:r>
              <a:rPr lang="en-AU" sz="3600" dirty="0" smtClean="0"/>
              <a:t> </a:t>
            </a:r>
            <a:r>
              <a:rPr lang="en-AU" sz="3600" dirty="0" err="1" smtClean="0"/>
              <a:t>segar</a:t>
            </a:r>
            <a:r>
              <a:rPr lang="en-AU" sz="3600" dirty="0" smtClean="0"/>
              <a:t> DGS; </a:t>
            </a:r>
            <a:r>
              <a:rPr lang="en-AU" sz="3600" dirty="0" err="1" smtClean="0"/>
              <a:t>Sumsum</a:t>
            </a:r>
            <a:r>
              <a:rPr lang="en-AU" sz="3600" dirty="0" smtClean="0"/>
              <a:t> </a:t>
            </a:r>
            <a:r>
              <a:rPr lang="en-AU" sz="3600" dirty="0" err="1" smtClean="0"/>
              <a:t>tulang</a:t>
            </a:r>
            <a:r>
              <a:rPr lang="en-AU" sz="3600" dirty="0" smtClean="0"/>
              <a:t> STL; </a:t>
            </a:r>
            <a:r>
              <a:rPr lang="en-AU" sz="3600" dirty="0" err="1" smtClean="0"/>
              <a:t>Susu</a:t>
            </a:r>
            <a:r>
              <a:rPr lang="en-AU" sz="3600" dirty="0" smtClean="0"/>
              <a:t> SSG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sz="3100" b="1" dirty="0"/>
          </a:p>
        </p:txBody>
      </p:sp>
      <p:sp>
        <p:nvSpPr>
          <p:cNvPr id="2" name="Persegi panjang 1"/>
          <p:cNvSpPr/>
          <p:nvPr/>
        </p:nvSpPr>
        <p:spPr>
          <a:xfrm>
            <a:off x="867268" y="384473"/>
            <a:ext cx="74094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Cari</a:t>
            </a:r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Kode</a:t>
            </a:r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Jenis</a:t>
            </a:r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Spesimen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96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Cari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Kode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Bentuk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Spesimen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SMS: </a:t>
            </a:r>
            <a:r>
              <a:rPr lang="en-US" sz="4800" b="1" dirty="0" err="1" smtClean="0"/>
              <a:t>Kode</a:t>
            </a:r>
            <a:r>
              <a:rPr lang="en-US" sz="4800" b="1" dirty="0" smtClean="0"/>
              <a:t> BS</a:t>
            </a:r>
          </a:p>
          <a:p>
            <a:pPr marL="0" indent="0">
              <a:buNone/>
            </a:pPr>
            <a:r>
              <a:rPr lang="en-US" dirty="0" err="1" smtClean="0"/>
              <a:t>Balasan</a:t>
            </a:r>
            <a:r>
              <a:rPr lang="en-US" dirty="0" smtClean="0"/>
              <a:t> SMS</a:t>
            </a:r>
          </a:p>
          <a:p>
            <a:r>
              <a:rPr lang="en-US" sz="2800" dirty="0" smtClean="0"/>
              <a:t>swab </a:t>
            </a:r>
            <a:r>
              <a:rPr lang="en-US" sz="2800" dirty="0"/>
              <a:t>SW; </a:t>
            </a:r>
            <a:r>
              <a:rPr lang="en-US" sz="2800" dirty="0" err="1"/>
              <a:t>kertas</a:t>
            </a:r>
            <a:r>
              <a:rPr lang="en-US" sz="2800" dirty="0"/>
              <a:t> </a:t>
            </a:r>
            <a:r>
              <a:rPr lang="en-US" sz="2800" dirty="0" err="1"/>
              <a:t>isap</a:t>
            </a:r>
            <a:r>
              <a:rPr lang="en-US" sz="2800" dirty="0"/>
              <a:t> KT; </a:t>
            </a:r>
            <a:r>
              <a:rPr lang="en-US" sz="2800" dirty="0" err="1"/>
              <a:t>kapur</a:t>
            </a:r>
            <a:r>
              <a:rPr lang="en-US" sz="2800" dirty="0"/>
              <a:t> </a:t>
            </a:r>
            <a:r>
              <a:rPr lang="en-US" sz="2800" dirty="0" err="1"/>
              <a:t>darah</a:t>
            </a:r>
            <a:r>
              <a:rPr lang="en-US" sz="2800" dirty="0"/>
              <a:t> KD; </a:t>
            </a:r>
            <a:r>
              <a:rPr lang="en-US" sz="2800" dirty="0" err="1"/>
              <a:t>tabung</a:t>
            </a:r>
            <a:r>
              <a:rPr lang="en-US" sz="2800" dirty="0"/>
              <a:t> TB; </a:t>
            </a:r>
            <a:r>
              <a:rPr lang="en-US" sz="2800" dirty="0" err="1"/>
              <a:t>tabung</a:t>
            </a:r>
            <a:r>
              <a:rPr lang="en-US" sz="2800" dirty="0"/>
              <a:t> </a:t>
            </a:r>
            <a:r>
              <a:rPr lang="en-US" sz="2800" dirty="0" err="1"/>
              <a:t>vakum</a:t>
            </a:r>
            <a:r>
              <a:rPr lang="en-US" sz="2800" dirty="0"/>
              <a:t> TV; EDTA ED; Heparin HE; </a:t>
            </a:r>
            <a:r>
              <a:rPr lang="en-US" sz="2800" dirty="0" err="1"/>
              <a:t>pengawet</a:t>
            </a:r>
            <a:r>
              <a:rPr lang="en-US" sz="2800" dirty="0"/>
              <a:t> PG; formalin FO; </a:t>
            </a:r>
            <a:r>
              <a:rPr lang="en-US" sz="2800" dirty="0" err="1"/>
              <a:t>alkohol</a:t>
            </a:r>
            <a:r>
              <a:rPr lang="en-US" sz="2800" dirty="0"/>
              <a:t> AL; transport medium TM; slide SL; prep </a:t>
            </a:r>
            <a:r>
              <a:rPr lang="en-US" sz="2800" dirty="0" err="1"/>
              <a:t>sentuh</a:t>
            </a:r>
            <a:r>
              <a:rPr lang="en-US" sz="2800" dirty="0"/>
              <a:t> PS; Smear/prep </a:t>
            </a:r>
            <a:r>
              <a:rPr lang="en-US" sz="2800" dirty="0" err="1"/>
              <a:t>ulas</a:t>
            </a:r>
            <a:r>
              <a:rPr lang="en-US" sz="2800" dirty="0"/>
              <a:t> SM; </a:t>
            </a:r>
            <a:r>
              <a:rPr lang="en-US" sz="2800" dirty="0" err="1"/>
              <a:t>preparat</a:t>
            </a:r>
            <a:r>
              <a:rPr lang="en-US" sz="2800" dirty="0"/>
              <a:t> </a:t>
            </a:r>
            <a:r>
              <a:rPr lang="en-US" sz="2800" dirty="0" err="1"/>
              <a:t>serap</a:t>
            </a:r>
            <a:r>
              <a:rPr lang="en-US" sz="2800" dirty="0"/>
              <a:t> SE; </a:t>
            </a:r>
            <a:r>
              <a:rPr lang="en-US" sz="2800" dirty="0" err="1"/>
              <a:t>glycerine</a:t>
            </a:r>
            <a:r>
              <a:rPr lang="en-US" sz="2800" dirty="0"/>
              <a:t> GL; anti </a:t>
            </a:r>
            <a:r>
              <a:rPr lang="en-US" sz="2800" dirty="0" err="1"/>
              <a:t>koagulan</a:t>
            </a:r>
            <a:r>
              <a:rPr lang="en-US" sz="2800" dirty="0"/>
              <a:t> AK; Buffer BF; </a:t>
            </a:r>
            <a:r>
              <a:rPr lang="en-US" sz="2800" dirty="0" err="1"/>
              <a:t>Diluen</a:t>
            </a:r>
            <a:r>
              <a:rPr lang="en-US" sz="2800" dirty="0"/>
              <a:t> DL; Segar SG;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diketahui</a:t>
            </a:r>
            <a:r>
              <a:rPr lang="en-US" sz="2800" dirty="0"/>
              <a:t> TK</a:t>
            </a:r>
          </a:p>
        </p:txBody>
      </p:sp>
    </p:spTree>
    <p:extLst>
      <p:ext uri="{BB962C8B-B14F-4D97-AF65-F5344CB8AC3E}">
        <p14:creationId xmlns:p14="http://schemas.microsoft.com/office/powerpoint/2010/main" val="3921025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Cari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Kode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Seksi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Lab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SMS: </a:t>
            </a:r>
            <a:r>
              <a:rPr lang="en-US" sz="5400" b="1" dirty="0" err="1" smtClean="0"/>
              <a:t>Kode</a:t>
            </a:r>
            <a:r>
              <a:rPr lang="en-US" sz="5400" b="1" dirty="0" smtClean="0"/>
              <a:t> SL</a:t>
            </a:r>
          </a:p>
          <a:p>
            <a:pPr marL="0" indent="0">
              <a:buNone/>
            </a:pPr>
            <a:r>
              <a:rPr lang="en-US" dirty="0" err="1" smtClean="0"/>
              <a:t>Balasan</a:t>
            </a:r>
            <a:r>
              <a:rPr lang="en-US" dirty="0" smtClean="0"/>
              <a:t> SMS</a:t>
            </a:r>
          </a:p>
          <a:p>
            <a:r>
              <a:rPr lang="en-US" dirty="0"/>
              <a:t>PAT </a:t>
            </a:r>
            <a:r>
              <a:rPr lang="en-US" dirty="0" err="1"/>
              <a:t>Patologi</a:t>
            </a:r>
            <a:r>
              <a:rPr lang="en-US" dirty="0"/>
              <a:t>; VIR </a:t>
            </a:r>
            <a:r>
              <a:rPr lang="en-US" dirty="0" err="1"/>
              <a:t>Virologi</a:t>
            </a:r>
            <a:r>
              <a:rPr lang="en-US" dirty="0"/>
              <a:t>; BAK </a:t>
            </a:r>
            <a:r>
              <a:rPr lang="en-US" dirty="0" err="1"/>
              <a:t>Bakteriologi</a:t>
            </a:r>
            <a:r>
              <a:rPr lang="en-US" dirty="0"/>
              <a:t>; TOX </a:t>
            </a:r>
            <a:r>
              <a:rPr lang="en-US" dirty="0" err="1"/>
              <a:t>Toksikologi</a:t>
            </a:r>
            <a:r>
              <a:rPr lang="en-US" dirty="0"/>
              <a:t>; PAR </a:t>
            </a:r>
            <a:r>
              <a:rPr lang="en-US" dirty="0" err="1"/>
              <a:t>Parasitologi</a:t>
            </a:r>
            <a:r>
              <a:rPr lang="en-US" dirty="0"/>
              <a:t>; SER </a:t>
            </a:r>
            <a:r>
              <a:rPr lang="en-US" dirty="0" err="1"/>
              <a:t>Serologi</a:t>
            </a:r>
            <a:r>
              <a:rPr lang="en-US" dirty="0"/>
              <a:t>; HEM </a:t>
            </a:r>
            <a:r>
              <a:rPr lang="en-US" dirty="0" err="1"/>
              <a:t>Hematologi</a:t>
            </a:r>
            <a:r>
              <a:rPr lang="en-US" dirty="0"/>
              <a:t>; KES </a:t>
            </a:r>
            <a:r>
              <a:rPr lang="en-US" dirty="0" err="1"/>
              <a:t>Kesmavet</a:t>
            </a:r>
            <a:r>
              <a:rPr lang="en-US" dirty="0"/>
              <a:t>; PKL </a:t>
            </a:r>
            <a:r>
              <a:rPr lang="en-US" dirty="0" err="1"/>
              <a:t>Patologi</a:t>
            </a:r>
            <a:r>
              <a:rPr lang="en-US" dirty="0"/>
              <a:t> </a:t>
            </a:r>
            <a:r>
              <a:rPr lang="en-US" dirty="0" err="1"/>
              <a:t>klinis</a:t>
            </a:r>
            <a:r>
              <a:rPr lang="en-US" dirty="0"/>
              <a:t>; BIO </a:t>
            </a:r>
            <a:r>
              <a:rPr lang="en-US" dirty="0" err="1"/>
              <a:t>Bioteknologi</a:t>
            </a:r>
            <a:r>
              <a:rPr lang="en-US" dirty="0"/>
              <a:t>; MIK </a:t>
            </a:r>
            <a:r>
              <a:rPr lang="en-US" dirty="0" err="1"/>
              <a:t>Mikologi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39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Cari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Kode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ID Lab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509"/>
            <a:ext cx="8229600" cy="140042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Format SMS: </a:t>
            </a:r>
          </a:p>
          <a:p>
            <a:pPr marL="0" indent="0">
              <a:buNone/>
            </a:pPr>
            <a:r>
              <a:rPr lang="en-US" sz="3600" dirty="0" smtClean="0"/>
              <a:t>CKI Lab [</a:t>
            </a:r>
            <a:r>
              <a:rPr lang="en-US" sz="3600" dirty="0" err="1" smtClean="0"/>
              <a:t>kode</a:t>
            </a:r>
            <a:r>
              <a:rPr lang="en-US" sz="3600" dirty="0" smtClean="0"/>
              <a:t> </a:t>
            </a:r>
            <a:r>
              <a:rPr lang="en-US" sz="3600" dirty="0" err="1" smtClean="0"/>
              <a:t>propinsi</a:t>
            </a:r>
            <a:r>
              <a:rPr lang="en-US" sz="3600" dirty="0" smtClean="0"/>
              <a:t>]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38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Cari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Kode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ID Lab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2509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SMS: </a:t>
            </a:r>
            <a:r>
              <a:rPr lang="en-US" sz="5400" b="1" dirty="0" smtClean="0"/>
              <a:t>CKI Lab 32</a:t>
            </a:r>
          </a:p>
          <a:p>
            <a:pPr marL="0" indent="0">
              <a:buNone/>
            </a:pPr>
            <a:r>
              <a:rPr lang="en-US" sz="2800" dirty="0" err="1" smtClean="0"/>
              <a:t>Balasan</a:t>
            </a:r>
            <a:r>
              <a:rPr lang="en-US" sz="2800" dirty="0" smtClean="0"/>
              <a:t> SMS</a:t>
            </a:r>
          </a:p>
          <a:p>
            <a:r>
              <a:rPr lang="en-US" sz="2800" dirty="0" err="1" smtClean="0"/>
              <a:t>Kode</a:t>
            </a:r>
            <a:r>
              <a:rPr lang="en-US" sz="2800" dirty="0" smtClean="0"/>
              <a:t> </a:t>
            </a:r>
            <a:r>
              <a:rPr lang="en-US" sz="2800" dirty="0" err="1"/>
              <a:t>Laboratorium</a:t>
            </a:r>
            <a:r>
              <a:rPr lang="en-US" sz="2800" dirty="0"/>
              <a:t> di </a:t>
            </a:r>
            <a:r>
              <a:rPr lang="en-US" sz="2800" dirty="0" err="1"/>
              <a:t>Jawa</a:t>
            </a:r>
            <a:r>
              <a:rPr lang="en-US" sz="2800" dirty="0"/>
              <a:t> Barat: </a:t>
            </a:r>
            <a:r>
              <a:rPr lang="en-US" sz="2800" dirty="0" err="1"/>
              <a:t>Balai</a:t>
            </a:r>
            <a:r>
              <a:rPr lang="en-US" sz="2800" dirty="0"/>
              <a:t> </a:t>
            </a:r>
            <a:r>
              <a:rPr lang="en-US" sz="2800" dirty="0" err="1"/>
              <a:t>Veteriner</a:t>
            </a:r>
            <a:r>
              <a:rPr lang="en-US" sz="2800" dirty="0"/>
              <a:t> </a:t>
            </a:r>
            <a:r>
              <a:rPr lang="en-US" sz="2800" dirty="0" err="1"/>
              <a:t>Subang</a:t>
            </a:r>
            <a:r>
              <a:rPr lang="en-US" sz="2800" dirty="0"/>
              <a:t>: 320601; </a:t>
            </a:r>
            <a:r>
              <a:rPr lang="en-US" sz="2800" dirty="0" err="1"/>
              <a:t>Balai</a:t>
            </a:r>
            <a:r>
              <a:rPr lang="en-US" sz="2800" dirty="0"/>
              <a:t> </a:t>
            </a:r>
            <a:r>
              <a:rPr lang="en-US" sz="2800" dirty="0" err="1"/>
              <a:t>Pengujian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Penyidikan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r>
              <a:rPr lang="en-US" sz="2800" dirty="0"/>
              <a:t> </a:t>
            </a:r>
            <a:r>
              <a:rPr lang="en-US" sz="2800" dirty="0" err="1"/>
              <a:t>Hewan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Kesmavet</a:t>
            </a:r>
            <a:r>
              <a:rPr lang="en-US" sz="2800" dirty="0"/>
              <a:t> </a:t>
            </a:r>
            <a:r>
              <a:rPr lang="en-US" sz="2800" dirty="0" err="1"/>
              <a:t>Cikole</a:t>
            </a:r>
            <a:r>
              <a:rPr lang="en-US" sz="2800" dirty="0"/>
              <a:t>: 320602; </a:t>
            </a:r>
            <a:r>
              <a:rPr lang="en-US" sz="2800" dirty="0" err="1"/>
              <a:t>Laboratorium</a:t>
            </a:r>
            <a:r>
              <a:rPr lang="en-US" sz="2800" dirty="0"/>
              <a:t> </a:t>
            </a:r>
            <a:r>
              <a:rPr lang="en-US" sz="2800" dirty="0" err="1"/>
              <a:t>Dinas</a:t>
            </a:r>
            <a:r>
              <a:rPr lang="en-US" sz="2800" dirty="0"/>
              <a:t> </a:t>
            </a:r>
            <a:r>
              <a:rPr lang="en-US" sz="2800" dirty="0" err="1"/>
              <a:t>Peternakan</a:t>
            </a:r>
            <a:r>
              <a:rPr lang="en-US" sz="2800" dirty="0"/>
              <a:t> </a:t>
            </a:r>
            <a:r>
              <a:rPr lang="en-US" sz="2800" dirty="0" err="1"/>
              <a:t>Perikanan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Kelautan</a:t>
            </a:r>
            <a:r>
              <a:rPr lang="en-US" sz="2800" dirty="0"/>
              <a:t> </a:t>
            </a:r>
            <a:r>
              <a:rPr lang="en-US" sz="2800" dirty="0" err="1"/>
              <a:t>Kabupaten</a:t>
            </a:r>
            <a:r>
              <a:rPr lang="en-US" sz="2800" dirty="0"/>
              <a:t> </a:t>
            </a:r>
            <a:r>
              <a:rPr lang="en-US" sz="2800" dirty="0" err="1" smtClean="0"/>
              <a:t>Tasikmalaya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64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613"/>
            <a:ext cx="8229600" cy="2519486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ID 401687, </a:t>
            </a:r>
            <a:r>
              <a:rPr lang="en-US" sz="3600" dirty="0" err="1" smtClean="0"/>
              <a:t>petugas</a:t>
            </a:r>
            <a:r>
              <a:rPr lang="en-US" sz="3600" dirty="0" smtClean="0"/>
              <a:t> </a:t>
            </a:r>
            <a:r>
              <a:rPr lang="en-US" sz="3600" dirty="0" err="1" smtClean="0"/>
              <a:t>melakukan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pengambilan</a:t>
            </a:r>
            <a:r>
              <a:rPr lang="en-US" sz="3600" dirty="0" smtClean="0"/>
              <a:t> 2 </a:t>
            </a:r>
            <a:r>
              <a:rPr lang="en-US" sz="3600" dirty="0" err="1" smtClean="0"/>
              <a:t>sampel</a:t>
            </a:r>
            <a:r>
              <a:rPr lang="en-US" sz="3600" dirty="0" smtClean="0"/>
              <a:t> serum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tabung</a:t>
            </a:r>
            <a:r>
              <a:rPr lang="en-US" sz="3600" dirty="0" smtClean="0"/>
              <a:t> </a:t>
            </a:r>
            <a:r>
              <a:rPr lang="en-US" sz="3600" dirty="0" err="1" smtClean="0"/>
              <a:t>vakum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diuji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serologis</a:t>
            </a:r>
            <a:r>
              <a:rPr lang="en-US" sz="3600" dirty="0" smtClean="0"/>
              <a:t> di </a:t>
            </a:r>
            <a:r>
              <a:rPr lang="en-US" sz="3600" dirty="0" err="1" smtClean="0"/>
              <a:t>Balai</a:t>
            </a:r>
            <a:r>
              <a:rPr lang="en-US" sz="3600" dirty="0" smtClean="0"/>
              <a:t> </a:t>
            </a:r>
            <a:r>
              <a:rPr lang="en-US" sz="3600" dirty="0" err="1" smtClean="0"/>
              <a:t>Veteriner</a:t>
            </a:r>
            <a:r>
              <a:rPr lang="en-US" sz="3600" dirty="0" smtClean="0"/>
              <a:t> </a:t>
            </a:r>
            <a:r>
              <a:rPr lang="en-US" sz="3600" dirty="0" err="1" smtClean="0"/>
              <a:t>Maros</a:t>
            </a:r>
            <a:endParaRPr lang="en-US" sz="3600" dirty="0"/>
          </a:p>
          <a:p>
            <a:pPr marL="0" indent="0">
              <a:buNone/>
              <a:defRPr/>
            </a:pPr>
            <a:endParaRPr lang="en-US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Pengambilan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Sampel</a:t>
            </a:r>
            <a:endParaRPr lang="id-ID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Persegi panjang 5"/>
          <p:cNvSpPr/>
          <p:nvPr/>
        </p:nvSpPr>
        <p:spPr>
          <a:xfrm>
            <a:off x="474331" y="4279958"/>
            <a:ext cx="84273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sz="4800" b="1" dirty="0"/>
              <a:t>LAB 2055 SRM TV SER 2 130701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Callout 6"/>
          <p:cNvSpPr/>
          <p:nvPr/>
        </p:nvSpPr>
        <p:spPr>
          <a:xfrm>
            <a:off x="901222" y="1521831"/>
            <a:ext cx="2088232" cy="720080"/>
          </a:xfrm>
          <a:prstGeom prst="leftRightArrowCallout">
            <a:avLst>
              <a:gd name="adj1" fmla="val 17063"/>
              <a:gd name="adj2" fmla="val 25000"/>
              <a:gd name="adj3" fmla="val 25000"/>
              <a:gd name="adj4" fmla="val 52371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</a:rPr>
              <a:t>Sindroma prioritas</a:t>
            </a:r>
            <a:r>
              <a:rPr lang="en-AU" sz="14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1538603" y="751279"/>
            <a:ext cx="836387" cy="504056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PELSA</a:t>
            </a:r>
            <a:endParaRPr lang="en-AU" dirty="0"/>
          </a:p>
        </p:txBody>
      </p:sp>
      <p:sp>
        <p:nvSpPr>
          <p:cNvPr id="11" name="Left-Right Arrow Callout 10"/>
          <p:cNvSpPr/>
          <p:nvPr/>
        </p:nvSpPr>
        <p:spPr>
          <a:xfrm>
            <a:off x="5887792" y="1564351"/>
            <a:ext cx="2088232" cy="720080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52371"/>
            </a:avLst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dirty="0" smtClean="0">
                <a:solidFill>
                  <a:schemeClr val="tx1"/>
                </a:solidFill>
              </a:rPr>
              <a:t>Sindroma Prioritas</a:t>
            </a:r>
            <a:r>
              <a:rPr lang="en-AU" sz="14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6513714" y="817447"/>
            <a:ext cx="836387" cy="504056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DINAS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374670" y="168149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YA</a:t>
            </a:r>
            <a:endParaRPr lang="en-A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66782" y="1739725"/>
            <a:ext cx="470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YA</a:t>
            </a:r>
            <a:endParaRPr lang="en-A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89454" y="1693825"/>
            <a:ext cx="809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TIDAK</a:t>
            </a:r>
            <a:endParaRPr lang="en-A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7976024" y="1758203"/>
            <a:ext cx="809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/>
              <a:t>TIDAK</a:t>
            </a:r>
            <a:endParaRPr lang="en-AU" sz="2000" dirty="0"/>
          </a:p>
        </p:txBody>
      </p:sp>
      <p:sp>
        <p:nvSpPr>
          <p:cNvPr id="21" name="Flowchart: Process 20"/>
          <p:cNvSpPr/>
          <p:nvPr/>
        </p:nvSpPr>
        <p:spPr>
          <a:xfrm>
            <a:off x="1527143" y="2781971"/>
            <a:ext cx="836387" cy="504056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DINAS</a:t>
            </a:r>
            <a:endParaRPr lang="en-AU" dirty="0"/>
          </a:p>
        </p:txBody>
      </p:sp>
      <p:sp>
        <p:nvSpPr>
          <p:cNvPr id="31" name="Down Arrow 30"/>
          <p:cNvSpPr/>
          <p:nvPr/>
        </p:nvSpPr>
        <p:spPr>
          <a:xfrm>
            <a:off x="1709004" y="3334969"/>
            <a:ext cx="472663" cy="452688"/>
          </a:xfrm>
          <a:prstGeom prst="downArrow">
            <a:avLst>
              <a:gd name="adj1" fmla="val 44503"/>
              <a:gd name="adj2" fmla="val 50000"/>
            </a:avLst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1371415" y="3918735"/>
            <a:ext cx="1152129" cy="5554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en-AU" dirty="0" err="1" smtClean="0"/>
              <a:t>Respons</a:t>
            </a:r>
            <a:endParaRPr lang="en-AU" dirty="0"/>
          </a:p>
        </p:txBody>
      </p:sp>
      <p:sp>
        <p:nvSpPr>
          <p:cNvPr id="34" name="Rectangle 33"/>
          <p:cNvSpPr/>
          <p:nvPr/>
        </p:nvSpPr>
        <p:spPr>
          <a:xfrm>
            <a:off x="7138918" y="4014418"/>
            <a:ext cx="1356800" cy="80600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OB</a:t>
            </a:r>
            <a:r>
              <a:rPr lang="en-AU" dirty="0" smtClean="0"/>
              <a:t> </a:t>
            </a:r>
            <a:r>
              <a:rPr lang="id-ID" dirty="0" smtClean="0"/>
              <a:t>Pengobatan</a:t>
            </a:r>
            <a:endParaRPr lang="en-AU" dirty="0"/>
          </a:p>
        </p:txBody>
      </p:sp>
      <p:sp>
        <p:nvSpPr>
          <p:cNvPr id="35" name="Rectangle 34"/>
          <p:cNvSpPr/>
          <p:nvPr/>
        </p:nvSpPr>
        <p:spPr>
          <a:xfrm>
            <a:off x="5659937" y="4036045"/>
            <a:ext cx="1152129" cy="5683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LAB</a:t>
            </a:r>
            <a:r>
              <a:rPr lang="en-AU" dirty="0" smtClean="0"/>
              <a:t> </a:t>
            </a:r>
          </a:p>
          <a:p>
            <a:pPr algn="ctr"/>
            <a:r>
              <a:rPr lang="en-AU" dirty="0" err="1" smtClean="0"/>
              <a:t>Spe</a:t>
            </a:r>
            <a:r>
              <a:rPr lang="id-ID" dirty="0" smtClean="0"/>
              <a:t>s</a:t>
            </a:r>
            <a:r>
              <a:rPr lang="en-AU" dirty="0" err="1" smtClean="0"/>
              <a:t>imen</a:t>
            </a:r>
            <a:endParaRPr lang="en-AU" dirty="0"/>
          </a:p>
        </p:txBody>
      </p:sp>
      <p:sp>
        <p:nvSpPr>
          <p:cNvPr id="39" name="Right Arrow 38"/>
          <p:cNvSpPr/>
          <p:nvPr/>
        </p:nvSpPr>
        <p:spPr>
          <a:xfrm>
            <a:off x="3923928" y="3838170"/>
            <a:ext cx="1008112" cy="773543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+/-</a:t>
            </a:r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42" name="Down Arrow 41"/>
          <p:cNvSpPr/>
          <p:nvPr/>
        </p:nvSpPr>
        <p:spPr>
          <a:xfrm>
            <a:off x="6657731" y="3092232"/>
            <a:ext cx="621935" cy="793225"/>
          </a:xfrm>
          <a:prstGeom prst="downArrow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22767" y="2372151"/>
            <a:ext cx="1334966" cy="81159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P +</a:t>
            </a:r>
            <a:r>
              <a:rPr lang="en-AU" dirty="0" smtClean="0"/>
              <a:t> </a:t>
            </a:r>
          </a:p>
          <a:p>
            <a:pPr algn="ctr"/>
            <a:r>
              <a:rPr lang="id-ID" dirty="0" smtClean="0"/>
              <a:t>Diagnosis </a:t>
            </a:r>
            <a:r>
              <a:rPr lang="en-US" dirty="0" err="1" smtClean="0"/>
              <a:t>Sementara</a:t>
            </a:r>
            <a:endParaRPr lang="en-AU" dirty="0"/>
          </a:p>
        </p:txBody>
      </p:sp>
      <p:sp>
        <p:nvSpPr>
          <p:cNvPr id="48" name="Flowchart: Process 47"/>
          <p:cNvSpPr/>
          <p:nvPr/>
        </p:nvSpPr>
        <p:spPr>
          <a:xfrm>
            <a:off x="2462902" y="2324674"/>
            <a:ext cx="836387" cy="504056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U</a:t>
            </a:r>
            <a:endParaRPr lang="en-AU" b="1" dirty="0"/>
          </a:p>
        </p:txBody>
      </p:sp>
      <p:sp>
        <p:nvSpPr>
          <p:cNvPr id="49" name="Flowchart: Process 48"/>
          <p:cNvSpPr/>
          <p:nvPr/>
        </p:nvSpPr>
        <p:spPr>
          <a:xfrm>
            <a:off x="532540" y="2314316"/>
            <a:ext cx="836387" cy="504056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P</a:t>
            </a:r>
            <a:endParaRPr lang="en-AU" b="1" dirty="0"/>
          </a:p>
        </p:txBody>
      </p:sp>
      <p:sp>
        <p:nvSpPr>
          <p:cNvPr id="51" name="Bent-Up Arrow 50"/>
          <p:cNvSpPr/>
          <p:nvPr/>
        </p:nvSpPr>
        <p:spPr>
          <a:xfrm rot="5400000">
            <a:off x="878143" y="2871619"/>
            <a:ext cx="467705" cy="513863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Bent-Up Arrow 51"/>
          <p:cNvSpPr/>
          <p:nvPr/>
        </p:nvSpPr>
        <p:spPr>
          <a:xfrm rot="16200000" flipH="1">
            <a:off x="2498670" y="2868579"/>
            <a:ext cx="467705" cy="513863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Down Arrow 52"/>
          <p:cNvSpPr/>
          <p:nvPr/>
        </p:nvSpPr>
        <p:spPr>
          <a:xfrm>
            <a:off x="4315795" y="5050722"/>
            <a:ext cx="621935" cy="793225"/>
          </a:xfrm>
          <a:prstGeom prst="downArrow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058086" y="5921389"/>
            <a:ext cx="1152129" cy="56835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PK</a:t>
            </a:r>
            <a:endParaRPr lang="en-AU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7568388" y="2372150"/>
            <a:ext cx="1334966" cy="81159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U</a:t>
            </a:r>
            <a:r>
              <a:rPr lang="en-AU" b="1" dirty="0" smtClean="0">
                <a:solidFill>
                  <a:schemeClr val="tx1"/>
                </a:solidFill>
              </a:rPr>
              <a:t> +</a:t>
            </a:r>
            <a:r>
              <a:rPr lang="en-AU" dirty="0" smtClean="0"/>
              <a:t> </a:t>
            </a:r>
          </a:p>
          <a:p>
            <a:pPr algn="ctr"/>
            <a:r>
              <a:rPr lang="id-ID" dirty="0" smtClean="0"/>
              <a:t>Diagnosis </a:t>
            </a:r>
            <a:r>
              <a:rPr lang="en-US" dirty="0" err="1" smtClean="0"/>
              <a:t>Sementara</a:t>
            </a:r>
            <a:endParaRPr lang="en-AU" dirty="0"/>
          </a:p>
        </p:txBody>
      </p:sp>
      <p:sp>
        <p:nvSpPr>
          <p:cNvPr id="27" name="Rectangle 26"/>
          <p:cNvSpPr/>
          <p:nvPr/>
        </p:nvSpPr>
        <p:spPr>
          <a:xfrm>
            <a:off x="3357274" y="2313917"/>
            <a:ext cx="761812" cy="5148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chemeClr val="tx1"/>
                </a:solidFill>
              </a:rPr>
              <a:t>PNEG</a:t>
            </a:r>
          </a:p>
          <a:p>
            <a:pPr algn="ctr"/>
            <a:endParaRPr lang="en-AU" dirty="0"/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950" y="-19087"/>
            <a:ext cx="3035300" cy="17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4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lvl="1" indent="0" algn="just">
              <a:buNone/>
            </a:pPr>
            <a:r>
              <a:rPr lang="id-ID" sz="3200" dirty="0" smtClean="0"/>
              <a:t>Anda memutuskan mengirimkan sampel darah dalam tabung serta plasenta 1 ekor </a:t>
            </a:r>
            <a:r>
              <a:rPr lang="en-US" sz="3200" dirty="0" err="1" smtClean="0"/>
              <a:t>domba</a:t>
            </a:r>
            <a:r>
              <a:rPr lang="id-ID" sz="3200" dirty="0" smtClean="0"/>
              <a:t> yang keguguran pada kasus </a:t>
            </a:r>
            <a:r>
              <a:rPr lang="id-ID" sz="3200" dirty="0"/>
              <a:t>357327 </a:t>
            </a:r>
            <a:r>
              <a:rPr lang="id-ID" sz="3200" dirty="0" smtClean="0"/>
              <a:t>untuk diuji secara serologis terhadap brucellosis </a:t>
            </a:r>
            <a:r>
              <a:rPr lang="en-US" sz="3200" dirty="0" smtClean="0"/>
              <a:t>di </a:t>
            </a:r>
            <a:r>
              <a:rPr lang="en-US" sz="3200" dirty="0" err="1" smtClean="0"/>
              <a:t>Balai</a:t>
            </a:r>
            <a:r>
              <a:rPr lang="en-US" sz="3200" dirty="0" smtClean="0"/>
              <a:t> </a:t>
            </a:r>
            <a:r>
              <a:rPr lang="en-US" sz="3200" dirty="0" err="1" smtClean="0"/>
              <a:t>Veteriner</a:t>
            </a:r>
            <a:r>
              <a:rPr lang="en-US" sz="3200" dirty="0" smtClean="0"/>
              <a:t> </a:t>
            </a:r>
            <a:r>
              <a:rPr lang="en-US" sz="3200" dirty="0" err="1" smtClean="0"/>
              <a:t>Bukittinggi</a:t>
            </a:r>
            <a:endParaRPr lang="id-ID" sz="32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Pengambilan</a:t>
            </a:r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Sampel</a:t>
            </a:r>
            <a:endParaRPr lang="id-ID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ersegi panjang 2"/>
          <p:cNvSpPr/>
          <p:nvPr/>
        </p:nvSpPr>
        <p:spPr>
          <a:xfrm>
            <a:off x="290218" y="4365104"/>
            <a:ext cx="85635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LAB </a:t>
            </a:r>
            <a:r>
              <a:rPr lang="en-US" sz="4000" b="1" dirty="0">
                <a:solidFill>
                  <a:srgbClr val="222222"/>
                </a:solidFill>
                <a:latin typeface="arial" panose="020B0604020202020204" pitchFamily="34" charset="0"/>
              </a:rPr>
              <a:t>409573 </a:t>
            </a:r>
            <a:r>
              <a:rPr lang="en-US" sz="4000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PLC TB SER </a:t>
            </a:r>
            <a:r>
              <a:rPr lang="en-US" sz="4000" b="1" dirty="0">
                <a:solidFill>
                  <a:srgbClr val="222222"/>
                </a:solidFill>
                <a:latin typeface="arial" panose="020B0604020202020204" pitchFamily="34" charset="0"/>
              </a:rPr>
              <a:t>2 130701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</a:t>
            </a:r>
            <a:r>
              <a:rPr lang="id-I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Komentar</a:t>
            </a:r>
            <a:r>
              <a:rPr lang="id-I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Kasus)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4400" dirty="0" smtClean="0"/>
              <a:t>T</a:t>
            </a:r>
            <a:r>
              <a:rPr lang="id-ID" sz="4400" dirty="0" err="1" smtClean="0"/>
              <a:t>ujuan</a:t>
            </a:r>
            <a:endParaRPr lang="en-US" sz="4400" dirty="0"/>
          </a:p>
          <a:p>
            <a:pPr>
              <a:defRPr/>
            </a:pPr>
            <a:r>
              <a:rPr lang="en-US" sz="4400" dirty="0" err="1" smtClean="0"/>
              <a:t>Memberikan</a:t>
            </a:r>
            <a:r>
              <a:rPr lang="en-US" sz="4400" dirty="0" smtClean="0"/>
              <a:t> </a:t>
            </a:r>
            <a:r>
              <a:rPr lang="en-US" sz="4400" dirty="0" err="1" smtClean="0"/>
              <a:t>komentar</a:t>
            </a:r>
            <a:r>
              <a:rPr lang="en-US" sz="4400" dirty="0" smtClean="0"/>
              <a:t>, </a:t>
            </a:r>
            <a:r>
              <a:rPr lang="en-US" sz="4400" dirty="0" err="1" smtClean="0"/>
              <a:t>masukan</a:t>
            </a:r>
            <a:r>
              <a:rPr lang="en-US" sz="4400" dirty="0" smtClean="0"/>
              <a:t>, saran, </a:t>
            </a:r>
            <a:r>
              <a:rPr lang="en-US" sz="4400" dirty="0" err="1" smtClean="0"/>
              <a:t>terhadap</a:t>
            </a:r>
            <a:r>
              <a:rPr lang="en-US" sz="4400" dirty="0" smtClean="0"/>
              <a:t> </a:t>
            </a:r>
            <a:r>
              <a:rPr lang="en-US" sz="4400" dirty="0" err="1" smtClean="0"/>
              <a:t>suatu</a:t>
            </a:r>
            <a:r>
              <a:rPr lang="en-US" sz="4400" dirty="0" smtClean="0"/>
              <a:t> </a:t>
            </a:r>
            <a:r>
              <a:rPr lang="en-US" sz="4400" dirty="0" err="1" smtClean="0"/>
              <a:t>kasus</a:t>
            </a:r>
            <a:endParaRPr lang="id-ID" sz="4400" dirty="0" smtClean="0"/>
          </a:p>
          <a:p>
            <a:pPr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703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</a:t>
            </a:r>
            <a:r>
              <a:rPr lang="id-I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Komentar</a:t>
            </a:r>
            <a:r>
              <a:rPr lang="id-I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Kasus)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Format SMS:</a:t>
            </a:r>
          </a:p>
          <a:p>
            <a:pPr marL="0" indent="0">
              <a:buNone/>
              <a:defRPr/>
            </a:pPr>
            <a:r>
              <a:rPr lang="en-US" sz="4400" dirty="0" smtClean="0"/>
              <a:t>KOM [ID </a:t>
            </a:r>
            <a:r>
              <a:rPr lang="en-US" sz="4400" dirty="0" err="1" smtClean="0"/>
              <a:t>Kasus</a:t>
            </a:r>
            <a:r>
              <a:rPr lang="en-US" sz="4400" dirty="0" smtClean="0"/>
              <a:t>] [</a:t>
            </a:r>
            <a:r>
              <a:rPr lang="en-US" sz="4400" dirty="0" err="1" smtClean="0"/>
              <a:t>komentar</a:t>
            </a:r>
            <a:r>
              <a:rPr lang="en-US" sz="4400" dirty="0" smtClean="0"/>
              <a:t>]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4139952" y="3281049"/>
            <a:ext cx="2664296" cy="108600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3600" dirty="0" err="1" smtClean="0"/>
              <a:t>Teks</a:t>
            </a:r>
            <a:r>
              <a:rPr lang="en-AU" sz="3600" dirty="0" smtClean="0"/>
              <a:t> </a:t>
            </a:r>
            <a:r>
              <a:rPr lang="en-AU" sz="3600" dirty="0" err="1" smtClean="0"/>
              <a:t>Bebas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6159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</a:t>
            </a:r>
            <a:r>
              <a:rPr lang="id-I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Komentar</a:t>
            </a:r>
            <a:r>
              <a:rPr lang="id-I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Kasus)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Balai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keguguran</a:t>
            </a:r>
            <a:r>
              <a:rPr lang="en-US" dirty="0" smtClean="0"/>
              <a:t> di </a:t>
            </a:r>
            <a:r>
              <a:rPr lang="en-US" dirty="0" err="1" smtClean="0"/>
              <a:t>duga</a:t>
            </a:r>
            <a:r>
              <a:rPr lang="en-US" dirty="0" smtClean="0"/>
              <a:t> </a:t>
            </a:r>
            <a:r>
              <a:rPr lang="en-US" dirty="0" err="1" smtClean="0"/>
              <a:t>brucelosis</a:t>
            </a:r>
            <a:r>
              <a:rPr lang="en-US" dirty="0" smtClean="0"/>
              <a:t> (ID </a:t>
            </a:r>
            <a:r>
              <a:rPr lang="en-US" dirty="0" err="1" smtClean="0"/>
              <a:t>Kasus</a:t>
            </a:r>
            <a:r>
              <a:rPr lang="en-US" dirty="0" smtClean="0"/>
              <a:t> 345876),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menyarankan</a:t>
            </a:r>
            <a:r>
              <a:rPr lang="en-US" dirty="0" smtClean="0"/>
              <a:t> agar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2" name="Persegi panjang 1"/>
          <p:cNvSpPr/>
          <p:nvPr/>
        </p:nvSpPr>
        <p:spPr>
          <a:xfrm>
            <a:off x="179512" y="4024897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endParaRPr lang="en-US" sz="3200" b="1" dirty="0"/>
          </a:p>
          <a:p>
            <a:pPr marL="0" indent="0">
              <a:buNone/>
              <a:defRPr/>
            </a:pPr>
            <a:r>
              <a:rPr lang="en-US" sz="3200" b="1" dirty="0"/>
              <a:t>KOM 345876 </a:t>
            </a:r>
            <a:r>
              <a:rPr lang="en-US" sz="3200" b="1" dirty="0" err="1"/>
              <a:t>baik</a:t>
            </a:r>
            <a:r>
              <a:rPr lang="en-US" sz="3200" b="1" dirty="0"/>
              <a:t> </a:t>
            </a:r>
            <a:r>
              <a:rPr lang="en-US" sz="3200" b="1" dirty="0" err="1"/>
              <a:t>jika</a:t>
            </a:r>
            <a:r>
              <a:rPr lang="en-US" sz="3200" b="1" dirty="0"/>
              <a:t> </a:t>
            </a:r>
            <a:r>
              <a:rPr lang="en-US" sz="3200" b="1" dirty="0" err="1"/>
              <a:t>diambil</a:t>
            </a:r>
            <a:r>
              <a:rPr lang="en-US" sz="3200" b="1" dirty="0"/>
              <a:t> </a:t>
            </a:r>
            <a:r>
              <a:rPr lang="en-US" sz="3200" b="1" dirty="0" err="1"/>
              <a:t>sampel</a:t>
            </a:r>
            <a:r>
              <a:rPr lang="en-US" sz="3200" b="1" dirty="0"/>
              <a:t> </a:t>
            </a:r>
            <a:r>
              <a:rPr lang="en-US" sz="3200" b="1" dirty="0" err="1"/>
              <a:t>cairan</a:t>
            </a:r>
            <a:r>
              <a:rPr lang="en-US" sz="3200" b="1" dirty="0"/>
              <a:t> uterus</a:t>
            </a:r>
          </a:p>
        </p:txBody>
      </p:sp>
    </p:spTree>
    <p:extLst>
      <p:ext uri="{BB962C8B-B14F-4D97-AF65-F5344CB8AC3E}">
        <p14:creationId xmlns:p14="http://schemas.microsoft.com/office/powerpoint/2010/main" val="38943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Desa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600" dirty="0" err="1" smtClean="0"/>
              <a:t>Tujuan</a:t>
            </a:r>
            <a:endParaRPr lang="en-US" sz="3600" dirty="0" smtClean="0"/>
          </a:p>
          <a:p>
            <a:pPr algn="just"/>
            <a:r>
              <a:rPr lang="en-US" sz="3600" dirty="0" err="1" smtClean="0"/>
              <a:t>Meminta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laporan</a:t>
            </a:r>
            <a:r>
              <a:rPr lang="en-US" sz="3600" dirty="0" smtClean="0"/>
              <a:t> </a:t>
            </a:r>
            <a:r>
              <a:rPr lang="en-US" sz="3600" dirty="0" err="1" smtClean="0"/>
              <a:t>kejadian</a:t>
            </a:r>
            <a:r>
              <a:rPr lang="en-US" sz="3600" dirty="0" smtClean="0"/>
              <a:t> </a:t>
            </a:r>
            <a:r>
              <a:rPr lang="en-US" sz="3600" dirty="0" err="1" smtClean="0"/>
              <a:t>penyakit</a:t>
            </a:r>
            <a:r>
              <a:rPr lang="en-US" sz="3600" dirty="0" smtClean="0"/>
              <a:t> di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desa</a:t>
            </a:r>
            <a:endParaRPr lang="en-US" sz="3600" dirty="0" smtClean="0"/>
          </a:p>
          <a:p>
            <a:pPr marL="0" indent="0" algn="just">
              <a:buNone/>
            </a:pP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 smtClean="0"/>
              <a:t>Format SMS</a:t>
            </a:r>
          </a:p>
          <a:p>
            <a:pPr algn="just"/>
            <a:r>
              <a:rPr lang="en-US" sz="5400" b="1" dirty="0" smtClean="0"/>
              <a:t>LAPD [</a:t>
            </a:r>
            <a:r>
              <a:rPr lang="en-US" sz="5400" b="1" dirty="0" err="1" smtClean="0"/>
              <a:t>Kode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Lokasi</a:t>
            </a:r>
            <a:r>
              <a:rPr lang="en-US" sz="5400" b="1" dirty="0"/>
              <a:t> </a:t>
            </a:r>
            <a:r>
              <a:rPr lang="en-US" sz="5400" b="1" dirty="0" err="1" smtClean="0"/>
              <a:t>Desa</a:t>
            </a:r>
            <a:r>
              <a:rPr lang="en-US" sz="5400" b="1" dirty="0" smtClean="0"/>
              <a:t>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62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SMS: </a:t>
            </a:r>
            <a:r>
              <a:rPr lang="en-US" sz="5400" b="1" dirty="0" smtClean="0"/>
              <a:t>LAPD 73070205</a:t>
            </a:r>
          </a:p>
          <a:p>
            <a:pPr marL="0" indent="0">
              <a:buNone/>
            </a:pPr>
            <a:r>
              <a:rPr lang="en-US" dirty="0" err="1" smtClean="0"/>
              <a:t>Balasan</a:t>
            </a:r>
            <a:r>
              <a:rPr lang="en-US" dirty="0" smtClean="0"/>
              <a:t> SMS</a:t>
            </a:r>
          </a:p>
          <a:p>
            <a:r>
              <a:rPr lang="en-US" dirty="0"/>
              <a:t>[401505] 26/10/2014, </a:t>
            </a:r>
            <a:r>
              <a:rPr lang="en-US" dirty="0" err="1"/>
              <a:t>sapi</a:t>
            </a:r>
            <a:r>
              <a:rPr lang="en-US" dirty="0"/>
              <a:t>, </a:t>
            </a:r>
            <a:r>
              <a:rPr lang="en-US" dirty="0" err="1"/>
              <a:t>tanda</a:t>
            </a:r>
            <a:r>
              <a:rPr lang="en-US" dirty="0"/>
              <a:t> lain; [401257] 25/10/2014, </a:t>
            </a:r>
            <a:r>
              <a:rPr lang="en-US" dirty="0" err="1"/>
              <a:t>sapi</a:t>
            </a:r>
            <a:r>
              <a:rPr lang="en-US" dirty="0"/>
              <a:t>, </a:t>
            </a:r>
            <a:r>
              <a:rPr lang="en-US" dirty="0" err="1"/>
              <a:t>demam</a:t>
            </a:r>
            <a:r>
              <a:rPr lang="en-US" dirty="0"/>
              <a:t>; [104109] 10/01/2014, </a:t>
            </a:r>
            <a:r>
              <a:rPr lang="en-US" dirty="0" err="1"/>
              <a:t>sapi</a:t>
            </a:r>
            <a:r>
              <a:rPr lang="en-US" dirty="0"/>
              <a:t>, </a:t>
            </a:r>
            <a:r>
              <a:rPr lang="en-US" dirty="0" err="1"/>
              <a:t>mencret</a:t>
            </a:r>
            <a:r>
              <a:rPr lang="en-US" dirty="0"/>
              <a:t>, </a:t>
            </a:r>
            <a:r>
              <a:rPr lang="en-US" dirty="0" err="1"/>
              <a:t>demam</a:t>
            </a:r>
            <a:r>
              <a:rPr lang="en-US" dirty="0"/>
              <a:t>; [15099] 03/07/2013, </a:t>
            </a:r>
            <a:r>
              <a:rPr lang="en-US" dirty="0" err="1"/>
              <a:t>sapi</a:t>
            </a:r>
            <a:r>
              <a:rPr lang="en-US" dirty="0"/>
              <a:t>, </a:t>
            </a:r>
            <a:r>
              <a:rPr lang="en-US" dirty="0" err="1"/>
              <a:t>lumpuh</a:t>
            </a:r>
            <a:endParaRPr lang="en-US" dirty="0"/>
          </a:p>
        </p:txBody>
      </p:sp>
      <p:sp>
        <p:nvSpPr>
          <p:cNvPr id="5" name="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Desa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74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Kasus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 smtClean="0"/>
              <a:t>Tujuan</a:t>
            </a:r>
            <a:endParaRPr lang="en-US" sz="3600" dirty="0" smtClean="0"/>
          </a:p>
          <a:p>
            <a:pPr algn="just"/>
            <a:r>
              <a:rPr lang="en-US" sz="3600" dirty="0" err="1" smtClean="0"/>
              <a:t>Meminta</a:t>
            </a:r>
            <a:r>
              <a:rPr lang="en-US" sz="3600" dirty="0" smtClean="0"/>
              <a:t> </a:t>
            </a:r>
            <a:r>
              <a:rPr lang="en-US" sz="3600" dirty="0" err="1" smtClean="0"/>
              <a:t>laporan</a:t>
            </a:r>
            <a:r>
              <a:rPr lang="en-US" sz="3600" dirty="0" smtClean="0"/>
              <a:t> </a:t>
            </a:r>
            <a:r>
              <a:rPr lang="en-US" sz="3600" dirty="0" err="1" smtClean="0"/>
              <a:t>lengkap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kasus</a:t>
            </a:r>
            <a:r>
              <a:rPr lang="en-US" sz="3600" dirty="0" smtClean="0"/>
              <a:t> </a:t>
            </a:r>
            <a:r>
              <a:rPr lang="en-US" sz="3600" dirty="0" err="1" smtClean="0"/>
              <a:t>penyakit</a:t>
            </a:r>
            <a:endParaRPr lang="en-US" sz="3600" dirty="0" smtClean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r>
              <a:rPr lang="en-US" sz="3600" dirty="0" smtClean="0"/>
              <a:t>Format SMS</a:t>
            </a:r>
          </a:p>
          <a:p>
            <a:pPr algn="just"/>
            <a:r>
              <a:rPr lang="en-US" sz="4400" dirty="0" smtClean="0"/>
              <a:t>LAPD [ID </a:t>
            </a:r>
            <a:r>
              <a:rPr lang="en-US" sz="4400" dirty="0" err="1" smtClean="0"/>
              <a:t>Kasus</a:t>
            </a:r>
            <a:r>
              <a:rPr lang="en-US" sz="4400" dirty="0" smtClean="0"/>
              <a:t>]</a:t>
            </a:r>
            <a:endParaRPr lang="en-US" sz="4400" dirty="0"/>
          </a:p>
          <a:p>
            <a:endParaRPr lang="en-US" sz="3000" dirty="0" smtClean="0"/>
          </a:p>
          <a:p>
            <a:endParaRPr lang="en-US" sz="3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905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Kasus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SMS </a:t>
            </a:r>
            <a:r>
              <a:rPr lang="en-US" sz="5400" dirty="0" smtClean="0"/>
              <a:t>: LAPK 401505</a:t>
            </a:r>
          </a:p>
          <a:p>
            <a:pPr marL="0" indent="0">
              <a:buNone/>
            </a:pPr>
            <a:r>
              <a:rPr lang="en-US" dirty="0" err="1" smtClean="0"/>
              <a:t>Balasan</a:t>
            </a:r>
            <a:r>
              <a:rPr lang="en-US" dirty="0" smtClean="0"/>
              <a:t> SMS</a:t>
            </a:r>
          </a:p>
          <a:p>
            <a:r>
              <a:rPr lang="en-US" sz="2800" dirty="0"/>
              <a:t>[401505] 26/10/2014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Kartini</a:t>
            </a:r>
            <a:r>
              <a:rPr lang="en-US" sz="2800" dirty="0"/>
              <a:t> (082344038111)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Biji</a:t>
            </a:r>
            <a:r>
              <a:rPr lang="en-US" sz="2800" dirty="0"/>
              <a:t> </a:t>
            </a:r>
            <a:r>
              <a:rPr lang="en-US" sz="2800" dirty="0" err="1"/>
              <a:t>Nangka</a:t>
            </a:r>
            <a:r>
              <a:rPr lang="en-US" sz="2800" dirty="0"/>
              <a:t>, </a:t>
            </a:r>
            <a:r>
              <a:rPr lang="en-US" sz="2800" dirty="0" err="1"/>
              <a:t>Sinjai</a:t>
            </a:r>
            <a:r>
              <a:rPr lang="en-US" sz="2800" dirty="0"/>
              <a:t> </a:t>
            </a:r>
            <a:r>
              <a:rPr lang="en-US" sz="2800" dirty="0" err="1"/>
              <a:t>Borong</a:t>
            </a:r>
            <a:r>
              <a:rPr lang="en-US" sz="2800" dirty="0"/>
              <a:t>, </a:t>
            </a:r>
            <a:r>
              <a:rPr lang="en-US" sz="2800" dirty="0" err="1"/>
              <a:t>Sinjai</a:t>
            </a:r>
            <a:r>
              <a:rPr lang="en-US" sz="2800" dirty="0"/>
              <a:t>, Sulawesi Selatan;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(26/10/2014): 1 </a:t>
            </a:r>
            <a:r>
              <a:rPr lang="en-US" sz="2800" dirty="0" err="1"/>
              <a:t>sapi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lain'; </a:t>
            </a:r>
            <a:r>
              <a:rPr lang="en-US" sz="2800" dirty="0" err="1"/>
              <a:t>Respon</a:t>
            </a:r>
            <a:r>
              <a:rPr lang="en-US" sz="2800" dirty="0"/>
              <a:t> (26/10/2014)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telpon</a:t>
            </a:r>
            <a:r>
              <a:rPr lang="en-US" sz="2800" dirty="0"/>
              <a:t>: </a:t>
            </a:r>
            <a:r>
              <a:rPr lang="en-US" sz="2800" dirty="0" err="1"/>
              <a:t>Cacingan</a:t>
            </a:r>
            <a:r>
              <a:rPr lang="en-US" sz="2800" dirty="0"/>
              <a:t>'; </a:t>
            </a:r>
            <a:r>
              <a:rPr lang="en-US" sz="2800" dirty="0" err="1"/>
              <a:t>Pengobatan</a:t>
            </a:r>
            <a:r>
              <a:rPr lang="en-US" sz="2800" dirty="0"/>
              <a:t> (26/10/2014): VERM-O BOLUS (1.0 bolus)</a:t>
            </a:r>
          </a:p>
        </p:txBody>
      </p:sp>
    </p:spTree>
    <p:extLst>
      <p:ext uri="{BB962C8B-B14F-4D97-AF65-F5344CB8AC3E}">
        <p14:creationId xmlns:p14="http://schemas.microsoft.com/office/powerpoint/2010/main" val="21070171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SKENARIO</a:t>
            </a:r>
            <a:endParaRPr lang="en-US" sz="9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7440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Skenario LAB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buNone/>
              <a:defRPr/>
            </a:pPr>
            <a:r>
              <a:rPr lang="id-ID" sz="3600" dirty="0"/>
              <a:t>Seorang peternak mempunyai masalah diare yang masih terus terjadi (kasus xxxx). Anda mengambil sample feses dari 15 sapi dan mengirimkan feses segar ke laboratorium untuk pengujian parasitologis</a:t>
            </a:r>
            <a:r>
              <a:rPr lang="en-US" sz="3600" dirty="0"/>
              <a:t> di </a:t>
            </a:r>
            <a:r>
              <a:rPr lang="en-US" sz="3600" dirty="0" err="1"/>
              <a:t>Balai</a:t>
            </a:r>
            <a:r>
              <a:rPr lang="en-US" sz="3600" dirty="0"/>
              <a:t> </a:t>
            </a:r>
            <a:r>
              <a:rPr lang="en-US" sz="3600" dirty="0" err="1"/>
              <a:t>Veteriner</a:t>
            </a:r>
            <a:r>
              <a:rPr lang="en-US" sz="3600" dirty="0"/>
              <a:t> </a:t>
            </a:r>
            <a:r>
              <a:rPr lang="en-US" sz="3600" dirty="0" err="1"/>
              <a:t>Maros</a:t>
            </a:r>
            <a:r>
              <a:rPr lang="id-ID" sz="3600" dirty="0"/>
              <a:t>. (</a:t>
            </a:r>
            <a:r>
              <a:rPr lang="id-ID" sz="3600" i="1" dirty="0">
                <a:solidFill>
                  <a:srgbClr val="0070C0"/>
                </a:solidFill>
              </a:rPr>
              <a:t>gunakan ID Kasus dari Lap U yang anda buat</a:t>
            </a:r>
            <a:r>
              <a:rPr lang="id-ID" sz="3600" dirty="0" smtClean="0"/>
              <a:t>)</a:t>
            </a:r>
            <a:endParaRPr lang="en-US" sz="3600" dirty="0" smtClean="0"/>
          </a:p>
          <a:p>
            <a:pPr marL="0" lvl="1" indent="0">
              <a:buNone/>
              <a:defRPr/>
            </a:pPr>
            <a:endParaRPr lang="id-ID" sz="3200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Manajemen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Kasus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/>
              <a:t>Laporan</a:t>
            </a:r>
            <a:r>
              <a:rPr lang="en-US" sz="4000" dirty="0" smtClean="0"/>
              <a:t> </a:t>
            </a:r>
            <a:r>
              <a:rPr lang="en-US" sz="4000" dirty="0" err="1" smtClean="0"/>
              <a:t>Respon</a:t>
            </a:r>
            <a:r>
              <a:rPr lang="en-US" sz="4000" dirty="0" smtClean="0"/>
              <a:t> (R)</a:t>
            </a:r>
          </a:p>
          <a:p>
            <a:r>
              <a:rPr lang="en-US" sz="4000" dirty="0" err="1" smtClean="0"/>
              <a:t>Laporan</a:t>
            </a:r>
            <a:r>
              <a:rPr lang="en-US" sz="4000" dirty="0" smtClean="0"/>
              <a:t> </a:t>
            </a:r>
            <a:r>
              <a:rPr lang="en-US" sz="4000" dirty="0" err="1" smtClean="0"/>
              <a:t>Pengobatan</a:t>
            </a:r>
            <a:r>
              <a:rPr lang="en-US" sz="4000" dirty="0" smtClean="0"/>
              <a:t> (OB)</a:t>
            </a:r>
          </a:p>
          <a:p>
            <a:r>
              <a:rPr lang="en-US" sz="4000" dirty="0" err="1" smtClean="0"/>
              <a:t>Laporan</a:t>
            </a:r>
            <a:r>
              <a:rPr lang="en-US" sz="4000" dirty="0" smtClean="0"/>
              <a:t> </a:t>
            </a:r>
            <a:r>
              <a:rPr lang="en-US" sz="4000" dirty="0" err="1" smtClean="0"/>
              <a:t>Perkembangan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Kasus</a:t>
            </a:r>
            <a:r>
              <a:rPr lang="en-US" sz="4000" dirty="0" smtClean="0"/>
              <a:t> (PK)</a:t>
            </a:r>
          </a:p>
          <a:p>
            <a:r>
              <a:rPr lang="en-US" sz="4000" dirty="0" err="1" smtClean="0"/>
              <a:t>Laporan</a:t>
            </a:r>
            <a:r>
              <a:rPr lang="en-US" sz="4000" dirty="0" smtClean="0"/>
              <a:t> </a:t>
            </a:r>
            <a:r>
              <a:rPr lang="en-US" sz="4000" dirty="0" err="1" smtClean="0"/>
              <a:t>Pengambilan</a:t>
            </a:r>
            <a:r>
              <a:rPr lang="en-US" sz="4000" dirty="0" smtClean="0"/>
              <a:t> </a:t>
            </a:r>
            <a:r>
              <a:rPr lang="en-US" sz="4000" dirty="0" err="1" smtClean="0"/>
              <a:t>Sampel</a:t>
            </a:r>
            <a:r>
              <a:rPr lang="en-US" sz="4000" dirty="0" smtClean="0"/>
              <a:t> (LAB)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37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Skenario LAB</a:t>
            </a:r>
            <a:endParaRPr lang="en-US" dirty="0" smtClean="0"/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memeriksa</a:t>
            </a:r>
            <a:r>
              <a:rPr lang="en-US" sz="3600" dirty="0" smtClean="0"/>
              <a:t> </a:t>
            </a:r>
            <a:r>
              <a:rPr lang="en-US" sz="3600" dirty="0" err="1" smtClean="0"/>
              <a:t>kambing</a:t>
            </a:r>
            <a:r>
              <a:rPr lang="en-US" sz="3600" dirty="0" smtClean="0"/>
              <a:t> yang </a:t>
            </a:r>
            <a:r>
              <a:rPr lang="en-US" sz="3600" dirty="0" err="1" smtClean="0"/>
              <a:t>mati</a:t>
            </a:r>
            <a:r>
              <a:rPr lang="en-US" sz="3600" dirty="0" smtClean="0"/>
              <a:t> (</a:t>
            </a:r>
            <a:r>
              <a:rPr lang="en-US" sz="3600" dirty="0" err="1" smtClean="0"/>
              <a:t>kasus</a:t>
            </a:r>
            <a:r>
              <a:rPr lang="en-US" sz="3600" dirty="0" smtClean="0"/>
              <a:t> </a:t>
            </a:r>
            <a:r>
              <a:rPr lang="en-US" sz="3600" dirty="0" err="1" smtClean="0"/>
              <a:t>xxxx</a:t>
            </a:r>
            <a:r>
              <a:rPr lang="en-US" sz="3600" dirty="0" smtClean="0"/>
              <a:t>)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melihat</a:t>
            </a:r>
            <a:r>
              <a:rPr lang="en-US" sz="3600" dirty="0" smtClean="0"/>
              <a:t> </a:t>
            </a:r>
            <a:r>
              <a:rPr lang="en-US" sz="3600" dirty="0" err="1" smtClean="0"/>
              <a:t>bahwa</a:t>
            </a:r>
            <a:r>
              <a:rPr lang="en-US" sz="3600" dirty="0" smtClean="0"/>
              <a:t> </a:t>
            </a:r>
            <a:r>
              <a:rPr lang="en-US" sz="3600" dirty="0" err="1" smtClean="0"/>
              <a:t>ginjal</a:t>
            </a:r>
            <a:r>
              <a:rPr lang="en-US" sz="3600" dirty="0" smtClean="0"/>
              <a:t> </a:t>
            </a:r>
            <a:r>
              <a:rPr lang="en-US" sz="3600" dirty="0" err="1" smtClean="0"/>
              <a:t>kambing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terlihat</a:t>
            </a:r>
            <a:r>
              <a:rPr lang="en-US" sz="3600" dirty="0" smtClean="0"/>
              <a:t> </a:t>
            </a:r>
            <a:r>
              <a:rPr lang="en-US" sz="3600" dirty="0" err="1" smtClean="0"/>
              <a:t>janggal</a:t>
            </a:r>
            <a:r>
              <a:rPr lang="en-US" sz="3600" dirty="0" smtClean="0"/>
              <a:t>. </a:t>
            </a:r>
            <a:r>
              <a:rPr lang="en-US" sz="3600" dirty="0" err="1" smtClean="0"/>
              <a:t>Anda</a:t>
            </a:r>
            <a:r>
              <a:rPr lang="en-US" sz="3600" dirty="0" smtClean="0"/>
              <a:t> </a:t>
            </a:r>
            <a:r>
              <a:rPr lang="en-US" sz="3600" dirty="0" err="1" smtClean="0"/>
              <a:t>mengirimkan</a:t>
            </a:r>
            <a:r>
              <a:rPr lang="en-US" sz="3600" dirty="0" smtClean="0"/>
              <a:t> </a:t>
            </a:r>
            <a:r>
              <a:rPr lang="en-US" sz="3600" dirty="0" err="1" smtClean="0"/>
              <a:t>irisan</a:t>
            </a:r>
            <a:r>
              <a:rPr lang="en-US" sz="3600" dirty="0" smtClean="0"/>
              <a:t> </a:t>
            </a:r>
            <a:r>
              <a:rPr lang="en-US" sz="3600" dirty="0" err="1" smtClean="0"/>
              <a:t>ginjal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formalin </a:t>
            </a:r>
            <a:r>
              <a:rPr lang="en-US" sz="3600" dirty="0" err="1" smtClean="0"/>
              <a:t>ke</a:t>
            </a:r>
            <a:r>
              <a:rPr lang="en-US" sz="3600" dirty="0" smtClean="0"/>
              <a:t> lab B </a:t>
            </a:r>
            <a:r>
              <a:rPr lang="en-US" sz="3600" dirty="0" err="1" smtClean="0"/>
              <a:t>Cikole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uji</a:t>
            </a:r>
            <a:r>
              <a:rPr lang="en-US" sz="3600" dirty="0" smtClean="0"/>
              <a:t> </a:t>
            </a:r>
            <a:r>
              <a:rPr lang="en-US" sz="3600" dirty="0" err="1" smtClean="0"/>
              <a:t>histopatologi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irisan</a:t>
            </a:r>
            <a:r>
              <a:rPr lang="en-US" sz="3600" dirty="0" smtClean="0"/>
              <a:t> </a:t>
            </a:r>
            <a:r>
              <a:rPr lang="en-US" sz="3600" dirty="0" err="1" smtClean="0"/>
              <a:t>segar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kultur</a:t>
            </a:r>
            <a:r>
              <a:rPr lang="en-US" sz="3600" dirty="0" smtClean="0"/>
              <a:t> </a:t>
            </a:r>
            <a:r>
              <a:rPr lang="en-US" sz="3600" dirty="0" err="1" smtClean="0"/>
              <a:t>bakteri</a:t>
            </a:r>
            <a:r>
              <a:rPr lang="en-US" sz="3600" dirty="0" smtClean="0"/>
              <a:t>. </a:t>
            </a:r>
            <a:r>
              <a:rPr lang="id-ID" sz="3600" dirty="0" smtClean="0"/>
              <a:t>(</a:t>
            </a:r>
            <a:r>
              <a:rPr lang="id-ID" sz="3600" i="1" dirty="0" smtClean="0">
                <a:solidFill>
                  <a:srgbClr val="0070C0"/>
                </a:solidFill>
              </a:rPr>
              <a:t>gunakan ID Kasus dari Lap U</a:t>
            </a:r>
            <a:r>
              <a:rPr lang="en-US" sz="3600" i="1" dirty="0" smtClean="0">
                <a:solidFill>
                  <a:srgbClr val="0070C0"/>
                </a:solidFill>
              </a:rPr>
              <a:t>/P</a:t>
            </a:r>
            <a:r>
              <a:rPr lang="id-ID" sz="3600" i="1" dirty="0" smtClean="0">
                <a:solidFill>
                  <a:srgbClr val="0070C0"/>
                </a:solidFill>
              </a:rPr>
              <a:t> yang anda buat</a:t>
            </a:r>
            <a:r>
              <a:rPr lang="id-ID" sz="3600" dirty="0" smtClean="0"/>
              <a:t>)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2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232818"/>
            <a:ext cx="634523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TextBox 1"/>
          <p:cNvSpPr txBox="1">
            <a:spLocks noChangeArrowheads="1"/>
          </p:cNvSpPr>
          <p:nvPr/>
        </p:nvSpPr>
        <p:spPr bwMode="auto">
          <a:xfrm rot="-1197248">
            <a:off x="4662488" y="5257800"/>
            <a:ext cx="452278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id-ID" altLang="en-US" sz="4400">
                <a:latin typeface="Lucida Handwriting" pitchFamily="66" charset="0"/>
              </a:rPr>
              <a:t>Terima kasih</a:t>
            </a:r>
            <a:endParaRPr lang="en-AU" altLang="en-US" sz="4400">
              <a:latin typeface="Lucida Handwriting" pitchFamily="66" charset="0"/>
            </a:endParaRPr>
          </a:p>
        </p:txBody>
      </p:sp>
      <p:pic>
        <p:nvPicPr>
          <p:cNvPr id="7885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9240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atriona Mackenzie\Google Drive\AFF23\Communication\Images\deptan_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6250"/>
            <a:ext cx="12954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Respon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07706"/>
          </a:xfrm>
        </p:spPr>
        <p:txBody>
          <a:bodyPr/>
          <a:lstStyle/>
          <a:p>
            <a:pPr marL="0" indent="0" algn="just">
              <a:buNone/>
            </a:pPr>
            <a:r>
              <a:rPr lang="en-AU" sz="4000" dirty="0" err="1"/>
              <a:t>Tujuan</a:t>
            </a:r>
            <a:endParaRPr lang="en-US" sz="4000" b="1" dirty="0"/>
          </a:p>
          <a:p>
            <a:pPr algn="just"/>
            <a:r>
              <a:rPr lang="en-AU" sz="4000" dirty="0" err="1"/>
              <a:t>Merespon</a:t>
            </a:r>
            <a:r>
              <a:rPr lang="en-AU" sz="4000" dirty="0"/>
              <a:t> </a:t>
            </a:r>
            <a:r>
              <a:rPr lang="en-AU" sz="4000" dirty="0" err="1"/>
              <a:t>setiap</a:t>
            </a:r>
            <a:r>
              <a:rPr lang="en-AU" sz="4000" dirty="0"/>
              <a:t> </a:t>
            </a:r>
            <a:r>
              <a:rPr lang="en-AU" sz="4000" dirty="0" err="1" smtClean="0"/>
              <a:t>laporan</a:t>
            </a:r>
            <a:r>
              <a:rPr lang="en-AU" sz="4000" dirty="0" smtClean="0"/>
              <a:t> </a:t>
            </a:r>
            <a:r>
              <a:rPr lang="en-AU" sz="4000" dirty="0" err="1" smtClean="0"/>
              <a:t>kejadian</a:t>
            </a:r>
            <a:r>
              <a:rPr lang="en-AU" sz="4000" dirty="0" smtClean="0"/>
              <a:t> </a:t>
            </a:r>
            <a:r>
              <a:rPr lang="en-AU" sz="4000" dirty="0" err="1"/>
              <a:t>tanda</a:t>
            </a:r>
            <a:r>
              <a:rPr lang="en-AU" sz="4000" dirty="0"/>
              <a:t> </a:t>
            </a:r>
            <a:r>
              <a:rPr lang="en-AU" sz="4000" dirty="0" err="1"/>
              <a:t>umum</a:t>
            </a:r>
            <a:r>
              <a:rPr lang="en-AU" sz="4000" dirty="0"/>
              <a:t> </a:t>
            </a:r>
            <a:r>
              <a:rPr lang="en-AU" sz="4000" dirty="0" err="1"/>
              <a:t>maupun</a:t>
            </a:r>
            <a:r>
              <a:rPr lang="en-AU" sz="4000" dirty="0"/>
              <a:t> </a:t>
            </a:r>
            <a:r>
              <a:rPr lang="en-AU" sz="4000" dirty="0" err="1"/>
              <a:t>sindrom</a:t>
            </a:r>
            <a:r>
              <a:rPr lang="en-AU" sz="4000" dirty="0"/>
              <a:t> </a:t>
            </a:r>
            <a:r>
              <a:rPr lang="en-AU" sz="4000" dirty="0" err="1" smtClean="0"/>
              <a:t>prioritas</a:t>
            </a:r>
            <a:r>
              <a:rPr lang="en-AU" sz="4000" dirty="0" smtClean="0"/>
              <a:t> </a:t>
            </a:r>
            <a:r>
              <a:rPr lang="en-AU" sz="4000" dirty="0" err="1" smtClean="0"/>
              <a:t>dari</a:t>
            </a:r>
            <a:r>
              <a:rPr lang="en-AU" sz="4000" dirty="0" smtClean="0"/>
              <a:t> </a:t>
            </a:r>
            <a:r>
              <a:rPr lang="en-AU" sz="4000" dirty="0" err="1" smtClean="0"/>
              <a:t>pelapor</a:t>
            </a:r>
            <a:r>
              <a:rPr lang="en-AU" sz="4000" dirty="0" smtClean="0"/>
              <a:t> </a:t>
            </a:r>
            <a:r>
              <a:rPr lang="en-AU" sz="4000" dirty="0" err="1" smtClean="0"/>
              <a:t>desa</a:t>
            </a:r>
            <a:r>
              <a:rPr lang="en-AU" sz="4000" dirty="0" smtClean="0"/>
              <a:t> </a:t>
            </a:r>
            <a:r>
              <a:rPr lang="en-AU" sz="4000" dirty="0" err="1"/>
              <a:t>dengan</a:t>
            </a:r>
            <a:r>
              <a:rPr lang="en-AU" sz="4000" dirty="0"/>
              <a:t> </a:t>
            </a:r>
            <a:r>
              <a:rPr lang="en-AU" sz="4000" dirty="0" err="1"/>
              <a:t>memberikan</a:t>
            </a:r>
            <a:r>
              <a:rPr lang="en-AU" sz="4000" dirty="0"/>
              <a:t> </a:t>
            </a:r>
            <a:r>
              <a:rPr lang="en-AU" sz="4000" dirty="0" err="1"/>
              <a:t>diagnosa</a:t>
            </a:r>
            <a:r>
              <a:rPr lang="en-AU" sz="4000" dirty="0"/>
              <a:t> </a:t>
            </a:r>
            <a:r>
              <a:rPr lang="en-AU" sz="4000" dirty="0" err="1" smtClean="0"/>
              <a:t>sementara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fr-FR" altLang="en-US" sz="4400" dirty="0" smtClean="0"/>
              <a:t>Format SMS</a:t>
            </a:r>
          </a:p>
          <a:p>
            <a:pPr marL="0" indent="0" eaLnBrk="1" hangingPunct="1">
              <a:buFont typeface="Arial" charset="0"/>
              <a:buNone/>
            </a:pPr>
            <a:r>
              <a:rPr lang="fr-FR" altLang="en-US" sz="2800" b="1" dirty="0" smtClean="0"/>
              <a:t>R [ID </a:t>
            </a:r>
            <a:r>
              <a:rPr lang="fr-FR" altLang="en-US" sz="2800" b="1" dirty="0" err="1" smtClean="0"/>
              <a:t>Kasus</a:t>
            </a:r>
            <a:r>
              <a:rPr lang="fr-FR" altLang="en-US" sz="2800" b="1" dirty="0" smtClean="0"/>
              <a:t>] [</a:t>
            </a:r>
            <a:r>
              <a:rPr lang="fr-FR" altLang="en-US" sz="2800" b="1" dirty="0" err="1" smtClean="0"/>
              <a:t>dikunjung</a:t>
            </a:r>
            <a:r>
              <a:rPr lang="fr-FR" altLang="en-US" sz="2800" b="1" dirty="0" smtClean="0"/>
              <a:t> (K/T)] [</a:t>
            </a:r>
            <a:r>
              <a:rPr lang="fr-FR" altLang="en-US" sz="2800" b="1" dirty="0" err="1" smtClean="0"/>
              <a:t>diagnosa,diagnosa</a:t>
            </a:r>
            <a:r>
              <a:rPr lang="fr-FR" altLang="en-US" sz="2800" b="1" dirty="0" smtClean="0"/>
              <a:t>...] </a:t>
            </a:r>
            <a:endParaRPr lang="en-AU" altLang="en-US" sz="2800" b="1" dirty="0" smtClean="0"/>
          </a:p>
          <a:p>
            <a:pPr marL="0" indent="0" eaLnBrk="1" hangingPunct="1">
              <a:buFont typeface="Arial" charset="0"/>
              <a:buNone/>
            </a:pPr>
            <a:endParaRPr lang="en-AU" altLang="en-US" dirty="0" smtClean="0"/>
          </a:p>
          <a:p>
            <a:pPr marL="0" indent="0" eaLnBrk="1" hangingPunct="1">
              <a:buFont typeface="Arial" charset="0"/>
              <a:buNone/>
            </a:pPr>
            <a:endParaRPr lang="en-AU" altLang="en-US" dirty="0" smtClean="0"/>
          </a:p>
          <a:p>
            <a:pPr marL="0" indent="0" eaLnBrk="1" hangingPunct="1">
              <a:buFont typeface="Arial" charset="0"/>
              <a:buNone/>
            </a:pPr>
            <a:endParaRPr lang="en-AU" altLang="en-US" sz="2000" b="1" dirty="0" smtClean="0"/>
          </a:p>
          <a:p>
            <a:pPr marL="0" indent="0" eaLnBrk="1" hangingPunct="1">
              <a:buFont typeface="Arial" charset="0"/>
              <a:buNone/>
            </a:pPr>
            <a:endParaRPr lang="en-AU" altLang="en-US" sz="2000" b="1" dirty="0" smtClean="0"/>
          </a:p>
        </p:txBody>
      </p:sp>
      <p:grpSp>
        <p:nvGrpSpPr>
          <p:cNvPr id="57347" name="Group 10"/>
          <p:cNvGrpSpPr>
            <a:grpSpLocks/>
          </p:cNvGrpSpPr>
          <p:nvPr/>
        </p:nvGrpSpPr>
        <p:grpSpPr bwMode="auto">
          <a:xfrm>
            <a:off x="821939" y="3429000"/>
            <a:ext cx="6769248" cy="1512813"/>
            <a:chOff x="683568" y="1111357"/>
            <a:chExt cx="4979490" cy="1012004"/>
          </a:xfrm>
        </p:grpSpPr>
        <p:sp>
          <p:nvSpPr>
            <p:cNvPr id="12" name="Rectangular Callout 11"/>
            <p:cNvSpPr/>
            <p:nvPr/>
          </p:nvSpPr>
          <p:spPr>
            <a:xfrm>
              <a:off x="683568" y="1111357"/>
              <a:ext cx="1019073" cy="100883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000" dirty="0"/>
                <a:t>iSIKHNAS ID </a:t>
              </a:r>
              <a:r>
                <a:rPr lang="en-AU" sz="2000" dirty="0" err="1"/>
                <a:t>Kasus</a:t>
              </a:r>
              <a:endParaRPr lang="en-AU" sz="2000" dirty="0"/>
            </a:p>
          </p:txBody>
        </p:sp>
        <p:sp>
          <p:nvSpPr>
            <p:cNvPr id="14" name="Rectangular Callout 13"/>
            <p:cNvSpPr/>
            <p:nvPr/>
          </p:nvSpPr>
          <p:spPr>
            <a:xfrm>
              <a:off x="3758248" y="1111357"/>
              <a:ext cx="1904810" cy="1008832"/>
            </a:xfrm>
            <a:prstGeom prst="wedgeRectCallout">
              <a:avLst>
                <a:gd name="adj1" fmla="val -15806"/>
                <a:gd name="adj2" fmla="val -7989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dirty="0"/>
                <a:t>Kode Penyakit dipisahkan dengan koma</a:t>
              </a:r>
              <a:endParaRPr lang="en-AU" sz="2000" dirty="0"/>
            </a:p>
          </p:txBody>
        </p:sp>
        <p:sp>
          <p:nvSpPr>
            <p:cNvPr id="15" name="Rectangular Callout 14"/>
            <p:cNvSpPr/>
            <p:nvPr/>
          </p:nvSpPr>
          <p:spPr>
            <a:xfrm>
              <a:off x="2297894" y="1116116"/>
              <a:ext cx="1085742" cy="1007245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000" dirty="0" err="1"/>
                <a:t>Kunjungan</a:t>
              </a:r>
              <a:r>
                <a:rPr lang="en-AU" sz="2000" dirty="0"/>
                <a:t> </a:t>
              </a:r>
              <a:r>
                <a:rPr lang="en-AU" sz="2000" dirty="0" err="1"/>
                <a:t>atau</a:t>
              </a:r>
              <a:r>
                <a:rPr lang="en-AU" sz="2000" dirty="0"/>
                <a:t> </a:t>
              </a:r>
              <a:r>
                <a:rPr lang="en-AU" sz="2000" dirty="0" err="1"/>
                <a:t>telepon</a:t>
              </a:r>
              <a:r>
                <a:rPr lang="en-AU" sz="2000" dirty="0"/>
                <a:t>?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AU" sz="2000" b="1" dirty="0"/>
                <a:t>K /</a:t>
              </a:r>
              <a:r>
                <a:rPr lang="en-AU" sz="2000" b="1" dirty="0" smtClean="0"/>
                <a:t> </a:t>
              </a:r>
              <a:r>
                <a:rPr lang="en-AU" sz="2000" b="1" dirty="0"/>
                <a:t>T</a:t>
              </a:r>
            </a:p>
          </p:txBody>
        </p:sp>
      </p:grpSp>
      <p:sp>
        <p:nvSpPr>
          <p:cNvPr id="57348" name="TextBox 8"/>
          <p:cNvSpPr txBox="1">
            <a:spLocks noChangeArrowheads="1"/>
          </p:cNvSpPr>
          <p:nvPr/>
        </p:nvSpPr>
        <p:spPr bwMode="auto">
          <a:xfrm>
            <a:off x="395288" y="333375"/>
            <a:ext cx="8280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AU" altLang="en-US" sz="5400" b="1">
                <a:solidFill>
                  <a:schemeClr val="tx2">
                    <a:lumMod val="60000"/>
                    <a:lumOff val="40000"/>
                  </a:schemeClr>
                </a:solidFill>
              </a:rPr>
              <a:t>Laporan Respon</a:t>
            </a:r>
          </a:p>
        </p:txBody>
      </p:sp>
      <p:sp>
        <p:nvSpPr>
          <p:cNvPr id="2" name="Persegi panjang 1"/>
          <p:cNvSpPr/>
          <p:nvPr/>
        </p:nvSpPr>
        <p:spPr>
          <a:xfrm>
            <a:off x="457200" y="5479832"/>
            <a:ext cx="8229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Kode</a:t>
            </a:r>
            <a:r>
              <a:rPr lang="en-US" sz="2200" dirty="0"/>
              <a:t> </a:t>
            </a:r>
            <a:r>
              <a:rPr lang="en-US" sz="2200" dirty="0" err="1"/>
              <a:t>Penyakit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dibantu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SMS </a:t>
            </a:r>
            <a:r>
              <a:rPr lang="en-US" sz="2200" b="1" dirty="0"/>
              <a:t>CKP (</a:t>
            </a:r>
            <a:r>
              <a:rPr lang="en-US" sz="2200" b="1" dirty="0" err="1"/>
              <a:t>Cari</a:t>
            </a:r>
            <a:r>
              <a:rPr lang="en-US" sz="2200" b="1" dirty="0"/>
              <a:t> </a:t>
            </a:r>
            <a:r>
              <a:rPr lang="en-US" sz="2200" b="1" dirty="0" err="1"/>
              <a:t>Kode</a:t>
            </a:r>
            <a:r>
              <a:rPr lang="en-US" sz="2200" b="1" dirty="0"/>
              <a:t> </a:t>
            </a:r>
            <a:r>
              <a:rPr lang="en-US" sz="2200" b="1" dirty="0" err="1"/>
              <a:t>Penyakit</a:t>
            </a:r>
            <a:r>
              <a:rPr lang="en-US" sz="2200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683568" y="1387033"/>
            <a:ext cx="777686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AU" altLang="en-US" sz="2800" dirty="0" err="1" smtClean="0">
                <a:latin typeface="+mn-lt"/>
                <a:cs typeface="Arial" panose="020B0604020202020204" pitchFamily="34" charset="0"/>
              </a:rPr>
              <a:t>Anda</a:t>
            </a:r>
            <a:r>
              <a:rPr lang="en-AU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memeriksa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seekor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sapi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(ID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kasus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403097) </a:t>
            </a:r>
            <a:r>
              <a:rPr lang="en-AU" altLang="en-US" sz="2800" dirty="0" err="1" smtClean="0">
                <a:latin typeface="+mn-lt"/>
                <a:cs typeface="Arial" panose="020B0604020202020204" pitchFamily="34" charset="0"/>
              </a:rPr>
              <a:t>dan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 smtClean="0">
                <a:latin typeface="+mn-lt"/>
                <a:cs typeface="Arial" panose="020B0604020202020204" pitchFamily="34" charset="0"/>
              </a:rPr>
              <a:t>menemukan</a:t>
            </a:r>
            <a:r>
              <a:rPr lang="en-AU" altLang="en-US" sz="28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sapi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tersebut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>
                <a:latin typeface="+mn-lt"/>
                <a:cs typeface="Arial" panose="020B0604020202020204" pitchFamily="34" charset="0"/>
              </a:rPr>
              <a:t>mengalami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r>
              <a:rPr lang="en-AU" altLang="en-US" sz="2800" dirty="0" err="1" smtClean="0">
                <a:latin typeface="+mn-lt"/>
                <a:cs typeface="Arial" panose="020B0604020202020204" pitchFamily="34" charset="0"/>
              </a:rPr>
              <a:t>pyometra</a:t>
            </a:r>
            <a:r>
              <a:rPr lang="en-AU" altLang="en-US" sz="2800" dirty="0">
                <a:latin typeface="+mn-lt"/>
                <a:cs typeface="Arial" panose="020B0604020202020204" pitchFamily="34" charset="0"/>
              </a:rPr>
              <a:t> </a:t>
            </a:r>
            <a:endParaRPr lang="en-AU" altLang="en-US" sz="2800" dirty="0" smtClean="0">
              <a:latin typeface="+mn-lt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endParaRPr lang="id-ID" altLang="en-US" sz="32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respon</a:t>
            </a:r>
            <a:endParaRPr lang="id-ID" sz="5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Persegi panjang 1"/>
          <p:cNvSpPr/>
          <p:nvPr/>
        </p:nvSpPr>
        <p:spPr>
          <a:xfrm>
            <a:off x="2220267" y="3356992"/>
            <a:ext cx="4703467" cy="16804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6000" b="1" dirty="0">
                <a:latin typeface="+mn-lt"/>
                <a:cs typeface="Arial" panose="020B0604020202020204" pitchFamily="34" charset="0"/>
              </a:rPr>
              <a:t>R </a:t>
            </a:r>
            <a:r>
              <a:rPr lang="en-US" sz="6000" b="1" dirty="0" smtClean="0">
                <a:latin typeface="+mn-lt"/>
                <a:cs typeface="Arial" panose="020B0604020202020204" pitchFamily="34" charset="0"/>
              </a:rPr>
              <a:t>403097 </a:t>
            </a:r>
            <a:r>
              <a:rPr lang="en-US" sz="6000" b="1" dirty="0">
                <a:latin typeface="+mn-lt"/>
                <a:cs typeface="Arial" panose="020B0604020202020204" pitchFamily="34" charset="0"/>
              </a:rPr>
              <a:t>K 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10422"/>
              </p:ext>
            </p:extLst>
          </p:nvPr>
        </p:nvGraphicFramePr>
        <p:xfrm>
          <a:off x="457200" y="1417638"/>
          <a:ext cx="7931224" cy="2349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1224"/>
              </a:tblGrid>
              <a:tr h="234962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AU" sz="24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Anda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berbicara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dengan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Pelsa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melalui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telepon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tentang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ID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kasus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401117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memutuskan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bahwa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kemungkinan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kasus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tersebut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adalah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cacing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hati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tetapi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bisa</a:t>
                      </a: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juga</a:t>
                      </a:r>
                      <a:r>
                        <a:rPr lang="en-AU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AU" sz="24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koksi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94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Respon</a:t>
            </a:r>
            <a:endParaRPr lang="id-ID" sz="5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Persegi panjang 1"/>
          <p:cNvSpPr/>
          <p:nvPr/>
        </p:nvSpPr>
        <p:spPr>
          <a:xfrm>
            <a:off x="1565182" y="3767262"/>
            <a:ext cx="601363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5400" b="1" dirty="0">
                <a:latin typeface="+mn-lt"/>
                <a:ea typeface="Calibri"/>
                <a:cs typeface="Times New Roman"/>
              </a:rPr>
              <a:t>R </a:t>
            </a:r>
            <a:r>
              <a:rPr lang="en-US" sz="5400" b="1" dirty="0" smtClean="0">
                <a:latin typeface="+mn-lt"/>
                <a:ea typeface="Calibri"/>
                <a:cs typeface="Times New Roman"/>
              </a:rPr>
              <a:t>401117 </a:t>
            </a:r>
            <a:r>
              <a:rPr lang="en-US" sz="5400" b="1" dirty="0">
                <a:latin typeface="+mn-lt"/>
                <a:ea typeface="Calibri"/>
                <a:cs typeface="Times New Roman"/>
              </a:rPr>
              <a:t>T </a:t>
            </a:r>
            <a:r>
              <a:rPr lang="en-US" sz="5400" b="1" dirty="0" smtClean="0">
                <a:latin typeface="+mn-lt"/>
                <a:ea typeface="Calibri"/>
                <a:cs typeface="Times New Roman"/>
              </a:rPr>
              <a:t>CAC,COC</a:t>
            </a:r>
            <a:endParaRPr lang="en-AU" sz="5400" b="1" dirty="0">
              <a:latin typeface="+mn-lt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Laporan OB (Pengobatan)</a:t>
            </a:r>
            <a:endParaRPr lang="fr-FR" sz="5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400" dirty="0" smtClean="0"/>
              <a:t>Tujuan</a:t>
            </a:r>
            <a:endParaRPr lang="en-US" sz="4400" dirty="0" smtClean="0"/>
          </a:p>
          <a:p>
            <a:r>
              <a:rPr lang="id-ID" sz="4400" dirty="0" smtClean="0"/>
              <a:t>Melaporkan setiap tindakan pengobatan yang dilakukan oleh petugas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1253</Words>
  <Application>Microsoft Office PowerPoint</Application>
  <PresentationFormat>Tampilan Layar (4:3)</PresentationFormat>
  <Paragraphs>205</Paragraphs>
  <Slides>41</Slides>
  <Notes>5</Notes>
  <HiddenSlides>0</HiddenSlides>
  <MMClips>0</MMClips>
  <ScaleCrop>false</ScaleCrop>
  <HeadingPairs>
    <vt:vector size="6" baseType="variant">
      <vt:variant>
        <vt:lpstr>Font Dipakai</vt:lpstr>
      </vt:variant>
      <vt:variant>
        <vt:i4>7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41</vt:i4>
      </vt:variant>
    </vt:vector>
  </HeadingPairs>
  <TitlesOfParts>
    <vt:vector size="49" baseType="lpstr">
      <vt:lpstr>Arial Unicode MS</vt:lpstr>
      <vt:lpstr>arial</vt:lpstr>
      <vt:lpstr>arial</vt:lpstr>
      <vt:lpstr>Calibri</vt:lpstr>
      <vt:lpstr>Lucida Handwriting</vt:lpstr>
      <vt:lpstr>Tahoma</vt:lpstr>
      <vt:lpstr>Times New Roman</vt:lpstr>
      <vt:lpstr>Office Theme</vt:lpstr>
      <vt:lpstr>Presentasi PowerPoint</vt:lpstr>
      <vt:lpstr>Review Hari Pertama</vt:lpstr>
      <vt:lpstr>Presentasi PowerPoint</vt:lpstr>
      <vt:lpstr>Manajemen Kasus</vt:lpstr>
      <vt:lpstr>Laporan Respon</vt:lpstr>
      <vt:lpstr>Presentasi PowerPoint</vt:lpstr>
      <vt:lpstr>Laporan respon</vt:lpstr>
      <vt:lpstr>Laporan Respon</vt:lpstr>
      <vt:lpstr>Laporan OB (Pengobatan)</vt:lpstr>
      <vt:lpstr>Laporan OB (Pengobatan)</vt:lpstr>
      <vt:lpstr>Kode Obat</vt:lpstr>
      <vt:lpstr>Kode Obat</vt:lpstr>
      <vt:lpstr>Presentasi PowerPoint</vt:lpstr>
      <vt:lpstr>Presentasi PowerPoint</vt:lpstr>
      <vt:lpstr>Laporan OB (Pengobatan)</vt:lpstr>
      <vt:lpstr>Laporan OB (Pengobatan)</vt:lpstr>
      <vt:lpstr>Presentasi PowerPoint</vt:lpstr>
      <vt:lpstr>Laporan Perkembangan Kasus</vt:lpstr>
      <vt:lpstr>Laporan Perkembangan Kasus</vt:lpstr>
      <vt:lpstr>Laporan Perkembangan Kasus</vt:lpstr>
      <vt:lpstr>Laporan Pengambilan Sampel</vt:lpstr>
      <vt:lpstr>Laporan Pengambilan Sampel</vt:lpstr>
      <vt:lpstr> </vt:lpstr>
      <vt:lpstr> </vt:lpstr>
      <vt:lpstr>Cari Kode Bentuk Spesimen</vt:lpstr>
      <vt:lpstr>Cari Kode Seksi Lab</vt:lpstr>
      <vt:lpstr>Cari Kode ID Lab</vt:lpstr>
      <vt:lpstr>Cari Kode ID Lab</vt:lpstr>
      <vt:lpstr>Laporan Pengambilan Sampel</vt:lpstr>
      <vt:lpstr>Laporan Pengambilan Sampel</vt:lpstr>
      <vt:lpstr>KOM (Komentar Kasus)</vt:lpstr>
      <vt:lpstr>KOM (Komentar Kasus)</vt:lpstr>
      <vt:lpstr>KOM (Komentar Kasus)</vt:lpstr>
      <vt:lpstr>Laporan Desa</vt:lpstr>
      <vt:lpstr>Laporan Desa</vt:lpstr>
      <vt:lpstr>Laporan Kasus</vt:lpstr>
      <vt:lpstr>Laporan Kasus</vt:lpstr>
      <vt:lpstr>Presentasi PowerPoint</vt:lpstr>
      <vt:lpstr>Skenario LAB</vt:lpstr>
      <vt:lpstr>Skenario LAB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188</cp:revision>
  <dcterms:created xsi:type="dcterms:W3CDTF">2013-03-15T18:03:41Z</dcterms:created>
  <dcterms:modified xsi:type="dcterms:W3CDTF">2014-11-07T06:49:38Z</dcterms:modified>
</cp:coreProperties>
</file>