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57" r:id="rId4"/>
    <p:sldId id="268" r:id="rId5"/>
    <p:sldId id="258" r:id="rId6"/>
    <p:sldId id="259" r:id="rId7"/>
    <p:sldId id="260" r:id="rId8"/>
    <p:sldId id="263" r:id="rId9"/>
    <p:sldId id="262" r:id="rId10"/>
    <p:sldId id="261" r:id="rId11"/>
    <p:sldId id="265" r:id="rId12"/>
    <p:sldId id="272" r:id="rId13"/>
    <p:sldId id="270" r:id="rId14"/>
    <p:sldId id="271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70" autoAdjust="0"/>
  </p:normalViewPr>
  <p:slideViewPr>
    <p:cSldViewPr>
      <p:cViewPr varScale="1">
        <p:scale>
          <a:sx n="50" d="100"/>
          <a:sy n="50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1"/>
          <c:tx>
            <c:strRef>
              <c:f>Sheet1!$B$4</c:f>
              <c:strCache>
                <c:ptCount val="1"/>
                <c:pt idx="0">
                  <c:v>Incidence (cases)</c:v>
                </c:pt>
              </c:strCache>
            </c:strRef>
          </c:tx>
          <c:invertIfNegative val="0"/>
          <c:cat>
            <c:strRef>
              <c:f>Sheet1!$A$5:$A$8</c:f>
              <c:strCache>
                <c:ptCount val="4"/>
                <c:pt idx="0">
                  <c:v>Year 0</c:v>
                </c:pt>
                <c:pt idx="1">
                  <c:v>Year 1</c:v>
                </c:pt>
                <c:pt idx="2">
                  <c:v>Year 2</c:v>
                </c:pt>
                <c:pt idx="3">
                  <c:v>Year 3</c:v>
                </c:pt>
              </c:strCache>
            </c:strRef>
          </c:cat>
          <c:val>
            <c:numRef>
              <c:f>Sheet1!$B$5:$B$8</c:f>
              <c:numCache>
                <c:formatCode>General</c:formatCode>
                <c:ptCount val="4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24992"/>
        <c:axId val="35522816"/>
      </c:barChart>
      <c:lineChart>
        <c:grouping val="standard"/>
        <c:varyColors val="0"/>
        <c:ser>
          <c:idx val="1"/>
          <c:order val="0"/>
          <c:tx>
            <c:strRef>
              <c:f>Sheet1!$C$4</c:f>
              <c:strCache>
                <c:ptCount val="1"/>
                <c:pt idx="0">
                  <c:v>% reduction</c:v>
                </c:pt>
              </c:strCache>
            </c:strRef>
          </c:tx>
          <c:cat>
            <c:strRef>
              <c:f>Sheet1!$A$5:$A$8</c:f>
              <c:strCache>
                <c:ptCount val="4"/>
                <c:pt idx="0">
                  <c:v>Year 0</c:v>
                </c:pt>
                <c:pt idx="1">
                  <c:v>Year 1</c:v>
                </c:pt>
                <c:pt idx="2">
                  <c:v>Year 2</c:v>
                </c:pt>
                <c:pt idx="3">
                  <c:v>Year 3</c:v>
                </c:pt>
              </c:strCache>
            </c:strRef>
          </c:cat>
          <c:val>
            <c:numRef>
              <c:f>Sheet1!$C$5:$C$8</c:f>
              <c:numCache>
                <c:formatCode>0%</c:formatCode>
                <c:ptCount val="4"/>
                <c:pt idx="0" formatCode="General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Goal</c:v>
                </c:pt>
              </c:strCache>
            </c:strRef>
          </c:tx>
          <c:marker>
            <c:symbol val="none"/>
          </c:marker>
          <c:cat>
            <c:strRef>
              <c:f>Sheet1!$A$5:$A$8</c:f>
              <c:strCache>
                <c:ptCount val="4"/>
                <c:pt idx="0">
                  <c:v>Year 0</c:v>
                </c:pt>
                <c:pt idx="1">
                  <c:v>Year 1</c:v>
                </c:pt>
                <c:pt idx="2">
                  <c:v>Year 2</c:v>
                </c:pt>
                <c:pt idx="3">
                  <c:v>Year 3</c:v>
                </c:pt>
              </c:strCache>
            </c:strRef>
          </c:cat>
          <c:val>
            <c:numRef>
              <c:f>Sheet1!$D$5:$D$8</c:f>
              <c:numCache>
                <c:formatCode>0%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53568"/>
        <c:axId val="35520896"/>
      </c:lineChart>
      <c:catAx>
        <c:axId val="35453568"/>
        <c:scaling>
          <c:orientation val="minMax"/>
        </c:scaling>
        <c:delete val="0"/>
        <c:axPos val="b"/>
        <c:majorTickMark val="out"/>
        <c:minorTickMark val="none"/>
        <c:tickLblPos val="nextTo"/>
        <c:crossAx val="35520896"/>
        <c:crosses val="autoZero"/>
        <c:auto val="1"/>
        <c:lblAlgn val="ctr"/>
        <c:lblOffset val="100"/>
        <c:noMultiLvlLbl val="0"/>
      </c:catAx>
      <c:valAx>
        <c:axId val="355208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Reduction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35453568"/>
        <c:crosses val="autoZero"/>
        <c:crossBetween val="between"/>
      </c:valAx>
      <c:valAx>
        <c:axId val="3552281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Cases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524992"/>
        <c:crosses val="max"/>
        <c:crossBetween val="between"/>
      </c:valAx>
      <c:catAx>
        <c:axId val="35524992"/>
        <c:scaling>
          <c:orientation val="minMax"/>
        </c:scaling>
        <c:delete val="1"/>
        <c:axPos val="b"/>
        <c:majorTickMark val="out"/>
        <c:minorTickMark val="none"/>
        <c:tickLblPos val="nextTo"/>
        <c:crossAx val="35522816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Brucellosis!$B$5</c:f>
              <c:strCache>
                <c:ptCount val="1"/>
                <c:pt idx="0">
                  <c:v>% vaccinated</c:v>
                </c:pt>
              </c:strCache>
            </c:strRef>
          </c:tx>
          <c:invertIfNegative val="0"/>
          <c:cat>
            <c:strRef>
              <c:f>Brucellosis!$A$6:$A$10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Brucellosis!$B$6:$B$10</c:f>
              <c:numCache>
                <c:formatCode>General</c:formatCode>
                <c:ptCount val="5"/>
                <c:pt idx="0">
                  <c:v>45</c:v>
                </c:pt>
                <c:pt idx="1">
                  <c:v>48</c:v>
                </c:pt>
                <c:pt idx="2">
                  <c:v>54</c:v>
                </c:pt>
                <c:pt idx="3">
                  <c:v>54</c:v>
                </c:pt>
                <c:pt idx="4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43680"/>
        <c:axId val="35594624"/>
      </c:barChart>
      <c:lineChart>
        <c:grouping val="standard"/>
        <c:varyColors val="0"/>
        <c:ser>
          <c:idx val="1"/>
          <c:order val="1"/>
          <c:tx>
            <c:strRef>
              <c:f>Brucellosis!$C$5</c:f>
              <c:strCache>
                <c:ptCount val="1"/>
                <c:pt idx="0">
                  <c:v>Goal</c:v>
                </c:pt>
              </c:strCache>
            </c:strRef>
          </c:tx>
          <c:marker>
            <c:symbol val="none"/>
          </c:marker>
          <c:cat>
            <c:strRef>
              <c:f>Brucellosis!$A$6:$A$10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Brucellosis!$C$6:$C$10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43680"/>
        <c:axId val="35594624"/>
      </c:lineChart>
      <c:catAx>
        <c:axId val="35543680"/>
        <c:scaling>
          <c:orientation val="minMax"/>
        </c:scaling>
        <c:delete val="0"/>
        <c:axPos val="b"/>
        <c:majorTickMark val="out"/>
        <c:minorTickMark val="none"/>
        <c:tickLblPos val="nextTo"/>
        <c:crossAx val="35594624"/>
        <c:crosses val="autoZero"/>
        <c:auto val="1"/>
        <c:lblAlgn val="ctr"/>
        <c:lblOffset val="100"/>
        <c:noMultiLvlLbl val="0"/>
      </c:catAx>
      <c:valAx>
        <c:axId val="35594624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543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'Priority disease reports'!$B$5</c:f>
              <c:strCache>
                <c:ptCount val="1"/>
                <c:pt idx="0">
                  <c:v>% &lt; 24 hrs</c:v>
                </c:pt>
              </c:strCache>
            </c:strRef>
          </c:tx>
          <c:marker>
            <c:symbol val="none"/>
          </c:marker>
          <c:val>
            <c:numRef>
              <c:f>'Priority disease reports'!$B$6:$B$17</c:f>
              <c:numCache>
                <c:formatCode>General</c:formatCode>
                <c:ptCount val="12"/>
                <c:pt idx="0">
                  <c:v>87</c:v>
                </c:pt>
                <c:pt idx="1">
                  <c:v>74</c:v>
                </c:pt>
                <c:pt idx="2">
                  <c:v>78</c:v>
                </c:pt>
                <c:pt idx="3">
                  <c:v>80</c:v>
                </c:pt>
                <c:pt idx="4">
                  <c:v>81</c:v>
                </c:pt>
                <c:pt idx="5">
                  <c:v>79</c:v>
                </c:pt>
                <c:pt idx="6">
                  <c:v>93</c:v>
                </c:pt>
                <c:pt idx="7">
                  <c:v>85</c:v>
                </c:pt>
                <c:pt idx="8">
                  <c:v>85</c:v>
                </c:pt>
                <c:pt idx="9">
                  <c:v>81</c:v>
                </c:pt>
                <c:pt idx="10">
                  <c:v>87</c:v>
                </c:pt>
                <c:pt idx="11">
                  <c:v>70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'Priority disease reports'!$C$5</c:f>
              <c:strCache>
                <c:ptCount val="1"/>
                <c:pt idx="0">
                  <c:v>% &lt; 48 hrs</c:v>
                </c:pt>
              </c:strCache>
            </c:strRef>
          </c:tx>
          <c:marker>
            <c:symbol val="none"/>
          </c:marker>
          <c:val>
            <c:numRef>
              <c:f>'Priority disease reports'!$C$6:$C$17</c:f>
              <c:numCache>
                <c:formatCode>General</c:formatCode>
                <c:ptCount val="12"/>
                <c:pt idx="0">
                  <c:v>99</c:v>
                </c:pt>
                <c:pt idx="1">
                  <c:v>90</c:v>
                </c:pt>
                <c:pt idx="2">
                  <c:v>84</c:v>
                </c:pt>
                <c:pt idx="3">
                  <c:v>97</c:v>
                </c:pt>
                <c:pt idx="4">
                  <c:v>86</c:v>
                </c:pt>
                <c:pt idx="5">
                  <c:v>87</c:v>
                </c:pt>
                <c:pt idx="6">
                  <c:v>99</c:v>
                </c:pt>
                <c:pt idx="7">
                  <c:v>100</c:v>
                </c:pt>
                <c:pt idx="8">
                  <c:v>90</c:v>
                </c:pt>
                <c:pt idx="9">
                  <c:v>87</c:v>
                </c:pt>
                <c:pt idx="10">
                  <c:v>97</c:v>
                </c:pt>
                <c:pt idx="11">
                  <c:v>80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'Priority disease reports'!$D$5</c:f>
              <c:strCache>
                <c:ptCount val="1"/>
                <c:pt idx="0">
                  <c:v>24 hr Goal</c:v>
                </c:pt>
              </c:strCache>
            </c:strRef>
          </c:tx>
          <c:marker>
            <c:symbol val="none"/>
          </c:marker>
          <c:val>
            <c:numRef>
              <c:f>'Priority disease reports'!$D$6:$D$17</c:f>
              <c:numCache>
                <c:formatCode>General</c:formatCode>
                <c:ptCount val="12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80</c:v>
                </c:pt>
                <c:pt idx="9">
                  <c:v>80</c:v>
                </c:pt>
                <c:pt idx="10">
                  <c:v>80</c:v>
                </c:pt>
                <c:pt idx="11">
                  <c:v>80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'Priority disease reports'!$E$5</c:f>
              <c:strCache>
                <c:ptCount val="1"/>
                <c:pt idx="0">
                  <c:v>48 hr Goal</c:v>
                </c:pt>
              </c:strCache>
            </c:strRef>
          </c:tx>
          <c:marker>
            <c:symbol val="none"/>
          </c:marker>
          <c:val>
            <c:numRef>
              <c:f>'Priority disease reports'!$E$6:$E$17</c:f>
              <c:numCache>
                <c:formatCode>General</c:formatCode>
                <c:ptCount val="12"/>
                <c:pt idx="0">
                  <c:v>95</c:v>
                </c:pt>
                <c:pt idx="1">
                  <c:v>95</c:v>
                </c:pt>
                <c:pt idx="2">
                  <c:v>95</c:v>
                </c:pt>
                <c:pt idx="3">
                  <c:v>95</c:v>
                </c:pt>
                <c:pt idx="4">
                  <c:v>95</c:v>
                </c:pt>
                <c:pt idx="5">
                  <c:v>95</c:v>
                </c:pt>
                <c:pt idx="6">
                  <c:v>95</c:v>
                </c:pt>
                <c:pt idx="7">
                  <c:v>95</c:v>
                </c:pt>
                <c:pt idx="8">
                  <c:v>95</c:v>
                </c:pt>
                <c:pt idx="9">
                  <c:v>95</c:v>
                </c:pt>
                <c:pt idx="10">
                  <c:v>95</c:v>
                </c:pt>
                <c:pt idx="11">
                  <c:v>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605952"/>
        <c:axId val="36607488"/>
      </c:lineChart>
      <c:catAx>
        <c:axId val="36605952"/>
        <c:scaling>
          <c:orientation val="minMax"/>
        </c:scaling>
        <c:delete val="0"/>
        <c:axPos val="b"/>
        <c:majorTickMark val="out"/>
        <c:minorTickMark val="none"/>
        <c:tickLblPos val="nextTo"/>
        <c:crossAx val="36607488"/>
        <c:crosses val="autoZero"/>
        <c:auto val="1"/>
        <c:lblAlgn val="ctr"/>
        <c:lblOffset val="100"/>
        <c:noMultiLvlLbl val="0"/>
      </c:catAx>
      <c:valAx>
        <c:axId val="3660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605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'Priority disease 2'!$B$5</c:f>
              <c:strCache>
                <c:ptCount val="1"/>
                <c:pt idx="0">
                  <c:v>Mean days to respond</c:v>
                </c:pt>
              </c:strCache>
            </c:strRef>
          </c:tx>
          <c:marker>
            <c:symbol val="none"/>
          </c:marker>
          <c:val>
            <c:numRef>
              <c:f>'Priority disease 2'!$B$6:$B$17</c:f>
              <c:numCache>
                <c:formatCode>General</c:formatCode>
                <c:ptCount val="12"/>
                <c:pt idx="0">
                  <c:v>1.9</c:v>
                </c:pt>
                <c:pt idx="1">
                  <c:v>1.7</c:v>
                </c:pt>
                <c:pt idx="2">
                  <c:v>2</c:v>
                </c:pt>
                <c:pt idx="3">
                  <c:v>1.6</c:v>
                </c:pt>
                <c:pt idx="4">
                  <c:v>1.5</c:v>
                </c:pt>
                <c:pt idx="5">
                  <c:v>1.6</c:v>
                </c:pt>
                <c:pt idx="6">
                  <c:v>1</c:v>
                </c:pt>
                <c:pt idx="7">
                  <c:v>1.7</c:v>
                </c:pt>
                <c:pt idx="8">
                  <c:v>1.1000000000000001</c:v>
                </c:pt>
                <c:pt idx="9">
                  <c:v>1.4</c:v>
                </c:pt>
                <c:pt idx="10">
                  <c:v>1.6</c:v>
                </c:pt>
                <c:pt idx="11">
                  <c:v>1.3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'Priority disease 2'!$C$5</c:f>
              <c:strCache>
                <c:ptCount val="1"/>
                <c:pt idx="0">
                  <c:v>Goal</c:v>
                </c:pt>
              </c:strCache>
            </c:strRef>
          </c:tx>
          <c:marker>
            <c:symbol val="none"/>
          </c:marker>
          <c:val>
            <c:numRef>
              <c:f>'Priority disease 2'!$C$6:$C$17</c:f>
              <c:numCache>
                <c:formatCode>General</c:formatCode>
                <c:ptCount val="12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641024"/>
        <c:axId val="36716544"/>
      </c:lineChart>
      <c:catAx>
        <c:axId val="36641024"/>
        <c:scaling>
          <c:orientation val="minMax"/>
        </c:scaling>
        <c:delete val="0"/>
        <c:axPos val="b"/>
        <c:majorTickMark val="out"/>
        <c:minorTickMark val="none"/>
        <c:tickLblPos val="nextTo"/>
        <c:crossAx val="36716544"/>
        <c:crosses val="autoZero"/>
        <c:auto val="1"/>
        <c:lblAlgn val="ctr"/>
        <c:lblOffset val="100"/>
        <c:noMultiLvlLbl val="0"/>
      </c:catAx>
      <c:valAx>
        <c:axId val="36716544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641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7B44-077A-42AE-80E0-B83F2D04C53A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0D414-6354-44E9-8826-8B3B7BDED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83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err="1" smtClean="0"/>
              <a:t>iSIKHNAS</a:t>
            </a:r>
            <a:r>
              <a:rPr lang="en-AU" baseline="0" dirty="0" smtClean="0"/>
              <a:t> introduction 15 min</a:t>
            </a:r>
            <a:endParaRPr lang="en-AU" dirty="0" smtClean="0"/>
          </a:p>
          <a:p>
            <a:r>
              <a:rPr lang="en-AU" dirty="0" smtClean="0"/>
              <a:t>Presentation 15 min</a:t>
            </a:r>
          </a:p>
          <a:p>
            <a:r>
              <a:rPr lang="en-AU" dirty="0" smtClean="0"/>
              <a:t>Discussion/questions 5-10 min</a:t>
            </a:r>
          </a:p>
          <a:p>
            <a:r>
              <a:rPr lang="en-AU" dirty="0" smtClean="0"/>
              <a:t>Exercise 20 min</a:t>
            </a:r>
          </a:p>
          <a:p>
            <a:r>
              <a:rPr lang="en-AU" dirty="0" smtClean="0"/>
              <a:t>Reporting</a:t>
            </a:r>
            <a:r>
              <a:rPr lang="en-AU" baseline="0" dirty="0" smtClean="0"/>
              <a:t> 5 min per group</a:t>
            </a:r>
          </a:p>
          <a:p>
            <a:r>
              <a:rPr lang="en-AU" baseline="0" dirty="0" smtClean="0"/>
              <a:t>Final Discussion 5-10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0D414-6354-44E9-8826-8B3B7BDED5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97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Are there any questions or comments?</a:t>
            </a:r>
          </a:p>
          <a:p>
            <a:r>
              <a:rPr lang="en-AU" dirty="0" smtClean="0"/>
              <a:t>Anything that you would like me to clarify or repeat?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0D414-6354-44E9-8826-8B3B7BDED5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63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Facilitator notes for discussion:</a:t>
            </a:r>
          </a:p>
          <a:p>
            <a:r>
              <a:rPr lang="en-AU" dirty="0" smtClean="0"/>
              <a:t>For each indicator: 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Is</a:t>
            </a:r>
            <a:r>
              <a:rPr lang="en-AU" baseline="0" dirty="0" smtClean="0"/>
              <a:t> it specific?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Is it measurable?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Can it be compared to a target value?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Does it have a clear purpose?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0D414-6354-44E9-8826-8B3B7BDED5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5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0D414-6354-44E9-8826-8B3B7BDED5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31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0D414-6354-44E9-8826-8B3B7BDED5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00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These are provided as additional</a:t>
            </a:r>
            <a:r>
              <a:rPr lang="en-AU" baseline="0" dirty="0" smtClean="0"/>
              <a:t> ideas for discussion if required, or if participants have trouble identifying possible performance indicators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0D414-6354-44E9-8826-8B3B7BDED5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7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49-F38F-4980-A8DF-8F15EE5AAFFD}" type="datetimeFigureOut">
              <a:rPr lang="en-AU" smtClean="0"/>
              <a:t>08/07/2014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5E37-80E7-4F67-BB11-0603487EDF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100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49-F38F-4980-A8DF-8F15EE5AAFFD}" type="datetimeFigureOut">
              <a:rPr lang="en-AU" smtClean="0"/>
              <a:t>08/07/2014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5E37-80E7-4F67-BB11-0603487EDF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957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49-F38F-4980-A8DF-8F15EE5AAFFD}" type="datetimeFigureOut">
              <a:rPr lang="en-AU" smtClean="0"/>
              <a:t>08/07/2014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5E37-80E7-4F67-BB11-0603487EDF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088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49-F38F-4980-A8DF-8F15EE5AAFFD}" type="datetimeFigureOut">
              <a:rPr lang="en-AU" smtClean="0"/>
              <a:t>08/07/2014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5E37-80E7-4F67-BB11-0603487EDF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838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49-F38F-4980-A8DF-8F15EE5AAFFD}" type="datetimeFigureOut">
              <a:rPr lang="en-AU" smtClean="0"/>
              <a:t>08/07/2014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5E37-80E7-4F67-BB11-0603487EDF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854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49-F38F-4980-A8DF-8F15EE5AAFFD}" type="datetimeFigureOut">
              <a:rPr lang="en-AU" smtClean="0"/>
              <a:t>08/07/2014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5E37-80E7-4F67-BB11-0603487EDF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16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49-F38F-4980-A8DF-8F15EE5AAFFD}" type="datetimeFigureOut">
              <a:rPr lang="en-AU" smtClean="0"/>
              <a:t>08/07/2014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5E37-80E7-4F67-BB11-0603487EDF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763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49-F38F-4980-A8DF-8F15EE5AAFFD}" type="datetimeFigureOut">
              <a:rPr lang="en-AU" smtClean="0"/>
              <a:t>08/07/2014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5E37-80E7-4F67-BB11-0603487EDF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09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49-F38F-4980-A8DF-8F15EE5AAFFD}" type="datetimeFigureOut">
              <a:rPr lang="en-AU" smtClean="0"/>
              <a:t>08/07/2014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5E37-80E7-4F67-BB11-0603487EDF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320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49-F38F-4980-A8DF-8F15EE5AAFFD}" type="datetimeFigureOut">
              <a:rPr lang="en-AU" smtClean="0"/>
              <a:t>08/07/2014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5E37-80E7-4F67-BB11-0603487EDF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496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49-F38F-4980-A8DF-8F15EE5AAFFD}" type="datetimeFigureOut">
              <a:rPr lang="en-AU" smtClean="0"/>
              <a:t>08/07/2014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5E37-80E7-4F67-BB11-0603487EDF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41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8F749-F38F-4980-A8DF-8F15EE5AAFFD}" type="datetimeFigureOut">
              <a:rPr lang="en-AU" smtClean="0"/>
              <a:t>08/07/2014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65E37-80E7-4F67-BB11-0603487EDF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450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Using </a:t>
            </a:r>
            <a:r>
              <a:rPr lang="en-AU" dirty="0" err="1" smtClean="0"/>
              <a:t>iSIKHNAS</a:t>
            </a:r>
            <a:r>
              <a:rPr lang="en-AU" dirty="0" smtClean="0"/>
              <a:t> for Budget Advocacy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2.1 What are performance indicators?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4334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Separate into groups of 4-5</a:t>
            </a:r>
          </a:p>
          <a:p>
            <a:r>
              <a:rPr lang="en-AU" dirty="0" smtClean="0"/>
              <a:t>Each group: (~20 minutes)</a:t>
            </a:r>
          </a:p>
          <a:p>
            <a:pPr lvl="1"/>
            <a:r>
              <a:rPr lang="en-AU" dirty="0"/>
              <a:t>list </a:t>
            </a:r>
            <a:r>
              <a:rPr lang="en-AU" dirty="0" smtClean="0"/>
              <a:t>5 examples </a:t>
            </a:r>
            <a:r>
              <a:rPr lang="en-AU" dirty="0"/>
              <a:t>of possible performance indicators for different areas of </a:t>
            </a:r>
            <a:r>
              <a:rPr lang="en-AU" dirty="0" smtClean="0"/>
              <a:t>activity:</a:t>
            </a:r>
          </a:p>
          <a:p>
            <a:pPr lvl="2"/>
            <a:r>
              <a:rPr lang="en-AU" dirty="0" smtClean="0"/>
              <a:t>Field disease reporting and investigation?</a:t>
            </a:r>
          </a:p>
          <a:p>
            <a:pPr lvl="2"/>
            <a:r>
              <a:rPr lang="en-AU" dirty="0" smtClean="0"/>
              <a:t>Laboratory testing?</a:t>
            </a:r>
          </a:p>
          <a:p>
            <a:pPr lvl="2"/>
            <a:r>
              <a:rPr lang="en-AU" dirty="0" smtClean="0"/>
              <a:t>Priority disease programs (Rabies, HPAI, Anthrax, Brucellosis)?</a:t>
            </a:r>
          </a:p>
          <a:p>
            <a:pPr lvl="1"/>
            <a:r>
              <a:rPr lang="en-AU" dirty="0" smtClean="0"/>
              <a:t>for </a:t>
            </a:r>
            <a:r>
              <a:rPr lang="en-AU" dirty="0"/>
              <a:t>each </a:t>
            </a:r>
            <a:r>
              <a:rPr lang="en-AU" dirty="0" smtClean="0"/>
              <a:t>performance indicator: </a:t>
            </a:r>
            <a:endParaRPr lang="en-AU" dirty="0"/>
          </a:p>
          <a:p>
            <a:pPr lvl="2"/>
            <a:r>
              <a:rPr lang="en-AU" dirty="0" smtClean="0"/>
              <a:t>What is the indicator?</a:t>
            </a:r>
          </a:p>
          <a:p>
            <a:pPr lvl="2"/>
            <a:r>
              <a:rPr lang="en-AU" dirty="0" smtClean="0"/>
              <a:t>Does it have the characteristics </a:t>
            </a:r>
            <a:r>
              <a:rPr lang="en-AU" dirty="0"/>
              <a:t>of a “good” performance indicator.</a:t>
            </a:r>
          </a:p>
          <a:p>
            <a:pPr lvl="2"/>
            <a:r>
              <a:rPr lang="en-AU" dirty="0" smtClean="0"/>
              <a:t>What </a:t>
            </a:r>
            <a:r>
              <a:rPr lang="en-AU" dirty="0"/>
              <a:t>is its purpose (what </a:t>
            </a:r>
            <a:r>
              <a:rPr lang="en-AU" dirty="0" smtClean="0"/>
              <a:t>goal does it relate to)?</a:t>
            </a:r>
            <a:endParaRPr lang="en-AU" dirty="0"/>
          </a:p>
          <a:p>
            <a:pPr lvl="2"/>
            <a:r>
              <a:rPr lang="en-AU" dirty="0" smtClean="0"/>
              <a:t>how is it calculated</a:t>
            </a:r>
            <a:r>
              <a:rPr lang="en-AU" dirty="0"/>
              <a:t>?</a:t>
            </a:r>
          </a:p>
          <a:p>
            <a:pPr lvl="2"/>
            <a:r>
              <a:rPr lang="en-AU" dirty="0" smtClean="0"/>
              <a:t>where </a:t>
            </a:r>
            <a:r>
              <a:rPr lang="en-AU" dirty="0"/>
              <a:t>would you get the data?</a:t>
            </a:r>
          </a:p>
          <a:p>
            <a:r>
              <a:rPr lang="en-AU" dirty="0" smtClean="0"/>
              <a:t>groups </a:t>
            </a:r>
            <a:r>
              <a:rPr lang="en-AU" dirty="0"/>
              <a:t>report </a:t>
            </a:r>
            <a:r>
              <a:rPr lang="en-AU" dirty="0" smtClean="0"/>
              <a:t>back and discuss (5-10 minutes each)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533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For each example presented, is it:</a:t>
            </a:r>
          </a:p>
          <a:p>
            <a:pPr lvl="1"/>
            <a:r>
              <a:rPr lang="en-AU" dirty="0" smtClean="0"/>
              <a:t>Clear?</a:t>
            </a:r>
          </a:p>
          <a:p>
            <a:pPr lvl="1"/>
            <a:r>
              <a:rPr lang="en-AU" dirty="0" smtClean="0"/>
              <a:t>Measurable?</a:t>
            </a:r>
          </a:p>
          <a:p>
            <a:pPr lvl="1"/>
            <a:r>
              <a:rPr lang="en-AU" dirty="0" smtClean="0"/>
              <a:t>Relate to a specific goal? </a:t>
            </a:r>
          </a:p>
          <a:p>
            <a:pPr lvl="1"/>
            <a:r>
              <a:rPr lang="en-AU" dirty="0" smtClean="0"/>
              <a:t>Is it a good performance indicator?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8990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Final discussion and questions?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6520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Session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Performance indicators are used to </a:t>
            </a:r>
            <a:r>
              <a:rPr lang="en-AU" dirty="0" smtClean="0"/>
              <a:t>measure: </a:t>
            </a:r>
          </a:p>
          <a:p>
            <a:pPr lvl="1"/>
            <a:r>
              <a:rPr lang="en-AU" dirty="0" smtClean="0"/>
              <a:t>Progress </a:t>
            </a:r>
            <a:r>
              <a:rPr lang="en-AU" dirty="0"/>
              <a:t>towards a specific goal</a:t>
            </a:r>
          </a:p>
          <a:p>
            <a:pPr lvl="1"/>
            <a:r>
              <a:rPr lang="en-AU" dirty="0"/>
              <a:t>Achievement of an operational goal</a:t>
            </a:r>
          </a:p>
          <a:p>
            <a:r>
              <a:rPr lang="en-AU" dirty="0"/>
              <a:t>Must </a:t>
            </a:r>
            <a:r>
              <a:rPr lang="en-AU" dirty="0" smtClean="0"/>
              <a:t>be:</a:t>
            </a:r>
          </a:p>
          <a:p>
            <a:pPr lvl="1"/>
            <a:r>
              <a:rPr lang="en-AU" dirty="0" smtClean="0"/>
              <a:t>Specific</a:t>
            </a:r>
            <a:endParaRPr lang="en-AU" dirty="0"/>
          </a:p>
          <a:p>
            <a:pPr lvl="1"/>
            <a:r>
              <a:rPr lang="en-AU" dirty="0" smtClean="0"/>
              <a:t>Measurable</a:t>
            </a:r>
            <a:endParaRPr lang="en-AU" dirty="0"/>
          </a:p>
          <a:p>
            <a:pPr lvl="1"/>
            <a:r>
              <a:rPr lang="en-AU" dirty="0" smtClean="0"/>
              <a:t>Achievable</a:t>
            </a:r>
            <a:endParaRPr lang="en-AU" dirty="0"/>
          </a:p>
          <a:p>
            <a:pPr lvl="1"/>
            <a:r>
              <a:rPr lang="en-AU" dirty="0" smtClean="0"/>
              <a:t>Relevant</a:t>
            </a:r>
            <a:endParaRPr lang="en-AU" dirty="0"/>
          </a:p>
          <a:p>
            <a:pPr lvl="1"/>
            <a:r>
              <a:rPr lang="en-AU" dirty="0" smtClean="0"/>
              <a:t>Timely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15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5453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Some additional examples </a:t>
            </a:r>
            <a:br>
              <a:rPr lang="en-AU" dirty="0" smtClean="0"/>
            </a:br>
            <a:r>
              <a:rPr lang="en-AU" dirty="0" smtClean="0"/>
              <a:t>(for discussion if necessary)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AU" dirty="0"/>
              <a:t>Average time to respond to a priority disease report</a:t>
            </a:r>
          </a:p>
          <a:p>
            <a:pPr lvl="0"/>
            <a:r>
              <a:rPr lang="en-AU" dirty="0"/>
              <a:t>% of priority responses within 24 or 48 hours</a:t>
            </a:r>
          </a:p>
          <a:p>
            <a:pPr lvl="0"/>
            <a:r>
              <a:rPr lang="en-AU" dirty="0"/>
              <a:t>% of priority cases with laboratory samples submitted</a:t>
            </a:r>
          </a:p>
          <a:p>
            <a:pPr lvl="0"/>
            <a:r>
              <a:rPr lang="en-AU" dirty="0"/>
              <a:t>% of priority cases with a diagnosis</a:t>
            </a:r>
          </a:p>
          <a:p>
            <a:pPr lvl="0"/>
            <a:r>
              <a:rPr lang="en-AU" dirty="0"/>
              <a:t>% of responses as visits compared to by telephone</a:t>
            </a:r>
          </a:p>
          <a:p>
            <a:pPr lvl="0"/>
            <a:r>
              <a:rPr lang="en-AU" dirty="0" smtClean="0"/>
              <a:t>% </a:t>
            </a:r>
            <a:r>
              <a:rPr lang="en-AU" dirty="0"/>
              <a:t>of </a:t>
            </a:r>
            <a:r>
              <a:rPr lang="en-AU" dirty="0" smtClean="0"/>
              <a:t>all cases where a priority disease is diagnosed</a:t>
            </a:r>
            <a:endParaRPr lang="en-AU" dirty="0"/>
          </a:p>
          <a:p>
            <a:r>
              <a:rPr lang="en-AU" dirty="0" smtClean="0"/>
              <a:t>% of </a:t>
            </a:r>
            <a:r>
              <a:rPr lang="en-AU" dirty="0"/>
              <a:t>laboratory submissions that resulted in a laboratory confirmed </a:t>
            </a:r>
            <a:r>
              <a:rPr lang="en-AU" dirty="0" smtClean="0"/>
              <a:t>diagnosis</a:t>
            </a:r>
          </a:p>
          <a:p>
            <a:r>
              <a:rPr lang="en-AU" dirty="0" smtClean="0"/>
              <a:t>Average time from laboratory submission received to results reported</a:t>
            </a:r>
          </a:p>
          <a:p>
            <a:r>
              <a:rPr lang="en-AU" dirty="0" smtClean="0"/>
              <a:t>% reduction in cases of a priority disease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840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 </a:t>
            </a:r>
            <a:r>
              <a:rPr lang="en-AU" dirty="0"/>
              <a:t>for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At the end of this session you should be able to:</a:t>
            </a:r>
          </a:p>
          <a:p>
            <a:pPr lvl="1"/>
            <a:r>
              <a:rPr lang="en-AU" dirty="0" smtClean="0"/>
              <a:t>Describe the characteristics of a good performance indicator</a:t>
            </a:r>
          </a:p>
          <a:p>
            <a:pPr lvl="1"/>
            <a:r>
              <a:rPr lang="en-AU" dirty="0" smtClean="0"/>
              <a:t>Describe how performance indicators can be used</a:t>
            </a:r>
          </a:p>
          <a:p>
            <a:pPr lvl="1"/>
            <a:r>
              <a:rPr lang="en-AU" dirty="0" smtClean="0"/>
              <a:t>Identify possible performance indicators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5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are performance indicators?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Performance indicators are used to measure success in:</a:t>
            </a:r>
          </a:p>
          <a:p>
            <a:pPr lvl="1"/>
            <a:r>
              <a:rPr lang="en-AU" dirty="0" smtClean="0"/>
              <a:t>Progress towards a specific goal</a:t>
            </a:r>
          </a:p>
          <a:p>
            <a:pPr lvl="1"/>
            <a:r>
              <a:rPr lang="en-AU" dirty="0" smtClean="0"/>
              <a:t>Achievement of an operational goal</a:t>
            </a:r>
          </a:p>
          <a:p>
            <a:r>
              <a:rPr lang="en-AU" dirty="0" smtClean="0"/>
              <a:t>Must be </a:t>
            </a:r>
            <a:r>
              <a:rPr lang="en-AU" dirty="0"/>
              <a:t>relevant to the desired goal. </a:t>
            </a:r>
            <a:endParaRPr lang="en-AU" dirty="0" smtClean="0"/>
          </a:p>
          <a:p>
            <a:r>
              <a:rPr lang="en-AU" dirty="0" smtClean="0"/>
              <a:t>Example:	</a:t>
            </a:r>
          </a:p>
          <a:p>
            <a:pPr lvl="1"/>
            <a:r>
              <a:rPr lang="en-AU" dirty="0" smtClean="0"/>
              <a:t>Goal: to reduce number of rabies cases to &lt;20 </a:t>
            </a:r>
            <a:r>
              <a:rPr lang="en-AU" dirty="0"/>
              <a:t>per quarter </a:t>
            </a:r>
            <a:endParaRPr lang="en-AU" dirty="0" smtClean="0"/>
          </a:p>
          <a:p>
            <a:pPr lvl="1"/>
            <a:r>
              <a:rPr lang="en-AU" dirty="0" smtClean="0"/>
              <a:t>Performance indicator: the number of cases reported per quarter</a:t>
            </a:r>
            <a:endParaRPr lang="en-US" dirty="0"/>
          </a:p>
          <a:p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377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SMART Performance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What is a good performance indicator?</a:t>
            </a:r>
          </a:p>
          <a:p>
            <a:pPr lvl="1"/>
            <a:r>
              <a:rPr lang="en-AU" dirty="0" smtClean="0"/>
              <a:t>Specific – must clear &amp; understandable</a:t>
            </a:r>
          </a:p>
          <a:p>
            <a:pPr lvl="1"/>
            <a:r>
              <a:rPr lang="en-AU" dirty="0" smtClean="0"/>
              <a:t>Measurable – data available or can be obtained to calculate</a:t>
            </a:r>
          </a:p>
          <a:p>
            <a:pPr lvl="1"/>
            <a:r>
              <a:rPr lang="en-AU" dirty="0" smtClean="0"/>
              <a:t>Achievable – goal must be something that can realistically be achieved</a:t>
            </a:r>
          </a:p>
          <a:p>
            <a:pPr lvl="1"/>
            <a:r>
              <a:rPr lang="en-AU" dirty="0" smtClean="0"/>
              <a:t>Relevant – performance indicator (and goal) must be relevant to the overall outcomes for the activity</a:t>
            </a:r>
          </a:p>
          <a:p>
            <a:pPr lvl="1"/>
            <a:r>
              <a:rPr lang="en-AU" dirty="0" smtClean="0"/>
              <a:t>Timely – must be measured in a timely manner depending on the goal (weekly, monthly or annual)</a:t>
            </a:r>
          </a:p>
          <a:p>
            <a:pPr lvl="1"/>
            <a:endParaRPr lang="en-AU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35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808313"/>
          </a:xfrm>
        </p:spPr>
        <p:txBody>
          <a:bodyPr>
            <a:normAutofit fontScale="85000" lnSpcReduction="20000"/>
          </a:bodyPr>
          <a:lstStyle/>
          <a:p>
            <a:r>
              <a:rPr lang="en-AU" sz="2800" dirty="0" smtClean="0"/>
              <a:t>Rabies:</a:t>
            </a:r>
          </a:p>
          <a:p>
            <a:pPr lvl="1"/>
            <a:r>
              <a:rPr lang="en-AU" sz="2400" b="1" dirty="0" smtClean="0"/>
              <a:t>Goal: </a:t>
            </a:r>
            <a:r>
              <a:rPr lang="en-AU" sz="2400" dirty="0" smtClean="0"/>
              <a:t>to reduce incidence of rabies in dogs by 20% in 3 years time</a:t>
            </a:r>
          </a:p>
          <a:p>
            <a:pPr lvl="1"/>
            <a:r>
              <a:rPr lang="en-AU" sz="2400" b="1" dirty="0" smtClean="0"/>
              <a:t>Performance indicator: </a:t>
            </a:r>
            <a:r>
              <a:rPr lang="en-AU" sz="2400" dirty="0" smtClean="0"/>
              <a:t>% reduction each year (compared to start) provides a measure of progress towards the goal</a:t>
            </a:r>
          </a:p>
          <a:p>
            <a:pPr lvl="1"/>
            <a:r>
              <a:rPr lang="en-AU" sz="2400" dirty="0" smtClean="0"/>
              <a:t>The example shows progress to achieving the goal. The bars show the decreasing numbers of cases per year and the line the % reduction from the starting point. The green horizontal line shows the goal of 20% reduction</a:t>
            </a:r>
          </a:p>
          <a:p>
            <a:pPr lvl="1"/>
            <a:r>
              <a:rPr lang="en-AU" sz="2400" dirty="0" smtClean="0"/>
              <a:t>In this case the goal has been achieved (exceeded) in the third year</a:t>
            </a:r>
            <a:endParaRPr lang="en-AU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573400"/>
              </p:ext>
            </p:extLst>
          </p:nvPr>
        </p:nvGraphicFramePr>
        <p:xfrm>
          <a:off x="1763688" y="4005064"/>
          <a:ext cx="5638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01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736305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Brucellosis:</a:t>
            </a:r>
          </a:p>
          <a:p>
            <a:pPr lvl="1"/>
            <a:r>
              <a:rPr lang="en-AU" b="1" dirty="0" smtClean="0"/>
              <a:t>Goal:</a:t>
            </a:r>
            <a:r>
              <a:rPr lang="en-AU" dirty="0" smtClean="0"/>
              <a:t> Vaccination of 50% of heifer calves for brucellosis each year </a:t>
            </a:r>
          </a:p>
          <a:p>
            <a:pPr lvl="1"/>
            <a:r>
              <a:rPr lang="en-AU" b="1" dirty="0" smtClean="0"/>
              <a:t>Performance indicator: </a:t>
            </a:r>
            <a:r>
              <a:rPr lang="en-AU" dirty="0" smtClean="0"/>
              <a:t>% of calves vaccinated each year</a:t>
            </a:r>
          </a:p>
          <a:p>
            <a:pPr lvl="1"/>
            <a:r>
              <a:rPr lang="en-AU" dirty="0" smtClean="0"/>
              <a:t>The graph bars show the last 5 years performance against the PI. Red line shows the goal (50%)</a:t>
            </a:r>
          </a:p>
          <a:p>
            <a:pPr lvl="1"/>
            <a:r>
              <a:rPr lang="en-AU" dirty="0" smtClean="0"/>
              <a:t>Performance was low for the first couple of years then was slightly above the goal for 2 years before dropping again. </a:t>
            </a:r>
          </a:p>
          <a:p>
            <a:pPr lvl="1"/>
            <a:r>
              <a:rPr lang="en-AU" dirty="0" smtClean="0"/>
              <a:t>Reasons for the sudden decrease and failure to reach the goal in year 5 should be investigated</a:t>
            </a:r>
            <a:endParaRPr lang="en-AU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176988"/>
              </p:ext>
            </p:extLst>
          </p:nvPr>
        </p:nvGraphicFramePr>
        <p:xfrm>
          <a:off x="1979712" y="393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9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952328"/>
          </a:xfrm>
        </p:spPr>
        <p:txBody>
          <a:bodyPr>
            <a:normAutofit fontScale="62500" lnSpcReduction="20000"/>
          </a:bodyPr>
          <a:lstStyle/>
          <a:p>
            <a:r>
              <a:rPr lang="en-AU" dirty="0" smtClean="0"/>
              <a:t>Priority disease response:</a:t>
            </a:r>
          </a:p>
          <a:p>
            <a:pPr lvl="1"/>
            <a:r>
              <a:rPr lang="en-AU" b="1" dirty="0" smtClean="0"/>
              <a:t>Goal:</a:t>
            </a:r>
            <a:r>
              <a:rPr lang="en-AU" dirty="0"/>
              <a:t> 80% response </a:t>
            </a:r>
            <a:r>
              <a:rPr lang="en-AU" dirty="0" smtClean="0"/>
              <a:t>to a priority disease report within 24 hours and 95% within 48 hours (per month)</a:t>
            </a:r>
          </a:p>
          <a:p>
            <a:pPr lvl="1"/>
            <a:r>
              <a:rPr lang="en-AU" b="1" dirty="0" smtClean="0"/>
              <a:t>Performance indicators: </a:t>
            </a:r>
            <a:r>
              <a:rPr lang="en-AU" dirty="0" smtClean="0"/>
              <a:t>% response within 24 hours, % response within 48 hours</a:t>
            </a:r>
            <a:r>
              <a:rPr lang="en-AU" b="1" dirty="0" smtClean="0"/>
              <a:t> </a:t>
            </a:r>
            <a:r>
              <a:rPr lang="en-AU" dirty="0" smtClean="0"/>
              <a:t>each month</a:t>
            </a:r>
          </a:p>
          <a:p>
            <a:pPr lvl="1"/>
            <a:r>
              <a:rPr lang="en-AU" dirty="0" smtClean="0"/>
              <a:t>The graph shows monthly response rates with 24 and 48 hours for the last 12 months and the 80% and 95% goals</a:t>
            </a:r>
          </a:p>
          <a:p>
            <a:pPr lvl="1"/>
            <a:r>
              <a:rPr lang="en-AU" dirty="0" smtClean="0"/>
              <a:t>The 80% Goal in 24 hours is being met (or nearly met) most of the time (10/12), but the 95% in 48 hours is only being met sometimes(5/12)</a:t>
            </a:r>
          </a:p>
          <a:p>
            <a:pPr lvl="1"/>
            <a:r>
              <a:rPr lang="en-AU" dirty="0" smtClean="0"/>
              <a:t>Reasons for failure in months when this occurs should be investigated and addressed.</a:t>
            </a:r>
          </a:p>
          <a:p>
            <a:pPr lvl="1"/>
            <a:endParaRPr lang="en-AU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695260"/>
              </p:ext>
            </p:extLst>
          </p:nvPr>
        </p:nvGraphicFramePr>
        <p:xfrm>
          <a:off x="2195736" y="393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8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 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168351"/>
          </a:xfrm>
        </p:spPr>
        <p:txBody>
          <a:bodyPr>
            <a:normAutofit fontScale="62500" lnSpcReduction="20000"/>
          </a:bodyPr>
          <a:lstStyle/>
          <a:p>
            <a:r>
              <a:rPr lang="en-AU" dirty="0" smtClean="0"/>
              <a:t>Priority disease response:</a:t>
            </a:r>
          </a:p>
          <a:p>
            <a:pPr lvl="1"/>
            <a:r>
              <a:rPr lang="en-AU" dirty="0" smtClean="0"/>
              <a:t>Performance indicators don’t have to be percentages</a:t>
            </a:r>
          </a:p>
          <a:p>
            <a:pPr lvl="1"/>
            <a:r>
              <a:rPr lang="en-AU" dirty="0" smtClean="0"/>
              <a:t>An alternative for response to priority disease might be average number of days to respond less than a set value</a:t>
            </a:r>
          </a:p>
          <a:p>
            <a:pPr lvl="1"/>
            <a:r>
              <a:rPr lang="en-AU" b="1" dirty="0" smtClean="0"/>
              <a:t>Goal: </a:t>
            </a:r>
            <a:r>
              <a:rPr lang="en-AU" dirty="0" smtClean="0"/>
              <a:t>average time to respond to priority disease report &lt; 1.5 days</a:t>
            </a:r>
          </a:p>
          <a:p>
            <a:pPr lvl="1"/>
            <a:r>
              <a:rPr lang="en-AU" b="1" dirty="0" smtClean="0"/>
              <a:t>Performance indicator: </a:t>
            </a:r>
            <a:r>
              <a:rPr lang="en-AU" dirty="0" smtClean="0"/>
              <a:t>average time to </a:t>
            </a:r>
            <a:r>
              <a:rPr lang="en-AU" dirty="0"/>
              <a:t>respond to priority disease report </a:t>
            </a:r>
            <a:r>
              <a:rPr lang="en-AU" dirty="0" smtClean="0"/>
              <a:t> (calculated per month)</a:t>
            </a:r>
          </a:p>
          <a:p>
            <a:pPr lvl="1"/>
            <a:r>
              <a:rPr lang="en-AU" dirty="0" smtClean="0"/>
              <a:t>The graph shows exceeding the goal for the first 6 months but declining and then only 2 of the last 6 months</a:t>
            </a:r>
          </a:p>
          <a:p>
            <a:pPr lvl="1"/>
            <a:r>
              <a:rPr lang="en-AU" dirty="0" smtClean="0"/>
              <a:t>Should investigate reasons for the decreasing performance</a:t>
            </a:r>
          </a:p>
          <a:p>
            <a:pPr lvl="1"/>
            <a:r>
              <a:rPr lang="en-AU" dirty="0" smtClean="0"/>
              <a:t>This only tells you the average performance, not how bad the worst cases might be</a:t>
            </a:r>
            <a:endParaRPr lang="en-AU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723854"/>
              </p:ext>
            </p:extLst>
          </p:nvPr>
        </p:nvGraphicFramePr>
        <p:xfrm>
          <a:off x="2267744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378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and questions?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049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913</Words>
  <Application>Microsoft Office PowerPoint</Application>
  <PresentationFormat>On-screen Show (4:3)</PresentationFormat>
  <Paragraphs>116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Using iSIKHNAS for Budget Advocacy</vt:lpstr>
      <vt:lpstr>Objectives for this session</vt:lpstr>
      <vt:lpstr>What are performance indicators?</vt:lpstr>
      <vt:lpstr>SMART Performance indicators</vt:lpstr>
      <vt:lpstr>Example 1</vt:lpstr>
      <vt:lpstr>Example 2</vt:lpstr>
      <vt:lpstr>Example 3</vt:lpstr>
      <vt:lpstr>Example 4</vt:lpstr>
      <vt:lpstr>Discussion and questions?</vt:lpstr>
      <vt:lpstr>Exercise</vt:lpstr>
      <vt:lpstr>Discussion</vt:lpstr>
      <vt:lpstr>Final discussion and questions?</vt:lpstr>
      <vt:lpstr>Session Summary</vt:lpstr>
      <vt:lpstr>PowerPoint Presentation</vt:lpstr>
      <vt:lpstr>Some additional examples  (for discussion if necessary)</vt:lpstr>
    </vt:vector>
  </TitlesOfParts>
  <Company>Ausvet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iSIKHNAS for Budget Advocacy</dc:title>
  <dc:creator>Evan Sergeant</dc:creator>
  <cp:lastModifiedBy>Evan Sergeant</cp:lastModifiedBy>
  <cp:revision>29</cp:revision>
  <dcterms:created xsi:type="dcterms:W3CDTF">2014-05-12T05:45:21Z</dcterms:created>
  <dcterms:modified xsi:type="dcterms:W3CDTF">2014-07-08T03:55:17Z</dcterms:modified>
</cp:coreProperties>
</file>