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69" r:id="rId4"/>
    <p:sldId id="304" r:id="rId5"/>
    <p:sldId id="305" r:id="rId6"/>
    <p:sldId id="310" r:id="rId7"/>
    <p:sldId id="308" r:id="rId8"/>
    <p:sldId id="317" r:id="rId9"/>
    <p:sldId id="287" r:id="rId10"/>
    <p:sldId id="302" r:id="rId11"/>
    <p:sldId id="312" r:id="rId12"/>
    <p:sldId id="318" r:id="rId13"/>
    <p:sldId id="316" r:id="rId14"/>
    <p:sldId id="258" r:id="rId15"/>
    <p:sldId id="263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222" autoAdjust="0"/>
  </p:normalViewPr>
  <p:slideViewPr>
    <p:cSldViewPr snapToObjects="1">
      <p:cViewPr>
        <p:scale>
          <a:sx n="70" d="100"/>
          <a:sy n="70" d="100"/>
        </p:scale>
        <p:origin x="-281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47847437554292"/>
          <c:y val="4.2970956214391495E-2"/>
          <c:w val="0.86292369176437467"/>
          <c:h val="0.74125393987189403"/>
        </c:manualLayout>
      </c:layout>
      <c:lineChart>
        <c:grouping val="standar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Susceptible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Sheet2!$B$5:$B$19</c:f>
              <c:numCache>
                <c:formatCode>General</c:formatCode>
                <c:ptCount val="15"/>
                <c:pt idx="0">
                  <c:v>500</c:v>
                </c:pt>
                <c:pt idx="1">
                  <c:v>495</c:v>
                </c:pt>
                <c:pt idx="2">
                  <c:v>490</c:v>
                </c:pt>
                <c:pt idx="3">
                  <c:v>470</c:v>
                </c:pt>
                <c:pt idx="4">
                  <c:v>440</c:v>
                </c:pt>
                <c:pt idx="5">
                  <c:v>370</c:v>
                </c:pt>
                <c:pt idx="6">
                  <c:v>270</c:v>
                </c:pt>
                <c:pt idx="7">
                  <c:v>140</c:v>
                </c:pt>
                <c:pt idx="8">
                  <c:v>100</c:v>
                </c:pt>
                <c:pt idx="9">
                  <c:v>90</c:v>
                </c:pt>
                <c:pt idx="10">
                  <c:v>80</c:v>
                </c:pt>
                <c:pt idx="11">
                  <c:v>78</c:v>
                </c:pt>
                <c:pt idx="12">
                  <c:v>76</c:v>
                </c:pt>
                <c:pt idx="13">
                  <c:v>74</c:v>
                </c:pt>
                <c:pt idx="14">
                  <c:v>74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Sheet2!$C$4</c:f>
              <c:strCache>
                <c:ptCount val="1"/>
                <c:pt idx="0">
                  <c:v>Clinical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Sheet2!$C$5:$C$19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30</c:v>
                </c:pt>
                <c:pt idx="4">
                  <c:v>60</c:v>
                </c:pt>
                <c:pt idx="5">
                  <c:v>130</c:v>
                </c:pt>
                <c:pt idx="6">
                  <c:v>230</c:v>
                </c:pt>
                <c:pt idx="7">
                  <c:v>360</c:v>
                </c:pt>
                <c:pt idx="8">
                  <c:v>400</c:v>
                </c:pt>
                <c:pt idx="9">
                  <c:v>410</c:v>
                </c:pt>
                <c:pt idx="10">
                  <c:v>420</c:v>
                </c:pt>
                <c:pt idx="11">
                  <c:v>422</c:v>
                </c:pt>
                <c:pt idx="12">
                  <c:v>424</c:v>
                </c:pt>
                <c:pt idx="13">
                  <c:v>426</c:v>
                </c:pt>
                <c:pt idx="14">
                  <c:v>426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Sheet2!$D$4</c:f>
              <c:strCache>
                <c:ptCount val="1"/>
                <c:pt idx="0">
                  <c:v>Recovered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8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Sheet2!$D$5:$D$19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70</c:v>
                </c:pt>
                <c:pt idx="6">
                  <c:v>105</c:v>
                </c:pt>
                <c:pt idx="7">
                  <c:v>102</c:v>
                </c:pt>
                <c:pt idx="8">
                  <c:v>65</c:v>
                </c:pt>
                <c:pt idx="9">
                  <c:v>35</c:v>
                </c:pt>
                <c:pt idx="10">
                  <c:v>20</c:v>
                </c:pt>
                <c:pt idx="11">
                  <c:v>10</c:v>
                </c:pt>
                <c:pt idx="12">
                  <c:v>5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03168"/>
        <c:axId val="51305472"/>
      </c:lineChart>
      <c:catAx>
        <c:axId val="51303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 (days)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05472"/>
        <c:crosses val="autoZero"/>
        <c:auto val="1"/>
        <c:lblAlgn val="ctr"/>
        <c:lblOffset val="100"/>
        <c:noMultiLvlLbl val="0"/>
      </c:catAx>
      <c:valAx>
        <c:axId val="51305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Number</a:t>
                </a:r>
                <a:r>
                  <a:rPr lang="en-AU" baseline="0"/>
                  <a:t> of animals</a:t>
                </a:r>
                <a:endParaRPr lang="en-A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0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298CE-2AFF-4FAA-A26E-39AED356E737}" type="datetimeFigureOut">
              <a:rPr lang="en-AU" smtClean="0"/>
              <a:t>19/11/2014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7CADE-9420-48EF-9FDA-CBD63633A0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98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898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dirty="0" err="1" smtClean="0"/>
              <a:t>Hewan</a:t>
            </a:r>
            <a:r>
              <a:rPr lang="en-AU" dirty="0" smtClean="0"/>
              <a:t> yang </a:t>
            </a:r>
            <a:r>
              <a:rPr lang="en-AU" dirty="0" err="1" smtClean="0"/>
              <a:t>sembuh</a:t>
            </a:r>
            <a:r>
              <a:rPr lang="en-AU" dirty="0" smtClean="0"/>
              <a:t> </a:t>
            </a:r>
            <a:r>
              <a:rPr lang="en-AU" dirty="0" err="1" smtClean="0"/>
              <a:t>mungkin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memiliki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kekebalan</a:t>
            </a:r>
            <a:r>
              <a:rPr lang="en-AU" baseline="0" dirty="0" smtClean="0"/>
              <a:t> </a:t>
            </a:r>
            <a:r>
              <a:rPr lang="id-ID" baseline="0" dirty="0" smtClean="0"/>
              <a:t>terhadap </a:t>
            </a:r>
            <a:r>
              <a:rPr lang="en-AU" baseline="0" dirty="0" err="1" smtClean="0"/>
              <a:t>sumber</a:t>
            </a:r>
            <a:r>
              <a:rPr lang="en-AU" baseline="0" dirty="0" smtClean="0"/>
              <a:t> </a:t>
            </a:r>
            <a:r>
              <a:rPr lang="id-ID" baseline="0" dirty="0" smtClean="0"/>
              <a:t>infeksi </a:t>
            </a:r>
            <a:r>
              <a:rPr lang="en-AU" baseline="0" dirty="0" err="1" smtClean="0"/>
              <a:t>sehingga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jika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terpapar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lagi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mereka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tidak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terinfeksi</a:t>
            </a:r>
            <a:r>
              <a:rPr lang="en-AU" dirty="0" smtClean="0"/>
              <a:t>. </a:t>
            </a:r>
          </a:p>
          <a:p>
            <a:pPr marL="0" indent="0">
              <a:buNone/>
            </a:pPr>
            <a:r>
              <a:rPr lang="en-AU" dirty="0" smtClean="0"/>
              <a:t> </a:t>
            </a:r>
          </a:p>
          <a:p>
            <a:r>
              <a:rPr lang="en-AU" dirty="0" err="1" smtClean="0"/>
              <a:t>Beberapa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kekebalan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penyakit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bertahan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seumur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hidup</a:t>
            </a:r>
            <a:r>
              <a:rPr lang="id-ID" baseline="0" dirty="0" smtClean="0"/>
              <a:t>,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sementara</a:t>
            </a:r>
            <a:r>
              <a:rPr lang="en-AU" baseline="0" dirty="0" smtClean="0"/>
              <a:t> </a:t>
            </a:r>
            <a:r>
              <a:rPr lang="id-ID" baseline="0" dirty="0" smtClean="0"/>
              <a:t>kekebalan terhadap </a:t>
            </a:r>
            <a:r>
              <a:rPr lang="en-AU" baseline="0" dirty="0" err="1" smtClean="0"/>
              <a:t>penyakit</a:t>
            </a:r>
            <a:r>
              <a:rPr lang="en-AU" baseline="0" dirty="0" smtClean="0"/>
              <a:t> yang lain </a:t>
            </a:r>
            <a:r>
              <a:rPr lang="en-AU" baseline="0" dirty="0" err="1" smtClean="0"/>
              <a:t>mungkin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hanya</a:t>
            </a:r>
            <a:r>
              <a:rPr lang="en-AU" baseline="0" dirty="0" smtClean="0"/>
              <a:t> </a:t>
            </a:r>
            <a:r>
              <a:rPr lang="id-ID" baseline="0" dirty="0" smtClean="0"/>
              <a:t>berlangsung dalam </a:t>
            </a:r>
            <a:r>
              <a:rPr lang="en-AU" baseline="0" dirty="0" err="1" smtClean="0"/>
              <a:t>waktu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lebih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pendek</a:t>
            </a:r>
            <a:r>
              <a:rPr lang="en-AU" dirty="0" smtClean="0"/>
              <a:t>. </a:t>
            </a:r>
          </a:p>
          <a:p>
            <a:endParaRPr lang="en-AU" dirty="0" smtClean="0"/>
          </a:p>
          <a:p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situasi-situasi</a:t>
            </a:r>
            <a:r>
              <a:rPr lang="en-AU" dirty="0" smtClean="0"/>
              <a:t> </a:t>
            </a:r>
            <a:r>
              <a:rPr lang="en-AU" dirty="0" err="1" smtClean="0"/>
              <a:t>ketika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kekebalan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menurun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hewan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bisa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menjadi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rentan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terhadap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infeksi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lagi</a:t>
            </a:r>
            <a:r>
              <a:rPr lang="en-AU" dirty="0" smtClean="0"/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299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Sekarang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membicarakan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perkembangan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Bayangkan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pernah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terpapar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kemungkinan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kemungkinan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menghasilkan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wabah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kawanan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sedangkan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menyebar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sekali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Apakah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ergantung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penyebab-penyebab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khususnya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ND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HPAI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PMK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Bovine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johnes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virus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BVD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mungkin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20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Sekarang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membicarakan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perkembangan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dimasukkan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terdiri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kebanyakan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masih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berkontak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akhirnya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sembuh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keenam hewan tersebut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akhirnya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berkontak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berhenti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keenam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sehingga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kekebalan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kawanan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mengurangi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sejumlah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kekebalan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melindungi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80%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kekebalan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komunitas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mengurangi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dibutuhkan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mendapatkan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kekebalan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kawanan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beragam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penyakit-penyakit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berbeda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69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dimasukkan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kawanan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Garis-garis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mewakili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relatif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sepanjang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 y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tanda-tanda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klinis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 y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sembuh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awalnya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500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sembuh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endemis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terdiri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 kombinasi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sembuh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kebal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ergantung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kombinasi hewan dalam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paling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berpengaruh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timbul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wabah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kebanyakan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 dalam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kebal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berdampak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229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melihat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mempengaruhi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apakah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 timbul pada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sifat-sifat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memengaruhi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perkembangan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Memahami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perkembangan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membantu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pemahaman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pola-pola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lihat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701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66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menelaah dengan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ngaruhi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muncul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sifat-sifat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memengaruhi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penularan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Pemahaman mengenai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perkembangan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membantu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didiskusikan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terakhir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korelasi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Hubungan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 penyakit,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menentukan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apakah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76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memulai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membawa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menaruhnya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bersama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memperhatikan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menaruh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bersama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lain,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ampaknya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sudah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berpindah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sakit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lain. Hal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menyebar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lain)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alasan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mengapa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Soleh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mengamati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periode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3 -5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ayamnya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sakit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Kita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melihat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alasan-alasan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89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-tama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menjelaskan arti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istilah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pakai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 atau sumber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mampu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menyebabkan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menyebabkan infeksi, </a:t>
            </a:r>
            <a:r>
              <a:rPr lang="en-AU" sz="1200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AU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id-ID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dapat menyebar secara langsung</a:t>
            </a:r>
            <a:r>
              <a:rPr lang="en-AU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42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Seekor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haruslah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terjangkiti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Artinya, hewan ini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kekebalan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sebelumnya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hewan 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kelamin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tepat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spesies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 terjangkiti penyakit tersebut.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dirty="0" err="1" smtClean="0"/>
              <a:t>Paparan</a:t>
            </a:r>
            <a:r>
              <a:rPr lang="en-AU" dirty="0" smtClean="0"/>
              <a:t> </a:t>
            </a:r>
            <a:r>
              <a:rPr lang="en-AU" dirty="0" err="1" smtClean="0"/>
              <a:t>mengacu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pada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interaksi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antara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seekor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dengan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sumber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infeksi</a:t>
            </a:r>
            <a:r>
              <a:rPr lang="en-AU" dirty="0" smtClean="0"/>
              <a:t>. 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yang </a:t>
            </a:r>
            <a:r>
              <a:rPr lang="en-AU" dirty="0" err="1" smtClean="0"/>
              <a:t>terpapar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terinfeksi</a:t>
            </a:r>
            <a:r>
              <a:rPr lang="en-AU" dirty="0" smtClean="0"/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23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langkah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terpapar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mulai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sampai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munculnya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tanda-tanda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disebut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inkubasi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tanda-tanda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63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juga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Setahun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sapi-sapinya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Paimin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paravet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menginvestigasi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permasalahannya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 riset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mengambil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sampel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kotoran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Paimin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menemukan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cacing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namun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terkena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sembuh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kembali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cacing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cacing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menyebabkan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tanda-tanda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71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juga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Setahun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terkena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Paimin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para-vet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menginvestigasi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permasalahannya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pelajaran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mengambil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sampel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kotoran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menemukan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cacing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namun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terkena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sembuh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kembali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cacing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tiba-tiba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anthrax.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Anthrax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menyebabkan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kematian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34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Sekarang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kembali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membahas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konjungtivis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sembuh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konjungtivis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membawa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bakteri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Moraxella </a:t>
            </a:r>
            <a:r>
              <a:rPr lang="en-A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bovis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air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hidung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vagina.</a:t>
            </a:r>
          </a:p>
          <a:p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tanda-tanda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konjungtivis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membawa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bakteri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Hewan-hewan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disebut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pembawa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membawa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bakteri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hewan-hewan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pembawa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terpapar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sebab-sebab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(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kering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kondisi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berdebu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makanan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terlalu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/kepadatan tinggi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 menyebabkan infeksi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terus bertahan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 kata lain menyebabkan hewan terinfeksi menjadi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pembawa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mungkin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bahkan tidak ada tanda-tanda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mampu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menyebarkan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Hewan-hewan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pembawa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membawa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6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Epidemiologi</a:t>
            </a:r>
            <a:r>
              <a:rPr lang="en-AU" dirty="0" smtClean="0"/>
              <a:t> </a:t>
            </a:r>
            <a:r>
              <a:rPr lang="en-AU" dirty="0" err="1" smtClean="0"/>
              <a:t>Lapangan</a:t>
            </a:r>
            <a:r>
              <a:rPr lang="en-AU" dirty="0" smtClean="0"/>
              <a:t> Tingkat </a:t>
            </a:r>
            <a:r>
              <a:rPr lang="en-AU" dirty="0" err="1" smtClean="0"/>
              <a:t>Dasar</a:t>
            </a:r>
            <a:endParaRPr lang="en-AU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6944816" cy="1752600"/>
          </a:xfrm>
        </p:spPr>
        <p:txBody>
          <a:bodyPr>
            <a:normAutofit/>
          </a:bodyPr>
          <a:lstStyle/>
          <a:p>
            <a:r>
              <a:rPr lang="en-AU" dirty="0" err="1" smtClean="0"/>
              <a:t>Sesi</a:t>
            </a:r>
            <a:r>
              <a:rPr lang="en-AU" dirty="0" smtClean="0"/>
              <a:t> </a:t>
            </a:r>
            <a:r>
              <a:rPr lang="en-AU" dirty="0"/>
              <a:t>6 – </a:t>
            </a: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berkembang</a:t>
            </a:r>
            <a:endParaRPr lang="en-AU" dirty="0"/>
          </a:p>
          <a:p>
            <a:r>
              <a:rPr lang="en-AU" dirty="0" err="1" smtClean="0"/>
              <a:t>Rekaman</a:t>
            </a:r>
            <a:r>
              <a:rPr lang="en-AU" dirty="0" smtClean="0"/>
              <a:t> file PowerPoint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601"/>
            <a:ext cx="1584325" cy="71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33" y="146457"/>
            <a:ext cx="990996" cy="9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AU" b="1" dirty="0" err="1" smtClean="0"/>
              <a:t>Hewan</a:t>
            </a:r>
            <a:r>
              <a:rPr lang="en-AU" b="1" dirty="0" smtClean="0"/>
              <a:t> yang </a:t>
            </a:r>
            <a:r>
              <a:rPr lang="en-AU" b="1" dirty="0" err="1" smtClean="0"/>
              <a:t>sembuh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3645024"/>
            <a:ext cx="8579296" cy="2808312"/>
          </a:xfrm>
        </p:spPr>
        <p:txBody>
          <a:bodyPr>
            <a:normAutofit/>
          </a:bodyPr>
          <a:lstStyle/>
          <a:p>
            <a:r>
              <a:rPr lang="en-AU" dirty="0" err="1" smtClean="0"/>
              <a:t>kekebalan</a:t>
            </a:r>
            <a:endParaRPr lang="en-AU" dirty="0" smtClean="0"/>
          </a:p>
          <a:p>
            <a:endParaRPr lang="en-AU" dirty="0"/>
          </a:p>
          <a:p>
            <a:r>
              <a:rPr lang="en-AU" dirty="0" err="1" smtClean="0"/>
              <a:t>kerentanan</a:t>
            </a:r>
            <a:endParaRPr lang="en-A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654606"/>
              </p:ext>
            </p:extLst>
          </p:nvPr>
        </p:nvGraphicFramePr>
        <p:xfrm>
          <a:off x="296405" y="980728"/>
          <a:ext cx="2381052" cy="233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r:id="rId4" imgW="1647217" imgH="1583575" progId="Unknown">
                  <p:embed/>
                </p:oleObj>
              </mc:Choice>
              <mc:Fallback>
                <p:oleObj r:id="rId4" imgW="1647217" imgH="1583575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05" y="980728"/>
                        <a:ext cx="2381052" cy="2333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22" y="1099944"/>
            <a:ext cx="4071620" cy="254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4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err="1" smtClean="0"/>
              <a:t>Perkembangan</a:t>
            </a:r>
            <a:r>
              <a:rPr lang="en-AU" b="1" dirty="0" smtClean="0"/>
              <a:t> </a:t>
            </a:r>
            <a:r>
              <a:rPr lang="en-AU" b="1" dirty="0" err="1" smtClean="0"/>
              <a:t>penyakit</a:t>
            </a:r>
            <a:r>
              <a:rPr lang="en-AU" b="1" dirty="0" smtClean="0"/>
              <a:t> </a:t>
            </a:r>
            <a:r>
              <a:rPr lang="en-AU" b="1" dirty="0" err="1" smtClean="0"/>
              <a:t>dalam</a:t>
            </a:r>
            <a:r>
              <a:rPr lang="en-AU" b="1" dirty="0" smtClean="0"/>
              <a:t> </a:t>
            </a:r>
            <a:r>
              <a:rPr lang="en-AU" b="1" dirty="0" err="1" smtClean="0"/>
              <a:t>sebuah</a:t>
            </a:r>
            <a:r>
              <a:rPr lang="en-AU" b="1" dirty="0" smtClean="0"/>
              <a:t> </a:t>
            </a:r>
            <a:r>
              <a:rPr lang="en-AU" b="1" dirty="0" err="1" smtClean="0"/>
              <a:t>populasi</a:t>
            </a:r>
            <a:endParaRPr lang="en-AU" b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752" y="3487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624460" y="3778926"/>
            <a:ext cx="690782" cy="487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2056600" y="3810375"/>
            <a:ext cx="690782" cy="487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2691987" y="2925726"/>
            <a:ext cx="677093" cy="557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1833556" y="3117996"/>
            <a:ext cx="690782" cy="487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482193" y="3082998"/>
            <a:ext cx="677093" cy="557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211287" y="2384911"/>
            <a:ext cx="690782" cy="4876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2040409" y="2265865"/>
            <a:ext cx="677093" cy="5576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1159286" y="2523233"/>
            <a:ext cx="690782" cy="4876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3055285" y="2349913"/>
            <a:ext cx="677093" cy="5576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2493893" y="1768040"/>
            <a:ext cx="690782" cy="4876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221171" y="1630525"/>
            <a:ext cx="677093" cy="5576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1875061" y="1261516"/>
            <a:ext cx="690782" cy="4876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2733412" y="1206929"/>
            <a:ext cx="677093" cy="557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1504677" y="1721541"/>
            <a:ext cx="690782" cy="4876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874300" y="1253332"/>
            <a:ext cx="677093" cy="55760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8047" y="4909167"/>
            <a:ext cx="677093" cy="557606"/>
            <a:chOff x="118653" y="5543739"/>
            <a:chExt cx="677093" cy="557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" t="9090" r="52751" b="14767"/>
            <a:stretch/>
          </p:blipFill>
          <p:spPr>
            <a:xfrm>
              <a:off x="118653" y="5543739"/>
              <a:ext cx="677093" cy="55760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62578" y="569946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Striped Right Arrow 11"/>
          <p:cNvSpPr/>
          <p:nvPr/>
        </p:nvSpPr>
        <p:spPr>
          <a:xfrm rot="18657251">
            <a:off x="699435" y="4342966"/>
            <a:ext cx="1308046" cy="28710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5774815" y="5587724"/>
            <a:ext cx="690782" cy="4876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7529310" y="5684576"/>
            <a:ext cx="690782" cy="4876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7842342" y="4734524"/>
            <a:ext cx="677093" cy="557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6983911" y="4926794"/>
            <a:ext cx="690782" cy="4876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5632548" y="4891796"/>
            <a:ext cx="677093" cy="557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5361642" y="4193709"/>
            <a:ext cx="690782" cy="4876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7190764" y="4074663"/>
            <a:ext cx="677093" cy="5576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6309641" y="4332031"/>
            <a:ext cx="690782" cy="4876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8205640" y="4158711"/>
            <a:ext cx="677093" cy="5576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7644248" y="3576838"/>
            <a:ext cx="690782" cy="4876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5371526" y="3439323"/>
            <a:ext cx="677093" cy="5576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7025416" y="2829717"/>
            <a:ext cx="690782" cy="4876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7867857" y="2947052"/>
            <a:ext cx="677093" cy="55760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67" r="5375" b="17367"/>
          <a:stretch/>
        </p:blipFill>
        <p:spPr>
          <a:xfrm>
            <a:off x="6655032" y="3530339"/>
            <a:ext cx="690782" cy="48761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5977939" y="2868020"/>
            <a:ext cx="677093" cy="557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090" r="52751" b="14767"/>
          <a:stretch/>
        </p:blipFill>
        <p:spPr>
          <a:xfrm>
            <a:off x="6690909" y="5580417"/>
            <a:ext cx="677093" cy="557606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7034834" y="573614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/>
          <p:cNvSpPr/>
          <p:nvPr/>
        </p:nvSpPr>
        <p:spPr>
          <a:xfrm>
            <a:off x="8220092" y="310987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val 49"/>
          <p:cNvSpPr/>
          <p:nvPr/>
        </p:nvSpPr>
        <p:spPr>
          <a:xfrm>
            <a:off x="7989262" y="368560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Oval 50"/>
          <p:cNvSpPr/>
          <p:nvPr/>
        </p:nvSpPr>
        <p:spPr>
          <a:xfrm>
            <a:off x="7532093" y="4224193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Oval 51"/>
          <p:cNvSpPr/>
          <p:nvPr/>
        </p:nvSpPr>
        <p:spPr>
          <a:xfrm>
            <a:off x="6596747" y="446462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/>
          <p:cNvSpPr/>
          <p:nvPr/>
        </p:nvSpPr>
        <p:spPr>
          <a:xfrm>
            <a:off x="5971094" y="507455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Oval 53"/>
          <p:cNvSpPr/>
          <p:nvPr/>
        </p:nvSpPr>
        <p:spPr>
          <a:xfrm>
            <a:off x="6052424" y="573614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Oval 54"/>
          <p:cNvSpPr/>
          <p:nvPr/>
        </p:nvSpPr>
        <p:spPr>
          <a:xfrm>
            <a:off x="8552771" y="430737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Oval 55"/>
          <p:cNvSpPr/>
          <p:nvPr/>
        </p:nvSpPr>
        <p:spPr>
          <a:xfrm>
            <a:off x="7257294" y="504017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Oval 56"/>
          <p:cNvSpPr/>
          <p:nvPr/>
        </p:nvSpPr>
        <p:spPr>
          <a:xfrm>
            <a:off x="8180888" y="488061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Oval 57"/>
          <p:cNvSpPr/>
          <p:nvPr/>
        </p:nvSpPr>
        <p:spPr>
          <a:xfrm>
            <a:off x="7827575" y="583110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Oval 58"/>
          <p:cNvSpPr/>
          <p:nvPr/>
        </p:nvSpPr>
        <p:spPr>
          <a:xfrm>
            <a:off x="6983911" y="366099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Oval 59"/>
          <p:cNvSpPr/>
          <p:nvPr/>
        </p:nvSpPr>
        <p:spPr>
          <a:xfrm>
            <a:off x="5708573" y="360818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Oval 60"/>
          <p:cNvSpPr/>
          <p:nvPr/>
        </p:nvSpPr>
        <p:spPr>
          <a:xfrm>
            <a:off x="6346996" y="304085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Oval 61"/>
          <p:cNvSpPr/>
          <p:nvPr/>
        </p:nvSpPr>
        <p:spPr>
          <a:xfrm>
            <a:off x="7334289" y="296585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Oval 62"/>
          <p:cNvSpPr/>
          <p:nvPr/>
        </p:nvSpPr>
        <p:spPr>
          <a:xfrm>
            <a:off x="5671962" y="430737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Notched Right Arrow 26"/>
          <p:cNvSpPr/>
          <p:nvPr/>
        </p:nvSpPr>
        <p:spPr>
          <a:xfrm rot="1286591">
            <a:off x="3950290" y="3089189"/>
            <a:ext cx="1008112" cy="601262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154711" y="5626404"/>
            <a:ext cx="24658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err="1" smtClean="0"/>
              <a:t>Bawa</a:t>
            </a:r>
            <a:r>
              <a:rPr lang="en-AU" sz="1400" dirty="0" smtClean="0"/>
              <a:t> </a:t>
            </a:r>
            <a:r>
              <a:rPr lang="en-AU" sz="1400" dirty="0" err="1" smtClean="0"/>
              <a:t>satu</a:t>
            </a:r>
            <a:r>
              <a:rPr lang="en-AU" sz="1400" dirty="0" smtClean="0"/>
              <a:t> </a:t>
            </a:r>
            <a:r>
              <a:rPr lang="en-AU" sz="1400" dirty="0" err="1" smtClean="0"/>
              <a:t>hewan</a:t>
            </a:r>
            <a:r>
              <a:rPr lang="en-AU" sz="1400" dirty="0" smtClean="0"/>
              <a:t> </a:t>
            </a:r>
            <a:r>
              <a:rPr lang="en-AU" sz="1400" dirty="0" err="1" smtClean="0"/>
              <a:t>sakit</a:t>
            </a:r>
            <a:r>
              <a:rPr lang="en-AU" sz="1400" dirty="0" smtClean="0"/>
              <a:t> </a:t>
            </a:r>
            <a:r>
              <a:rPr lang="en-AU" sz="1400" dirty="0" err="1" smtClean="0"/>
              <a:t>dengan</a:t>
            </a:r>
            <a:r>
              <a:rPr lang="en-AU" sz="1400" dirty="0" smtClean="0"/>
              <a:t> </a:t>
            </a:r>
          </a:p>
          <a:p>
            <a:r>
              <a:rPr lang="en-AU" sz="1400" dirty="0" err="1" smtClean="0"/>
              <a:t>penyakit</a:t>
            </a:r>
            <a:r>
              <a:rPr lang="en-AU" sz="1400" dirty="0" smtClean="0"/>
              <a:t> </a:t>
            </a:r>
            <a:r>
              <a:rPr lang="en-AU" sz="1400" dirty="0" err="1" smtClean="0"/>
              <a:t>menular</a:t>
            </a:r>
            <a:r>
              <a:rPr lang="en-AU" sz="1400" dirty="0" smtClean="0"/>
              <a:t> </a:t>
            </a:r>
          </a:p>
          <a:p>
            <a:r>
              <a:rPr lang="en-AU" sz="1400" dirty="0" err="1" smtClean="0"/>
              <a:t>ke</a:t>
            </a:r>
            <a:r>
              <a:rPr lang="en-AU" sz="1400" dirty="0" smtClean="0"/>
              <a:t> </a:t>
            </a:r>
            <a:r>
              <a:rPr lang="en-AU" sz="1400" dirty="0" err="1" smtClean="0"/>
              <a:t>dalam</a:t>
            </a:r>
            <a:r>
              <a:rPr lang="en-AU" sz="1400" dirty="0" smtClean="0"/>
              <a:t> </a:t>
            </a:r>
            <a:r>
              <a:rPr lang="en-AU" sz="1400" dirty="0" err="1" smtClean="0"/>
              <a:t>populasi</a:t>
            </a:r>
            <a:r>
              <a:rPr lang="en-AU" sz="1400" dirty="0" smtClean="0"/>
              <a:t> yang </a:t>
            </a:r>
            <a:r>
              <a:rPr lang="en-AU" sz="1400" dirty="0" err="1" smtClean="0"/>
              <a:t>rentan</a:t>
            </a:r>
            <a:endParaRPr lang="en-AU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4859824" y="2068941"/>
            <a:ext cx="3798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Setelah suatu </a:t>
            </a:r>
            <a:r>
              <a:rPr lang="en-AU" sz="1400" dirty="0" err="1" smtClean="0"/>
              <a:t>waktu</a:t>
            </a:r>
            <a:r>
              <a:rPr lang="en-AU" sz="1400" dirty="0" smtClean="0"/>
              <a:t> – </a:t>
            </a:r>
            <a:r>
              <a:rPr lang="en-AU" sz="1400" dirty="0" err="1" smtClean="0"/>
              <a:t>seluruh</a:t>
            </a:r>
            <a:r>
              <a:rPr lang="en-AU" sz="1400" dirty="0" smtClean="0"/>
              <a:t> </a:t>
            </a:r>
            <a:r>
              <a:rPr lang="en-AU" sz="1400" dirty="0" err="1" smtClean="0"/>
              <a:t>populasi</a:t>
            </a:r>
            <a:r>
              <a:rPr lang="en-AU" sz="1400" dirty="0" smtClean="0"/>
              <a:t> </a:t>
            </a:r>
            <a:r>
              <a:rPr lang="en-AU" sz="1400" dirty="0" err="1" smtClean="0"/>
              <a:t>bisa</a:t>
            </a:r>
            <a:r>
              <a:rPr lang="en-AU" sz="1400" dirty="0" smtClean="0"/>
              <a:t> </a:t>
            </a:r>
            <a:r>
              <a:rPr lang="en-AU" sz="1400" dirty="0" err="1" smtClean="0"/>
              <a:t>sakit</a:t>
            </a:r>
            <a:r>
              <a:rPr lang="en-AU" sz="1400" dirty="0" smtClean="0"/>
              <a:t>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6617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err="1" smtClean="0"/>
              <a:t>Perkembangan</a:t>
            </a:r>
            <a:r>
              <a:rPr lang="en-AU" b="1" dirty="0" smtClean="0"/>
              <a:t> </a:t>
            </a:r>
            <a:r>
              <a:rPr lang="en-AU" b="1" dirty="0" err="1" smtClean="0"/>
              <a:t>penyakit</a:t>
            </a:r>
            <a:r>
              <a:rPr lang="en-AU" b="1" dirty="0" smtClean="0"/>
              <a:t> </a:t>
            </a:r>
            <a:r>
              <a:rPr lang="en-AU" b="1" dirty="0" err="1" smtClean="0"/>
              <a:t>dalam</a:t>
            </a:r>
            <a:r>
              <a:rPr lang="en-AU" b="1" dirty="0" smtClean="0"/>
              <a:t> </a:t>
            </a:r>
            <a:r>
              <a:rPr lang="en-AU" b="1" dirty="0" err="1" smtClean="0"/>
              <a:t>sebuah</a:t>
            </a:r>
            <a:r>
              <a:rPr lang="en-AU" b="1" dirty="0" smtClean="0"/>
              <a:t> </a:t>
            </a:r>
            <a:r>
              <a:rPr lang="en-AU" b="1" dirty="0" err="1" smtClean="0"/>
              <a:t>populasi</a:t>
            </a:r>
            <a:endParaRPr lang="en-AU" b="1" dirty="0"/>
          </a:p>
        </p:txBody>
      </p:sp>
      <p:pic>
        <p:nvPicPr>
          <p:cNvPr id="32770" name="Picture 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0" y="1124744"/>
            <a:ext cx="27336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24744"/>
            <a:ext cx="2667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752" y="3487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2" name="Picture 3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3" t="17129" r="6510" b="65463"/>
          <a:stretch/>
        </p:blipFill>
        <p:spPr bwMode="auto">
          <a:xfrm>
            <a:off x="503337" y="5148426"/>
            <a:ext cx="648072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7" t="76731"/>
          <a:stretch/>
        </p:blipFill>
        <p:spPr bwMode="auto">
          <a:xfrm>
            <a:off x="530522" y="5932152"/>
            <a:ext cx="501427" cy="6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5179970"/>
            <a:ext cx="188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Hewan</a:t>
            </a:r>
            <a:r>
              <a:rPr lang="en-AU" dirty="0" smtClean="0"/>
              <a:t> yang </a:t>
            </a:r>
            <a:r>
              <a:rPr lang="en-AU" dirty="0" err="1" smtClean="0"/>
              <a:t>kebal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6014155"/>
            <a:ext cx="200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Hewan</a:t>
            </a:r>
            <a:r>
              <a:rPr lang="en-AU" dirty="0" smtClean="0"/>
              <a:t> yang </a:t>
            </a:r>
            <a:r>
              <a:rPr lang="en-AU" dirty="0" err="1" smtClean="0"/>
              <a:t>rentan</a:t>
            </a:r>
            <a:endParaRPr lang="en-AU" dirty="0"/>
          </a:p>
        </p:txBody>
      </p:sp>
      <p:pic>
        <p:nvPicPr>
          <p:cNvPr id="16" name="Picture 3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1" t="52433" r="50190" b="35133"/>
          <a:stretch/>
        </p:blipFill>
        <p:spPr bwMode="auto">
          <a:xfrm>
            <a:off x="4838787" y="4778639"/>
            <a:ext cx="504056" cy="3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36096" y="5179970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terinfeksi</a:t>
            </a:r>
            <a:r>
              <a:rPr lang="en-AU" dirty="0" smtClean="0"/>
              <a:t> </a:t>
            </a:r>
          </a:p>
          <a:p>
            <a:r>
              <a:rPr lang="en-AU" dirty="0" smtClean="0"/>
              <a:t>yang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lainnya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62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97868178"/>
              </p:ext>
            </p:extLst>
          </p:nvPr>
        </p:nvGraphicFramePr>
        <p:xfrm>
          <a:off x="457200" y="1484784"/>
          <a:ext cx="5626968" cy="384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85372" y="480452"/>
            <a:ext cx="8229600" cy="850106"/>
          </a:xfrm>
        </p:spPr>
        <p:txBody>
          <a:bodyPr>
            <a:noAutofit/>
          </a:bodyPr>
          <a:lstStyle/>
          <a:p>
            <a:pPr algn="l"/>
            <a:r>
              <a:rPr lang="en-AU" sz="3200" b="1" dirty="0" err="1" smtClean="0"/>
              <a:t>Perkembangan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penyakit</a:t>
            </a:r>
            <a:r>
              <a:rPr lang="en-AU" sz="3200" b="1" dirty="0" smtClean="0"/>
              <a:t> di </a:t>
            </a:r>
            <a:r>
              <a:rPr lang="en-AU" sz="3200" b="1" dirty="0" err="1" smtClean="0"/>
              <a:t>dalam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populasi</a:t>
            </a:r>
            <a:r>
              <a:rPr lang="id-ID" sz="3200" b="1" dirty="0" smtClean="0"/>
              <a:t> -</a:t>
            </a:r>
            <a:r>
              <a:rPr lang="en-AU" sz="3200" b="1" dirty="0" smtClean="0"/>
              <a:t/>
            </a:r>
            <a:br>
              <a:rPr lang="en-AU" sz="3200" b="1" dirty="0" smtClean="0"/>
            </a:br>
            <a:r>
              <a:rPr lang="en-AU" sz="3200" b="1" dirty="0" err="1" smtClean="0"/>
              <a:t>Kekebalan</a:t>
            </a:r>
            <a:r>
              <a:rPr lang="en-AU" sz="3200" b="1" dirty="0" smtClean="0"/>
              <a:t> </a:t>
            </a:r>
            <a:r>
              <a:rPr lang="en-AU" sz="3200" b="1" dirty="0" err="1" smtClean="0"/>
              <a:t>kawanan</a:t>
            </a:r>
            <a:endParaRPr lang="en-AU" sz="3200" b="1" dirty="0"/>
          </a:p>
        </p:txBody>
      </p:sp>
      <p:pic>
        <p:nvPicPr>
          <p:cNvPr id="32770" name="Picture 3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25" y="806488"/>
            <a:ext cx="1855725" cy="19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80" y="3140968"/>
            <a:ext cx="1928614" cy="20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752" y="3487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Sesi</a:t>
            </a:r>
            <a:r>
              <a:rPr lang="en-AU" b="1" dirty="0" smtClean="0"/>
              <a:t> 6 - </a:t>
            </a:r>
            <a:r>
              <a:rPr lang="id-ID" b="1" dirty="0" smtClean="0"/>
              <a:t>Rangkuman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d-ID" dirty="0" smtClean="0"/>
              <a:t>Pada </a:t>
            </a:r>
            <a:r>
              <a:rPr lang="en-AU" dirty="0" err="1" smtClean="0"/>
              <a:t>seekor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id-ID" dirty="0" smtClean="0"/>
              <a:t>,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langkah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menetapkan</a:t>
            </a:r>
            <a:r>
              <a:rPr lang="en-AU" dirty="0" smtClean="0"/>
              <a:t> </a:t>
            </a:r>
            <a:r>
              <a:rPr lang="en-AU" dirty="0" err="1" smtClean="0"/>
              <a:t>apakah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tersebut</a:t>
            </a:r>
            <a:r>
              <a:rPr lang="en-AU" dirty="0" smtClean="0"/>
              <a:t> </a:t>
            </a:r>
            <a:r>
              <a:rPr lang="id-ID" dirty="0" smtClean="0"/>
              <a:t>terjangkiti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setelah</a:t>
            </a:r>
            <a:r>
              <a:rPr lang="en-AU" dirty="0" smtClean="0"/>
              <a:t> </a:t>
            </a:r>
            <a:r>
              <a:rPr lang="en-AU" dirty="0" err="1" smtClean="0"/>
              <a:t>terpapar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 </a:t>
            </a:r>
            <a:r>
              <a:rPr lang="en-AU" dirty="0" err="1" smtClean="0"/>
              <a:t>infeksi</a:t>
            </a:r>
            <a:endParaRPr lang="en-AU" dirty="0"/>
          </a:p>
          <a:p>
            <a:pPr lvl="0"/>
            <a:endParaRPr lang="en-AU" dirty="0"/>
          </a:p>
          <a:p>
            <a:pPr lvl="0"/>
            <a:r>
              <a:rPr lang="en-AU" dirty="0" err="1" smtClean="0"/>
              <a:t>Hewan</a:t>
            </a:r>
            <a:r>
              <a:rPr lang="en-AU" dirty="0" smtClean="0"/>
              <a:t> yang </a:t>
            </a:r>
            <a:r>
              <a:rPr lang="en-AU" dirty="0" err="1" smtClean="0"/>
              <a:t>terinfeksi</a:t>
            </a:r>
            <a:r>
              <a:rPr lang="en-AU" dirty="0" smtClean="0"/>
              <a:t> </a:t>
            </a:r>
            <a:r>
              <a:rPr lang="en-AU" dirty="0" err="1" smtClean="0"/>
              <a:t>mungkin</a:t>
            </a:r>
            <a:r>
              <a:rPr lang="en-AU" dirty="0" smtClean="0"/>
              <a:t> </a:t>
            </a:r>
            <a:r>
              <a:rPr lang="id-ID" dirty="0" smtClean="0"/>
              <a:t>terjangkit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kronis</a:t>
            </a:r>
            <a:r>
              <a:rPr lang="en-AU" dirty="0" smtClean="0"/>
              <a:t>, </a:t>
            </a:r>
            <a:r>
              <a:rPr lang="en-AU" dirty="0" err="1" smtClean="0"/>
              <a:t>mati</a:t>
            </a:r>
            <a:r>
              <a:rPr lang="en-AU" dirty="0" smtClean="0"/>
              <a:t> </a:t>
            </a:r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tersebut</a:t>
            </a:r>
            <a:r>
              <a:rPr lang="id-ID" dirty="0" smtClean="0"/>
              <a:t>,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sembuh</a:t>
            </a:r>
            <a:endParaRPr lang="en-AU" dirty="0" smtClean="0"/>
          </a:p>
          <a:p>
            <a:pPr lvl="0"/>
            <a:endParaRPr lang="en-AU" dirty="0"/>
          </a:p>
          <a:p>
            <a:pPr lvl="0"/>
            <a:r>
              <a:rPr lang="en-AU" dirty="0" err="1" smtClean="0"/>
              <a:t>Hewan</a:t>
            </a:r>
            <a:r>
              <a:rPr lang="en-AU" dirty="0" smtClean="0"/>
              <a:t> yang </a:t>
            </a:r>
            <a:r>
              <a:rPr lang="en-AU" dirty="0" err="1" smtClean="0"/>
              <a:t>sembuh</a:t>
            </a:r>
            <a:r>
              <a:rPr lang="en-AU" dirty="0" smtClean="0"/>
              <a:t> </a:t>
            </a:r>
            <a:r>
              <a:rPr lang="en-AU" dirty="0" err="1" smtClean="0"/>
              <a:t>sering</a:t>
            </a:r>
            <a:r>
              <a:rPr lang="en-AU" dirty="0" smtClean="0"/>
              <a:t> </a:t>
            </a:r>
            <a:r>
              <a:rPr lang="en-AU" dirty="0" err="1" smtClean="0"/>
              <a:t>memiliki</a:t>
            </a:r>
            <a:r>
              <a:rPr lang="en-AU" dirty="0" smtClean="0"/>
              <a:t> </a:t>
            </a:r>
            <a:r>
              <a:rPr lang="en-AU" dirty="0" err="1" smtClean="0"/>
              <a:t>kekebalan</a:t>
            </a:r>
            <a:r>
              <a:rPr lang="en-AU" dirty="0" smtClean="0"/>
              <a:t> </a:t>
            </a:r>
            <a:r>
              <a:rPr lang="en-AU" dirty="0" err="1" smtClean="0"/>
              <a:t>terhadap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 </a:t>
            </a:r>
            <a:r>
              <a:rPr lang="en-AU" dirty="0" err="1" smtClean="0"/>
              <a:t>infeksi</a:t>
            </a:r>
            <a:r>
              <a:rPr lang="en-AU" dirty="0" smtClean="0"/>
              <a:t>. </a:t>
            </a:r>
            <a:r>
              <a:rPr lang="en-AU" dirty="0" err="1" smtClean="0"/>
              <a:t>Kekebalan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berlangsung</a:t>
            </a:r>
            <a:r>
              <a:rPr lang="en-AU" dirty="0" smtClean="0"/>
              <a:t> </a:t>
            </a:r>
            <a:r>
              <a:rPr lang="en-AU" dirty="0" err="1" smtClean="0"/>
              <a:t>seumur</a:t>
            </a:r>
            <a:r>
              <a:rPr lang="en-AU" dirty="0" smtClean="0"/>
              <a:t> </a:t>
            </a:r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waktu</a:t>
            </a:r>
            <a:r>
              <a:rPr lang="en-AU" dirty="0" smtClean="0"/>
              <a:t> yang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id-ID" dirty="0" smtClean="0"/>
              <a:t>singkat</a:t>
            </a:r>
            <a:r>
              <a:rPr lang="en-AU" dirty="0" smtClean="0"/>
              <a:t>.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kekebalan</a:t>
            </a:r>
            <a:r>
              <a:rPr lang="en-AU" dirty="0" smtClean="0"/>
              <a:t> </a:t>
            </a:r>
            <a:r>
              <a:rPr lang="en-AU" dirty="0" err="1" smtClean="0"/>
              <a:t>menurun</a:t>
            </a:r>
            <a:r>
              <a:rPr lang="en-AU" dirty="0" smtClean="0"/>
              <a:t>,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menjadi</a:t>
            </a:r>
            <a:r>
              <a:rPr lang="en-AU" dirty="0" smtClean="0"/>
              <a:t> </a:t>
            </a:r>
            <a:r>
              <a:rPr lang="en-AU" dirty="0" err="1" smtClean="0"/>
              <a:t>rentan</a:t>
            </a:r>
            <a:r>
              <a:rPr lang="en-AU" dirty="0"/>
              <a:t> </a:t>
            </a:r>
            <a:r>
              <a:rPr lang="en-AU" dirty="0" err="1" smtClean="0"/>
              <a:t>terhadap</a:t>
            </a:r>
            <a:r>
              <a:rPr lang="en-AU" dirty="0" smtClean="0"/>
              <a:t> </a:t>
            </a:r>
            <a:r>
              <a:rPr lang="en-AU" dirty="0" err="1" smtClean="0"/>
              <a:t>sumber</a:t>
            </a:r>
            <a:r>
              <a:rPr lang="en-AU" dirty="0" smtClean="0"/>
              <a:t> </a:t>
            </a:r>
            <a:r>
              <a:rPr lang="en-AU" dirty="0" err="1" smtClean="0"/>
              <a:t>infeksi</a:t>
            </a:r>
            <a:r>
              <a:rPr lang="en-AU" dirty="0" smtClean="0"/>
              <a:t> </a:t>
            </a:r>
            <a:r>
              <a:rPr lang="en-AU" dirty="0" err="1" smtClean="0"/>
              <a:t>lagi</a:t>
            </a:r>
            <a:endParaRPr lang="en-AU" dirty="0" smtClean="0"/>
          </a:p>
          <a:p>
            <a:pPr lvl="0"/>
            <a:endParaRPr lang="en-AU" dirty="0"/>
          </a:p>
          <a:p>
            <a:pPr lvl="0"/>
            <a:r>
              <a:rPr lang="en-AU" b="1" dirty="0" err="1" smtClean="0"/>
              <a:t>Kekebalan</a:t>
            </a:r>
            <a:r>
              <a:rPr lang="en-AU" b="1" dirty="0" smtClean="0"/>
              <a:t> </a:t>
            </a:r>
            <a:r>
              <a:rPr lang="en-AU" b="1" dirty="0" err="1" smtClean="0"/>
              <a:t>kawanan</a:t>
            </a:r>
            <a:r>
              <a:rPr lang="en-AU" dirty="0"/>
              <a:t> </a:t>
            </a:r>
            <a:r>
              <a:rPr lang="en-AU" dirty="0" smtClean="0"/>
              <a:t> </a:t>
            </a:r>
            <a:r>
              <a:rPr lang="en-AU" dirty="0" err="1" smtClean="0"/>
              <a:t>menjelaskan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bentuk</a:t>
            </a:r>
            <a:r>
              <a:rPr lang="en-AU" dirty="0" smtClean="0"/>
              <a:t> </a:t>
            </a:r>
            <a:r>
              <a:rPr lang="en-AU" dirty="0" err="1" smtClean="0"/>
              <a:t>kekebalan</a:t>
            </a:r>
            <a:r>
              <a:rPr lang="en-AU" dirty="0" smtClean="0"/>
              <a:t> yang </a:t>
            </a:r>
            <a:r>
              <a:rPr lang="en-AU" dirty="0" err="1" smtClean="0"/>
              <a:t>terjadi</a:t>
            </a:r>
            <a:r>
              <a:rPr lang="en-AU" dirty="0" smtClean="0"/>
              <a:t> </a:t>
            </a:r>
            <a:r>
              <a:rPr lang="id-ID" dirty="0" smtClean="0"/>
              <a:t>ketika se</a:t>
            </a:r>
            <a:r>
              <a:rPr lang="en-AU" dirty="0" err="1" smtClean="0"/>
              <a:t>bagian</a:t>
            </a:r>
            <a:r>
              <a:rPr lang="en-AU" dirty="0" smtClean="0"/>
              <a:t> </a:t>
            </a:r>
            <a:r>
              <a:rPr lang="id-ID" dirty="0" smtClean="0"/>
              <a:t>besar hewan dalam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kebal</a:t>
            </a:r>
            <a:r>
              <a:rPr lang="id-ID" dirty="0" smtClean="0"/>
              <a:t> sehingga melindungi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id-ID" dirty="0" smtClean="0"/>
              <a:t>yang </a:t>
            </a:r>
            <a:r>
              <a:rPr lang="en-AU" dirty="0" err="1" smtClean="0"/>
              <a:t>rentan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1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Close of video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1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Di </a:t>
            </a:r>
            <a:r>
              <a:rPr lang="en-AU" b="1" dirty="0" err="1" smtClean="0"/>
              <a:t>sesi</a:t>
            </a:r>
            <a:r>
              <a:rPr lang="en-AU" b="1" dirty="0" smtClean="0"/>
              <a:t> 6 </a:t>
            </a:r>
            <a:r>
              <a:rPr lang="en-AU" b="1" dirty="0" err="1" smtClean="0"/>
              <a:t>kita</a:t>
            </a:r>
            <a:r>
              <a:rPr lang="en-AU" b="1" dirty="0" smtClean="0"/>
              <a:t> </a:t>
            </a:r>
            <a:r>
              <a:rPr lang="en-AU" b="1" dirty="0" err="1" smtClean="0"/>
              <a:t>akan</a:t>
            </a:r>
            <a:r>
              <a:rPr lang="en-AU" b="1" dirty="0" smtClean="0"/>
              <a:t> </a:t>
            </a:r>
            <a:r>
              <a:rPr lang="en-AU" b="1" dirty="0" err="1" smtClean="0"/>
              <a:t>membahas</a:t>
            </a:r>
            <a:r>
              <a:rPr lang="en-AU" b="1" dirty="0" smtClean="0"/>
              <a:t>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terjadi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perkembangan</a:t>
            </a:r>
            <a:r>
              <a:rPr lang="en-AU" dirty="0" smtClean="0"/>
              <a:t> status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individu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endParaRPr lang="en-AU" dirty="0"/>
          </a:p>
          <a:p>
            <a:r>
              <a:rPr lang="en-AU" dirty="0" err="1" smtClean="0"/>
              <a:t>Perkembangan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735" y="76614"/>
            <a:ext cx="18765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555776" y="141789"/>
            <a:ext cx="172794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/>
              <a:t>Di </a:t>
            </a:r>
            <a:r>
              <a:rPr lang="en-AU" sz="2600" b="1" dirty="0" err="1"/>
              <a:t>t</a:t>
            </a:r>
            <a:r>
              <a:rPr lang="en-AU" sz="2600" b="1" dirty="0" err="1" smtClean="0"/>
              <a:t>empat</a:t>
            </a:r>
            <a:r>
              <a:rPr lang="en-AU" sz="2600" b="1" dirty="0" smtClean="0"/>
              <a:t> </a:t>
            </a:r>
            <a:r>
              <a:rPr lang="id-ID" sz="2600" b="1" dirty="0" smtClean="0"/>
              <a:t>Pak </a:t>
            </a:r>
            <a:r>
              <a:rPr lang="en-AU" sz="2600" b="1" dirty="0" err="1" smtClean="0"/>
              <a:t>Soleh</a:t>
            </a:r>
            <a:endParaRPr lang="en-AU" sz="2600" b="1" dirty="0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3059832" y="425674"/>
            <a:ext cx="153410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63583"/>
              </p:ext>
            </p:extLst>
          </p:nvPr>
        </p:nvGraphicFramePr>
        <p:xfrm>
          <a:off x="3059832" y="425674"/>
          <a:ext cx="2381052" cy="233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r:id="rId4" imgW="1647217" imgH="1583575" progId="Unknown">
                  <p:embed/>
                </p:oleObj>
              </mc:Choice>
              <mc:Fallback>
                <p:oleObj r:id="rId4" imgW="1647217" imgH="1583575" progId="Unknown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25674"/>
                        <a:ext cx="2381052" cy="2333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Semua</a:t>
            </a:r>
            <a:r>
              <a:rPr lang="en-AU" dirty="0" smtClean="0"/>
              <a:t> </a:t>
            </a:r>
            <a:r>
              <a:rPr lang="en-AU" dirty="0" err="1" smtClean="0"/>
              <a:t>ayam</a:t>
            </a:r>
            <a:r>
              <a:rPr lang="en-AU" dirty="0" smtClean="0"/>
              <a:t> </a:t>
            </a:r>
            <a:r>
              <a:rPr lang="en-AU" dirty="0" err="1" smtClean="0"/>
              <a:t>milik</a:t>
            </a:r>
            <a:r>
              <a:rPr lang="en-AU" dirty="0"/>
              <a:t> </a:t>
            </a:r>
            <a:r>
              <a:rPr lang="id-ID" dirty="0" smtClean="0"/>
              <a:t>Pal </a:t>
            </a:r>
            <a:r>
              <a:rPr lang="en-AU" dirty="0" err="1" smtClean="0"/>
              <a:t>Soleh</a:t>
            </a:r>
            <a:r>
              <a:rPr lang="en-AU" dirty="0" smtClean="0"/>
              <a:t> </a:t>
            </a:r>
            <a:r>
              <a:rPr lang="en-AU" dirty="0" err="1" smtClean="0"/>
              <a:t>pernah</a:t>
            </a:r>
            <a:r>
              <a:rPr lang="en-AU" dirty="0" smtClean="0"/>
              <a:t> </a:t>
            </a:r>
            <a:r>
              <a:rPr lang="en-AU" dirty="0" err="1" smtClean="0"/>
              <a:t>sakit</a:t>
            </a:r>
            <a:r>
              <a:rPr lang="en-AU" dirty="0" smtClean="0"/>
              <a:t> influenza</a:t>
            </a:r>
          </a:p>
          <a:p>
            <a:endParaRPr lang="en-AU" dirty="0" smtClean="0"/>
          </a:p>
          <a:p>
            <a:r>
              <a:rPr lang="id-ID" dirty="0" smtClean="0"/>
              <a:t>Suatu hari, Pak Soleh </a:t>
            </a:r>
            <a:r>
              <a:rPr lang="en-AU" dirty="0" err="1" smtClean="0"/>
              <a:t>membawa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ayam</a:t>
            </a:r>
            <a:r>
              <a:rPr lang="en-AU" dirty="0" smtClean="0"/>
              <a:t> </a:t>
            </a:r>
            <a:r>
              <a:rPr lang="en-AU" dirty="0" err="1" smtClean="0"/>
              <a:t>sakit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tiga</a:t>
            </a:r>
            <a:r>
              <a:rPr lang="en-AU" dirty="0" smtClean="0"/>
              <a:t> </a:t>
            </a:r>
            <a:r>
              <a:rPr lang="en-AU" dirty="0" err="1" smtClean="0"/>
              <a:t>hari</a:t>
            </a:r>
            <a:r>
              <a:rPr lang="en-AU" dirty="0" smtClean="0"/>
              <a:t> </a:t>
            </a:r>
            <a:r>
              <a:rPr lang="en-AU" dirty="0" err="1" smtClean="0"/>
              <a:t>kemudian</a:t>
            </a:r>
            <a:r>
              <a:rPr lang="id-ID" dirty="0" smtClean="0"/>
              <a:t>,</a:t>
            </a:r>
            <a:r>
              <a:rPr lang="en-AU" dirty="0" smtClean="0"/>
              <a:t> </a:t>
            </a:r>
            <a:r>
              <a:rPr lang="en-AU" dirty="0" err="1" smtClean="0"/>
              <a:t>hamp</a:t>
            </a:r>
            <a:r>
              <a:rPr lang="id-ID" dirty="0" smtClean="0"/>
              <a:t>i</a:t>
            </a:r>
            <a:r>
              <a:rPr lang="en-AU" dirty="0" smtClean="0"/>
              <a:t>r </a:t>
            </a:r>
            <a:r>
              <a:rPr lang="en-AU" dirty="0" err="1" smtClean="0"/>
              <a:t>semua</a:t>
            </a:r>
            <a:r>
              <a:rPr lang="en-AU" dirty="0" smtClean="0"/>
              <a:t> </a:t>
            </a:r>
            <a:r>
              <a:rPr lang="en-AU" dirty="0" err="1" smtClean="0"/>
              <a:t>ayam</a:t>
            </a:r>
            <a:r>
              <a:rPr lang="id-ID" dirty="0" smtClean="0"/>
              <a:t>nya</a:t>
            </a:r>
            <a:r>
              <a:rPr lang="en-AU" dirty="0" smtClean="0"/>
              <a:t> </a:t>
            </a:r>
            <a:r>
              <a:rPr lang="en-AU" dirty="0" err="1" smtClean="0"/>
              <a:t>juga</a:t>
            </a:r>
            <a:r>
              <a:rPr lang="en-AU" dirty="0" smtClean="0"/>
              <a:t> </a:t>
            </a:r>
            <a:r>
              <a:rPr lang="en-AU" dirty="0" err="1" smtClean="0"/>
              <a:t>sakit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64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AU" b="1" dirty="0" err="1" smtClean="0"/>
              <a:t>Definisi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052736"/>
            <a:ext cx="8579296" cy="5400600"/>
          </a:xfrm>
        </p:spPr>
        <p:txBody>
          <a:bodyPr>
            <a:normAutofit fontScale="77500" lnSpcReduction="20000"/>
          </a:bodyPr>
          <a:lstStyle/>
          <a:p>
            <a:r>
              <a:rPr lang="en-AU" b="1" dirty="0" err="1" smtClean="0"/>
              <a:t>Sumber</a:t>
            </a:r>
            <a:r>
              <a:rPr lang="en-AU" b="1" dirty="0" smtClean="0"/>
              <a:t> </a:t>
            </a:r>
            <a:r>
              <a:rPr lang="en-AU" b="1" dirty="0" err="1" smtClean="0"/>
              <a:t>penyakit</a:t>
            </a:r>
            <a:r>
              <a:rPr lang="en-AU" b="1" dirty="0" smtClean="0"/>
              <a:t> </a:t>
            </a:r>
            <a:r>
              <a:rPr lang="en-AU" b="1" dirty="0" err="1" smtClean="0"/>
              <a:t>termasuk</a:t>
            </a:r>
            <a:r>
              <a:rPr lang="en-AU" b="1" dirty="0" smtClean="0"/>
              <a:t>: </a:t>
            </a:r>
          </a:p>
          <a:p>
            <a:pPr lvl="1"/>
            <a:r>
              <a:rPr lang="en-AU" dirty="0" err="1" smtClean="0"/>
              <a:t>Bakteri</a:t>
            </a:r>
            <a:endParaRPr lang="en-AU" dirty="0"/>
          </a:p>
          <a:p>
            <a:pPr lvl="1"/>
            <a:r>
              <a:rPr lang="en-AU" dirty="0" smtClean="0"/>
              <a:t>Virus</a:t>
            </a:r>
            <a:endParaRPr lang="en-AU" dirty="0"/>
          </a:p>
          <a:p>
            <a:pPr lvl="1"/>
            <a:r>
              <a:rPr lang="en-AU" dirty="0" err="1" smtClean="0"/>
              <a:t>Parasit</a:t>
            </a:r>
            <a:endParaRPr lang="en-AU" dirty="0"/>
          </a:p>
          <a:p>
            <a:pPr lvl="1"/>
            <a:r>
              <a:rPr lang="en-AU" dirty="0"/>
              <a:t>Protozoa</a:t>
            </a:r>
          </a:p>
          <a:p>
            <a:pPr lvl="1"/>
            <a:r>
              <a:rPr lang="en-AU" dirty="0" err="1" smtClean="0"/>
              <a:t>Jamur</a:t>
            </a:r>
            <a:endParaRPr lang="en-AU" dirty="0" smtClean="0"/>
          </a:p>
          <a:p>
            <a:pPr lvl="1"/>
            <a:endParaRPr lang="en-AU" dirty="0"/>
          </a:p>
          <a:p>
            <a:r>
              <a:rPr lang="en-AU" b="1" dirty="0" err="1" smtClean="0"/>
              <a:t>Penyakit</a:t>
            </a:r>
            <a:r>
              <a:rPr lang="en-AU" b="1" dirty="0" smtClean="0"/>
              <a:t> </a:t>
            </a:r>
            <a:r>
              <a:rPr lang="en-AU" b="1" dirty="0" err="1" smtClean="0"/>
              <a:t>menular</a:t>
            </a:r>
            <a:r>
              <a:rPr lang="id-ID" b="1" dirty="0" smtClean="0"/>
              <a:t> langsung</a:t>
            </a:r>
            <a:r>
              <a:rPr lang="en-AU" b="1" dirty="0" smtClean="0"/>
              <a:t> </a:t>
            </a:r>
            <a:r>
              <a:rPr lang="en-AU" b="1" dirty="0" err="1" smtClean="0"/>
              <a:t>termasuk</a:t>
            </a:r>
            <a:r>
              <a:rPr lang="en-AU" b="1" dirty="0" smtClean="0"/>
              <a:t>: </a:t>
            </a:r>
          </a:p>
          <a:p>
            <a:pPr lvl="1"/>
            <a:r>
              <a:rPr lang="en-AU" dirty="0" err="1" smtClean="0"/>
              <a:t>Penyakit</a:t>
            </a:r>
            <a:r>
              <a:rPr lang="en-AU" dirty="0" smtClean="0"/>
              <a:t> Kuku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Mulut</a:t>
            </a:r>
            <a:r>
              <a:rPr lang="id-ID" dirty="0" smtClean="0"/>
              <a:t> (PMK)</a:t>
            </a:r>
            <a:endParaRPr lang="en-AU" dirty="0"/>
          </a:p>
          <a:p>
            <a:pPr lvl="1"/>
            <a:r>
              <a:rPr lang="en-AU" dirty="0" smtClean="0"/>
              <a:t>HPAI</a:t>
            </a:r>
            <a:endParaRPr lang="en-AU" dirty="0"/>
          </a:p>
          <a:p>
            <a:endParaRPr lang="en-AU" dirty="0"/>
          </a:p>
          <a:p>
            <a:r>
              <a:rPr lang="en-AU" b="1" dirty="0" err="1" smtClean="0"/>
              <a:t>Penyakit</a:t>
            </a:r>
            <a:r>
              <a:rPr lang="id-ID" b="1" dirty="0" smtClean="0"/>
              <a:t> menular tak langsung </a:t>
            </a:r>
            <a:r>
              <a:rPr lang="en-AU" b="1" dirty="0" err="1" smtClean="0"/>
              <a:t>termasuk</a:t>
            </a:r>
            <a:r>
              <a:rPr lang="en-AU" b="1" dirty="0" smtClean="0"/>
              <a:t>:</a:t>
            </a:r>
            <a:endParaRPr lang="en-AU" dirty="0"/>
          </a:p>
          <a:p>
            <a:pPr lvl="1"/>
            <a:r>
              <a:rPr lang="en-AU" dirty="0"/>
              <a:t>Tetanus</a:t>
            </a:r>
          </a:p>
          <a:p>
            <a:pPr lvl="1"/>
            <a:r>
              <a:rPr lang="en-AU" dirty="0" err="1" smtClean="0"/>
              <a:t>Anthra</a:t>
            </a:r>
            <a:r>
              <a:rPr lang="id-ID" dirty="0" smtClean="0"/>
              <a:t>ks</a:t>
            </a:r>
            <a:endParaRPr lang="en-AU" dirty="0"/>
          </a:p>
          <a:p>
            <a:pPr lvl="1"/>
            <a:r>
              <a:rPr lang="id-ID" dirty="0" smtClean="0"/>
              <a:t>Cacing hati (</a:t>
            </a:r>
            <a:r>
              <a:rPr lang="id-ID" i="1" dirty="0" smtClean="0"/>
              <a:t>liverfluke</a:t>
            </a:r>
            <a:r>
              <a:rPr lang="id-ID" dirty="0" smtClean="0"/>
              <a:t>)</a:t>
            </a:r>
            <a:endParaRPr lang="en-AU" dirty="0"/>
          </a:p>
          <a:p>
            <a:pPr lvl="1"/>
            <a:endParaRPr lang="en-A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87008" y="1124744"/>
            <a:ext cx="284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err="1" smtClean="0">
                <a:solidFill>
                  <a:srgbClr val="7030A0"/>
                </a:solidFill>
              </a:rPr>
              <a:t>Agen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hidup</a:t>
            </a:r>
            <a:r>
              <a:rPr lang="en-AU" sz="1600" b="1" dirty="0" smtClean="0">
                <a:solidFill>
                  <a:srgbClr val="7030A0"/>
                </a:solidFill>
              </a:rPr>
              <a:t> yang </a:t>
            </a:r>
            <a:r>
              <a:rPr lang="en-AU" sz="1600" b="1" dirty="0" err="1" smtClean="0">
                <a:solidFill>
                  <a:srgbClr val="7030A0"/>
                </a:solidFill>
              </a:rPr>
              <a:t>mampu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menyebabkan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penyakit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pada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hewan</a:t>
            </a:r>
            <a:r>
              <a:rPr lang="en-AU" sz="1600" b="1" dirty="0" smtClean="0">
                <a:solidFill>
                  <a:srgbClr val="7030A0"/>
                </a:solidFill>
              </a:rPr>
              <a:t> yang </a:t>
            </a:r>
            <a:r>
              <a:rPr lang="en-AU" sz="1600" b="1" dirty="0" err="1" smtClean="0">
                <a:solidFill>
                  <a:srgbClr val="7030A0"/>
                </a:solidFill>
              </a:rPr>
              <a:t>rentan</a:t>
            </a:r>
            <a:endParaRPr lang="en-AU" sz="1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3449" y="3168261"/>
            <a:ext cx="284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err="1" smtClean="0">
                <a:solidFill>
                  <a:srgbClr val="7030A0"/>
                </a:solidFill>
              </a:rPr>
              <a:t>Penyakit</a:t>
            </a:r>
            <a:r>
              <a:rPr lang="en-AU" sz="1600" b="1" dirty="0" smtClean="0">
                <a:solidFill>
                  <a:srgbClr val="7030A0"/>
                </a:solidFill>
              </a:rPr>
              <a:t> yang </a:t>
            </a:r>
            <a:r>
              <a:rPr lang="en-AU" sz="1600" b="1" dirty="0" err="1" smtClean="0">
                <a:solidFill>
                  <a:srgbClr val="7030A0"/>
                </a:solidFill>
              </a:rPr>
              <a:t>dapat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menyebar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langsung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dari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satu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hewan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ke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hewan</a:t>
            </a:r>
            <a:r>
              <a:rPr lang="en-AU" sz="1600" b="1" dirty="0" smtClean="0">
                <a:solidFill>
                  <a:srgbClr val="7030A0"/>
                </a:solidFill>
              </a:rPr>
              <a:t> lain</a:t>
            </a:r>
            <a:endParaRPr lang="en-AU" sz="1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5243" y="4869160"/>
            <a:ext cx="2849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err="1" smtClean="0">
                <a:solidFill>
                  <a:srgbClr val="7030A0"/>
                </a:solidFill>
              </a:rPr>
              <a:t>Penyakit</a:t>
            </a:r>
            <a:r>
              <a:rPr lang="en-AU" sz="1600" b="1" dirty="0" smtClean="0">
                <a:solidFill>
                  <a:srgbClr val="7030A0"/>
                </a:solidFill>
              </a:rPr>
              <a:t> yang </a:t>
            </a:r>
            <a:r>
              <a:rPr lang="en-AU" sz="1600" b="1" dirty="0" err="1" smtClean="0">
                <a:solidFill>
                  <a:srgbClr val="7030A0"/>
                </a:solidFill>
              </a:rPr>
              <a:t>disebabkan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oleh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infeksi</a:t>
            </a:r>
            <a:r>
              <a:rPr lang="en-AU" sz="1600" b="1" dirty="0" smtClean="0">
                <a:solidFill>
                  <a:srgbClr val="7030A0"/>
                </a:solidFill>
              </a:rPr>
              <a:t> yang </a:t>
            </a:r>
            <a:r>
              <a:rPr lang="en-AU" sz="1600" b="1" dirty="0" err="1" smtClean="0">
                <a:solidFill>
                  <a:srgbClr val="7030A0"/>
                </a:solidFill>
              </a:rPr>
              <a:t>tidak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disebarkan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secara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langsung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dari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satu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hewan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ke</a:t>
            </a:r>
            <a:r>
              <a:rPr lang="en-AU" sz="1600" b="1" dirty="0" smtClean="0">
                <a:solidFill>
                  <a:srgbClr val="7030A0"/>
                </a:solidFill>
              </a:rPr>
              <a:t> </a:t>
            </a:r>
            <a:r>
              <a:rPr lang="en-AU" sz="1600" b="1" dirty="0" err="1" smtClean="0">
                <a:solidFill>
                  <a:srgbClr val="7030A0"/>
                </a:solidFill>
              </a:rPr>
              <a:t>hewan</a:t>
            </a:r>
            <a:r>
              <a:rPr lang="en-AU" sz="1600" b="1" dirty="0" smtClean="0">
                <a:solidFill>
                  <a:srgbClr val="7030A0"/>
                </a:solidFill>
              </a:rPr>
              <a:t> lain</a:t>
            </a:r>
            <a:endParaRPr lang="en-A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AU" b="1" dirty="0" err="1" smtClean="0"/>
              <a:t>Definisi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052736"/>
            <a:ext cx="8579296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 err="1" smtClean="0">
                <a:latin typeface="Arial Black" panose="020B0A04020102020204" pitchFamily="34" charset="0"/>
              </a:rPr>
              <a:t>Kerentanan</a:t>
            </a:r>
            <a:r>
              <a:rPr lang="en-AU" b="1" dirty="0" smtClean="0">
                <a:latin typeface="Arial Black" panose="020B0A04020102020204" pitchFamily="34" charset="0"/>
              </a:rPr>
              <a:t>/</a:t>
            </a:r>
            <a:r>
              <a:rPr lang="en-AU" b="1" dirty="0" err="1" smtClean="0">
                <a:latin typeface="Arial Black" panose="020B0A04020102020204" pitchFamily="34" charset="0"/>
              </a:rPr>
              <a:t>suseptibilitas</a:t>
            </a:r>
            <a:r>
              <a:rPr lang="en-AU" b="1" dirty="0" smtClean="0">
                <a:latin typeface="Arial Black" panose="020B0A04020102020204" pitchFamily="34" charset="0"/>
              </a:rPr>
              <a:t>: </a:t>
            </a:r>
            <a:r>
              <a:rPr lang="en-AU" b="1" dirty="0" err="1" smtClean="0">
                <a:latin typeface="Arial Black" panose="020B0A04020102020204" pitchFamily="34" charset="0"/>
              </a:rPr>
              <a:t>seekor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hewan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haruslah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memiliki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kerentanan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terhadap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agen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penularan</a:t>
            </a:r>
            <a:r>
              <a:rPr lang="en-AU" b="1" dirty="0" smtClean="0">
                <a:latin typeface="Arial Black" panose="020B0A04020102020204" pitchFamily="34" charset="0"/>
              </a:rPr>
              <a:t> agar </a:t>
            </a:r>
            <a:r>
              <a:rPr lang="en-AU" b="1" dirty="0" err="1" smtClean="0">
                <a:latin typeface="Arial Black" panose="020B0A04020102020204" pitchFamily="34" charset="0"/>
              </a:rPr>
              <a:t>penyakit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terjadi</a:t>
            </a:r>
            <a:endParaRPr lang="en-AU" dirty="0">
              <a:latin typeface="Arial Black" panose="020B0A04020102020204" pitchFamily="34" charset="0"/>
            </a:endParaRPr>
          </a:p>
          <a:p>
            <a:pPr lvl="1"/>
            <a:r>
              <a:rPr lang="en-AU" dirty="0" err="1" smtClean="0">
                <a:latin typeface="Arial Black" panose="020B0A04020102020204" pitchFamily="34" charset="0"/>
              </a:rPr>
              <a:t>Beberapa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agen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hanya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menginfeksi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satu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spesies</a:t>
            </a:r>
            <a:r>
              <a:rPr lang="en-AU" dirty="0" smtClean="0">
                <a:latin typeface="Arial Black" panose="020B0A04020102020204" pitchFamily="34" charset="0"/>
              </a:rPr>
              <a:t>, </a:t>
            </a:r>
            <a:r>
              <a:rPr lang="en-AU" dirty="0" err="1" smtClean="0">
                <a:latin typeface="Arial Black" panose="020B0A04020102020204" pitchFamily="34" charset="0"/>
              </a:rPr>
              <a:t>sementara</a:t>
            </a:r>
            <a:r>
              <a:rPr lang="en-AU" dirty="0" smtClean="0">
                <a:latin typeface="Arial Black" panose="020B0A04020102020204" pitchFamily="34" charset="0"/>
              </a:rPr>
              <a:t> yang lain </a:t>
            </a:r>
            <a:r>
              <a:rPr lang="en-AU" dirty="0" err="1" smtClean="0">
                <a:latin typeface="Arial Black" panose="020B0A04020102020204" pitchFamily="34" charset="0"/>
              </a:rPr>
              <a:t>dapat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menginfeksi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banyak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spesies</a:t>
            </a:r>
            <a:endParaRPr lang="en-AU" dirty="0" smtClean="0">
              <a:latin typeface="Arial Black" panose="020B0A04020102020204" pitchFamily="34" charset="0"/>
            </a:endParaRPr>
          </a:p>
          <a:p>
            <a:pPr lvl="1"/>
            <a:r>
              <a:rPr lang="en-AU" dirty="0" err="1" smtClean="0">
                <a:latin typeface="Arial Black" panose="020B0A04020102020204" pitchFamily="34" charset="0"/>
              </a:rPr>
              <a:t>Beberapa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agen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hanya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menginfeksi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ternak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muda</a:t>
            </a:r>
            <a:r>
              <a:rPr lang="en-AU" dirty="0" smtClean="0">
                <a:latin typeface="Arial Black" panose="020B0A04020102020204" pitchFamily="34" charset="0"/>
              </a:rPr>
              <a:t>, </a:t>
            </a:r>
            <a:r>
              <a:rPr lang="en-AU" dirty="0" err="1" smtClean="0">
                <a:latin typeface="Arial Black" panose="020B0A04020102020204" pitchFamily="34" charset="0"/>
              </a:rPr>
              <a:t>betina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hamil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dan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ternak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tua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atau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sakit</a:t>
            </a:r>
            <a:endParaRPr lang="en-AU" dirty="0">
              <a:latin typeface="Arial Black" panose="020B0A04020102020204" pitchFamily="34" charset="0"/>
            </a:endParaRPr>
          </a:p>
          <a:p>
            <a:r>
              <a:rPr lang="en-AU" b="1" dirty="0" err="1" smtClean="0">
                <a:latin typeface="Arial Black" panose="020B0A04020102020204" pitchFamily="34" charset="0"/>
              </a:rPr>
              <a:t>Paparan</a:t>
            </a:r>
            <a:r>
              <a:rPr lang="en-AU" b="1" dirty="0" smtClean="0">
                <a:latin typeface="Arial Black" panose="020B0A04020102020204" pitchFamily="34" charset="0"/>
              </a:rPr>
              <a:t>: </a:t>
            </a:r>
            <a:r>
              <a:rPr lang="en-AU" b="1" dirty="0" err="1" smtClean="0">
                <a:latin typeface="Arial Black" panose="020B0A04020102020204" pitchFamily="34" charset="0"/>
              </a:rPr>
              <a:t>kontak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atau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interaksi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antara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agen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infeksi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dan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  <a:r>
              <a:rPr lang="en-AU" b="1" dirty="0" err="1" smtClean="0">
                <a:latin typeface="Arial Black" panose="020B0A04020102020204" pitchFamily="34" charset="0"/>
              </a:rPr>
              <a:t>hewan</a:t>
            </a:r>
            <a:r>
              <a:rPr lang="en-AU" b="1" dirty="0" smtClean="0">
                <a:latin typeface="Arial Black" panose="020B0A04020102020204" pitchFamily="34" charset="0"/>
              </a:rPr>
              <a:t> </a:t>
            </a:r>
          </a:p>
          <a:p>
            <a:pPr lvl="1"/>
            <a:r>
              <a:rPr lang="en-AU" dirty="0" err="1" smtClean="0">
                <a:latin typeface="Arial Black" panose="020B0A04020102020204" pitchFamily="34" charset="0"/>
              </a:rPr>
              <a:t>Tidak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setiap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paparan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akan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mengakibakan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err="1" smtClean="0">
                <a:latin typeface="Arial Black" panose="020B0A04020102020204" pitchFamily="34" charset="0"/>
              </a:rPr>
              <a:t>penularan</a:t>
            </a:r>
            <a:endParaRPr lang="en-AU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212186"/>
            <a:ext cx="8229600" cy="9139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err="1" smtClean="0"/>
              <a:t>Perkembangan</a:t>
            </a:r>
            <a:r>
              <a:rPr lang="en-AU" b="1" dirty="0" smtClean="0"/>
              <a:t> </a:t>
            </a:r>
            <a:r>
              <a:rPr lang="en-AU" b="1" dirty="0" err="1" smtClean="0"/>
              <a:t>penyakit</a:t>
            </a:r>
            <a:r>
              <a:rPr lang="en-AU" b="1" dirty="0" smtClean="0"/>
              <a:t> </a:t>
            </a:r>
            <a:r>
              <a:rPr lang="en-AU" b="1" dirty="0" err="1" smtClean="0"/>
              <a:t>dalam</a:t>
            </a:r>
            <a:r>
              <a:rPr lang="en-AU" b="1" dirty="0" smtClean="0"/>
              <a:t> </a:t>
            </a:r>
            <a:r>
              <a:rPr lang="en-AU" b="1" dirty="0" err="1" smtClean="0"/>
              <a:t>satu</a:t>
            </a:r>
            <a:r>
              <a:rPr lang="en-AU" b="1" dirty="0" smtClean="0"/>
              <a:t> </a:t>
            </a:r>
            <a:r>
              <a:rPr lang="en-AU" b="1" dirty="0" err="1" smtClean="0"/>
              <a:t>individu</a:t>
            </a:r>
            <a:r>
              <a:rPr lang="en-AU" b="1" dirty="0" smtClean="0"/>
              <a:t> </a:t>
            </a:r>
            <a:r>
              <a:rPr lang="en-AU" b="1" dirty="0" err="1" smtClean="0"/>
              <a:t>hewan</a:t>
            </a:r>
            <a:endParaRPr lang="en-AU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648505" y="1394775"/>
            <a:ext cx="7846990" cy="3542142"/>
            <a:chOff x="648505" y="1471034"/>
            <a:chExt cx="7846990" cy="3542142"/>
          </a:xfrm>
        </p:grpSpPr>
        <p:grpSp>
          <p:nvGrpSpPr>
            <p:cNvPr id="30" name="Group 29"/>
            <p:cNvGrpSpPr/>
            <p:nvPr/>
          </p:nvGrpSpPr>
          <p:grpSpPr>
            <a:xfrm>
              <a:off x="648505" y="1768462"/>
              <a:ext cx="6591446" cy="369332"/>
              <a:chOff x="68786" y="1953168"/>
              <a:chExt cx="7774637" cy="369332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963790" y="2179075"/>
                <a:ext cx="6879633" cy="0"/>
              </a:xfrm>
              <a:prstGeom prst="straightConnector1">
                <a:avLst/>
              </a:prstGeom>
              <a:ln>
                <a:prstDash val="sysDot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68786" y="1953168"/>
                <a:ext cx="10605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err="1" smtClean="0"/>
                  <a:t>Waktu</a:t>
                </a:r>
                <a:endParaRPr lang="en-AU" dirty="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1407302" y="2898504"/>
              <a:ext cx="1125612" cy="634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AU" sz="1100" dirty="0" err="1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Hewan</a:t>
              </a:r>
              <a:r>
                <a:rPr lang="en-AU" sz="1100" dirty="0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100" dirty="0" err="1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AU" sz="1100" dirty="0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100" dirty="0" err="1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infeksi</a:t>
              </a:r>
              <a:endParaRPr lang="en-A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567718" y="2889840"/>
              <a:ext cx="2257789" cy="783093"/>
              <a:chOff x="2555775" y="2298984"/>
              <a:chExt cx="2257789" cy="78309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555775" y="2298984"/>
                <a:ext cx="1125611" cy="78309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Masa </a:t>
                </a:r>
                <a:r>
                  <a:rPr lang="en-AU" sz="1100" b="1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inkubasi</a:t>
                </a:r>
                <a:r>
                  <a:rPr lang="en-AU" sz="1100" b="1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11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AU" sz="1100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tidak</a:t>
                </a:r>
                <a:r>
                  <a:rPr lang="en-AU" sz="11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1100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</a:t>
                </a:r>
                <a:r>
                  <a:rPr lang="en-AU" sz="11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1100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tanda-tanda</a:t>
                </a:r>
                <a:r>
                  <a:rPr lang="en-AU" sz="11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1100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infeksi</a:t>
                </a:r>
                <a:r>
                  <a:rPr lang="en-AU" sz="11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AU" sz="12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682628" y="2298985"/>
                <a:ext cx="1130936" cy="7830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Penyakit</a:t>
                </a:r>
                <a:r>
                  <a:rPr lang="en-AU" sz="1100" b="1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1100" b="1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klinis</a:t>
                </a:r>
                <a:r>
                  <a:rPr lang="en-AU" sz="1100" b="1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11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AU" sz="1100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menunjukkan</a:t>
                </a:r>
                <a:r>
                  <a:rPr lang="en-AU" sz="11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1100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tanda-tanda</a:t>
                </a:r>
                <a:r>
                  <a:rPr lang="en-AU" sz="11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1100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infeksi</a:t>
                </a:r>
                <a:r>
                  <a:rPr lang="en-AU" sz="11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AU" sz="12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368643" y="2123490"/>
              <a:ext cx="1126852" cy="2889686"/>
              <a:chOff x="6492170" y="2086501"/>
              <a:chExt cx="1933963" cy="256434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492172" y="2729035"/>
                <a:ext cx="1933961" cy="6340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AU" sz="1100" b="1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Penyakit</a:t>
                </a:r>
                <a:r>
                  <a:rPr lang="en-AU" sz="1100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1100" b="1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kronis</a:t>
                </a:r>
                <a:endParaRPr lang="en-AU" sz="1200" b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AU" sz="11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AU" sz="1100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sedang</a:t>
                </a:r>
                <a:r>
                  <a:rPr lang="en-AU" sz="11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1100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terjadi</a:t>
                </a:r>
                <a:r>
                  <a:rPr lang="en-AU" sz="11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AU" sz="1200" b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492170" y="3371568"/>
                <a:ext cx="1933962" cy="6366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Status </a:t>
                </a:r>
                <a:r>
                  <a:rPr lang="en-AU" sz="1100" b="1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pembawa</a:t>
                </a:r>
                <a:endParaRPr lang="en-AU" sz="1200" b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492172" y="2086501"/>
                <a:ext cx="1933961" cy="6340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Kematian</a:t>
                </a:r>
                <a:endParaRPr lang="en-AU" sz="12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492171" y="4022121"/>
                <a:ext cx="1933962" cy="6287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AU" sz="1100" b="1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Sembuh</a:t>
                </a:r>
                <a:r>
                  <a:rPr lang="en-AU" sz="11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AU" sz="1100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tanda-tanda</a:t>
                </a:r>
                <a:r>
                  <a:rPr lang="en-AU" sz="11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1100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hilang</a:t>
                </a:r>
                <a:r>
                  <a:rPr lang="en-AU" sz="11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&amp; </a:t>
                </a:r>
                <a:r>
                  <a:rPr lang="en-AU" sz="1100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sumber</a:t>
                </a:r>
                <a:r>
                  <a:rPr lang="en-AU" sz="11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d-ID" sz="11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infeksi </a:t>
                </a:r>
                <a:r>
                  <a:rPr lang="en-AU" sz="1100" dirty="0" err="1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lenyap</a:t>
                </a:r>
                <a:endParaRPr lang="en-AU" sz="12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362155" y="1471034"/>
              <a:ext cx="7133339" cy="373567"/>
              <a:chOff x="710084" y="1563698"/>
              <a:chExt cx="7133339" cy="37356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10084" y="1563698"/>
                <a:ext cx="1537560" cy="373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dk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AU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Rentan</a:t>
                </a:r>
                <a:endParaRPr lang="en-AU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918930" y="1563698"/>
                <a:ext cx="2257789" cy="373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dk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AU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AU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erinfeksi</a:t>
                </a:r>
                <a:endParaRPr lang="en-AU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176719" y="1563698"/>
                <a:ext cx="2666704" cy="373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dk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id-ID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Hasil akhir </a:t>
                </a:r>
                <a:r>
                  <a:rPr lang="en-AU" dirty="0" err="1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infeksi</a:t>
                </a:r>
                <a:endParaRPr lang="en-AU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Straight Arrow Connector 6"/>
            <p:cNvCxnSpPr>
              <a:stCxn id="132" idx="3"/>
            </p:cNvCxnSpPr>
            <p:nvPr/>
          </p:nvCxnSpPr>
          <p:spPr>
            <a:xfrm flipV="1">
              <a:off x="3322518" y="3261368"/>
              <a:ext cx="1" cy="823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95" idx="1"/>
            </p:cNvCxnSpPr>
            <p:nvPr/>
          </p:nvCxnSpPr>
          <p:spPr>
            <a:xfrm flipV="1">
              <a:off x="3422698" y="3261370"/>
              <a:ext cx="0" cy="123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39" idx="3"/>
              <a:endCxn id="46" idx="1"/>
            </p:cNvCxnSpPr>
            <p:nvPr/>
          </p:nvCxnSpPr>
          <p:spPr>
            <a:xfrm>
              <a:off x="5825507" y="3281387"/>
              <a:ext cx="1543137" cy="137754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36" idx="3"/>
              <a:endCxn id="38" idx="1"/>
            </p:cNvCxnSpPr>
            <p:nvPr/>
          </p:nvCxnSpPr>
          <p:spPr>
            <a:xfrm>
              <a:off x="2532914" y="3215553"/>
              <a:ext cx="1034804" cy="658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>
              <a:stCxn id="39" idx="3"/>
              <a:endCxn id="45" idx="1"/>
            </p:cNvCxnSpPr>
            <p:nvPr/>
          </p:nvCxnSpPr>
          <p:spPr>
            <a:xfrm flipV="1">
              <a:off x="5825507" y="2480764"/>
              <a:ext cx="1543137" cy="800623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39" idx="3"/>
              <a:endCxn id="40" idx="1"/>
            </p:cNvCxnSpPr>
            <p:nvPr/>
          </p:nvCxnSpPr>
          <p:spPr>
            <a:xfrm flipV="1">
              <a:off x="5825507" y="3204815"/>
              <a:ext cx="1543137" cy="765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Elbow Connector 130"/>
            <p:cNvCxnSpPr>
              <a:stCxn id="39" idx="3"/>
              <a:endCxn id="41" idx="1"/>
            </p:cNvCxnSpPr>
            <p:nvPr/>
          </p:nvCxnSpPr>
          <p:spPr>
            <a:xfrm>
              <a:off x="5825507" y="3281387"/>
              <a:ext cx="1543136" cy="64889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3422698" y="4341163"/>
              <a:ext cx="2047592" cy="307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AU" sz="1400" b="1" dirty="0" err="1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Mulai</a:t>
              </a:r>
              <a:r>
                <a:rPr lang="en-AU" sz="14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400" b="1" dirty="0" err="1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infeksi</a:t>
              </a:r>
              <a:endParaRPr lang="en-AU" sz="1400" b="1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15759" y="3930611"/>
              <a:ext cx="906759" cy="307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AU" sz="1400" b="1" dirty="0" err="1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Paparan</a:t>
              </a:r>
              <a:endParaRPr lang="en-AU" sz="1400" b="1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3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/>
              <a:t>Di </a:t>
            </a:r>
            <a:r>
              <a:rPr lang="en-AU" sz="2600" b="1" dirty="0" err="1" smtClean="0"/>
              <a:t>tempat</a:t>
            </a:r>
            <a:r>
              <a:rPr lang="en-AU" sz="2600" b="1" dirty="0" smtClean="0"/>
              <a:t> </a:t>
            </a:r>
            <a:r>
              <a:rPr lang="id-ID" sz="2600" b="1" dirty="0" smtClean="0"/>
              <a:t>Pak </a:t>
            </a:r>
            <a:r>
              <a:rPr lang="en-AU" sz="2600" b="1" dirty="0" err="1" smtClean="0"/>
              <a:t>Soleh</a:t>
            </a:r>
            <a:endParaRPr lang="en-AU" sz="2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/>
          </a:bodyPr>
          <a:lstStyle/>
          <a:p>
            <a:r>
              <a:rPr lang="id-ID" dirty="0" smtClean="0"/>
              <a:t>Beberapa </a:t>
            </a:r>
            <a:r>
              <a:rPr lang="en-AU" dirty="0" err="1" smtClean="0"/>
              <a:t>sapi</a:t>
            </a:r>
            <a:r>
              <a:rPr lang="en-AU" dirty="0" smtClean="0"/>
              <a:t> </a:t>
            </a:r>
            <a:r>
              <a:rPr lang="en-AU" dirty="0" err="1" smtClean="0"/>
              <a:t>diare</a:t>
            </a:r>
            <a:endParaRPr lang="en-AU" dirty="0" smtClean="0"/>
          </a:p>
          <a:p>
            <a:r>
              <a:rPr lang="en-AU" dirty="0" err="1" smtClean="0"/>
              <a:t>Semua</a:t>
            </a:r>
            <a:r>
              <a:rPr lang="en-AU" dirty="0" smtClean="0"/>
              <a:t> </a:t>
            </a:r>
            <a:r>
              <a:rPr lang="en-AU" dirty="0" err="1" smtClean="0"/>
              <a:t>sapi</a:t>
            </a:r>
            <a:r>
              <a:rPr lang="en-AU" dirty="0" smtClean="0"/>
              <a:t> </a:t>
            </a:r>
            <a:r>
              <a:rPr lang="id-ID" dirty="0" smtClean="0"/>
              <a:t>Pak </a:t>
            </a:r>
            <a:r>
              <a:rPr lang="en-AU" dirty="0" err="1" smtClean="0"/>
              <a:t>Soleh</a:t>
            </a:r>
            <a:r>
              <a:rPr lang="en-AU" dirty="0" smtClean="0"/>
              <a:t> </a:t>
            </a:r>
            <a:r>
              <a:rPr lang="en-AU" dirty="0" err="1" smtClean="0"/>
              <a:t>terinfeksi</a:t>
            </a:r>
            <a:r>
              <a:rPr lang="en-AU" dirty="0" smtClean="0"/>
              <a:t> </a:t>
            </a:r>
            <a:r>
              <a:rPr lang="en-AU" dirty="0" err="1" smtClean="0"/>
              <a:t>cacing</a:t>
            </a:r>
            <a:endParaRPr lang="en-AU" dirty="0" smtClean="0"/>
          </a:p>
          <a:p>
            <a:pPr lvl="1"/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</a:t>
            </a:r>
            <a:r>
              <a:rPr lang="en-AU" dirty="0" err="1" smtClean="0"/>
              <a:t>sapi</a:t>
            </a:r>
            <a:r>
              <a:rPr lang="en-AU" dirty="0" smtClean="0"/>
              <a:t> yang </a:t>
            </a:r>
            <a:r>
              <a:rPr lang="en-AU" dirty="0" err="1" smtClean="0"/>
              <a:t>terinfeksi</a:t>
            </a:r>
            <a:r>
              <a:rPr lang="en-AU" dirty="0" smtClean="0"/>
              <a:t> </a:t>
            </a:r>
            <a:r>
              <a:rPr lang="en-AU" dirty="0" err="1" smtClean="0"/>
              <a:t>menunjukkan</a:t>
            </a:r>
            <a:r>
              <a:rPr lang="en-AU" dirty="0" smtClean="0"/>
              <a:t> </a:t>
            </a:r>
            <a:r>
              <a:rPr lang="en-AU" dirty="0" err="1" smtClean="0"/>
              <a:t>tanda-tanda</a:t>
            </a:r>
            <a:r>
              <a:rPr lang="en-AU" dirty="0" smtClean="0"/>
              <a:t> </a:t>
            </a:r>
            <a:r>
              <a:rPr lang="en-AU" dirty="0" err="1" smtClean="0"/>
              <a:t>klinis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endParaRPr lang="en-AU" dirty="0" smtClean="0"/>
          </a:p>
          <a:p>
            <a:endParaRPr lang="en-AU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036411"/>
              </p:ext>
            </p:extLst>
          </p:nvPr>
        </p:nvGraphicFramePr>
        <p:xfrm>
          <a:off x="2915815" y="856147"/>
          <a:ext cx="4254581" cy="199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r:id="rId4" imgW="9144000" imgH="3657600" progId="Unknown">
                  <p:embed/>
                </p:oleObj>
              </mc:Choice>
              <mc:Fallback>
                <p:oleObj r:id="rId4" imgW="9144000" imgH="3657600" progId="Unknown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5" y="856147"/>
                        <a:ext cx="4254581" cy="1998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6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735" y="76614"/>
            <a:ext cx="18765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555776" y="141789"/>
            <a:ext cx="172794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/>
              <a:t>Di </a:t>
            </a:r>
            <a:r>
              <a:rPr lang="en-AU" sz="2600" b="1" dirty="0" err="1" smtClean="0"/>
              <a:t>tempat</a:t>
            </a:r>
            <a:r>
              <a:rPr lang="en-AU" sz="2600" b="1" dirty="0" smtClean="0"/>
              <a:t> </a:t>
            </a:r>
            <a:r>
              <a:rPr lang="id-ID" sz="2600" b="1" dirty="0" smtClean="0"/>
              <a:t>Pak </a:t>
            </a:r>
            <a:r>
              <a:rPr lang="en-AU" sz="2600" b="1" dirty="0" err="1" smtClean="0"/>
              <a:t>Soleh</a:t>
            </a:r>
            <a:endParaRPr lang="en-AU" sz="2600" b="1" dirty="0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3059832" y="425674"/>
            <a:ext cx="153410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4559" y="3826251"/>
            <a:ext cx="8229600" cy="2841179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 smtClean="0"/>
              <a:t>2 </a:t>
            </a:r>
            <a:r>
              <a:rPr lang="id-ID" dirty="0" smtClean="0"/>
              <a:t>tahun lalu, beberapa sapi Pak Soleh mati karena Anthraks</a:t>
            </a:r>
            <a:endParaRPr lang="en-AU" dirty="0" smtClean="0"/>
          </a:p>
          <a:p>
            <a:pPr lvl="1"/>
            <a:r>
              <a:rPr lang="id-ID" dirty="0" smtClean="0"/>
              <a:t>Semua sapi yang terinfeksi, mati</a:t>
            </a:r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79712" y="700059"/>
            <a:ext cx="206705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2"/>
          <a:stretch/>
        </p:blipFill>
        <p:spPr>
          <a:xfrm>
            <a:off x="7108056" y="0"/>
            <a:ext cx="2035944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2008" y="425674"/>
            <a:ext cx="239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Spora</a:t>
            </a:r>
            <a:r>
              <a:rPr lang="en-AU" dirty="0" smtClean="0"/>
              <a:t> </a:t>
            </a:r>
            <a:r>
              <a:rPr lang="en-AU" dirty="0" err="1" smtClean="0"/>
              <a:t>anthra</a:t>
            </a:r>
            <a:r>
              <a:rPr lang="id-ID" dirty="0" smtClean="0"/>
              <a:t>ks</a:t>
            </a:r>
            <a:r>
              <a:rPr lang="en-AU" dirty="0" smtClean="0"/>
              <a:t> di </a:t>
            </a:r>
            <a:r>
              <a:rPr lang="en-AU" dirty="0" err="1" smtClean="0"/>
              <a:t>tanah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922008" y="1741182"/>
            <a:ext cx="18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Sapi</a:t>
            </a:r>
            <a:r>
              <a:rPr lang="en-AU" dirty="0" smtClean="0"/>
              <a:t> </a:t>
            </a:r>
            <a:r>
              <a:rPr lang="en-AU" dirty="0" err="1" smtClean="0"/>
              <a:t>makan</a:t>
            </a:r>
            <a:r>
              <a:rPr lang="en-AU" dirty="0" smtClean="0"/>
              <a:t> </a:t>
            </a:r>
            <a:r>
              <a:rPr lang="en-AU" dirty="0" err="1" smtClean="0"/>
              <a:t>spora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590267" y="2587324"/>
            <a:ext cx="3636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Spora</a:t>
            </a:r>
            <a:r>
              <a:rPr lang="en-AU" dirty="0" smtClean="0"/>
              <a:t> </a:t>
            </a:r>
            <a:r>
              <a:rPr lang="en-AU" dirty="0" err="1" smtClean="0"/>
              <a:t>menjadi</a:t>
            </a:r>
            <a:r>
              <a:rPr lang="en-AU" dirty="0" smtClean="0"/>
              <a:t> </a:t>
            </a:r>
            <a:r>
              <a:rPr lang="en-AU" dirty="0" err="1" smtClean="0"/>
              <a:t>aktif</a:t>
            </a:r>
            <a:r>
              <a:rPr lang="en-AU" dirty="0" smtClean="0"/>
              <a:t>, </a:t>
            </a:r>
          </a:p>
          <a:p>
            <a:r>
              <a:rPr lang="en-AU" dirty="0" err="1" smtClean="0"/>
              <a:t>bakteri</a:t>
            </a:r>
            <a:r>
              <a:rPr lang="en-AU" dirty="0" smtClean="0"/>
              <a:t> </a:t>
            </a:r>
            <a:r>
              <a:rPr lang="en-AU" dirty="0" err="1" smtClean="0"/>
              <a:t>tumbuh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menginfeksi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.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mati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177367" y="3583163"/>
            <a:ext cx="3627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http://www.cdc.gov/anthrax/basics/index.html</a:t>
            </a:r>
          </a:p>
        </p:txBody>
      </p:sp>
    </p:spTree>
    <p:extLst>
      <p:ext uri="{BB962C8B-B14F-4D97-AF65-F5344CB8AC3E}">
        <p14:creationId xmlns:p14="http://schemas.microsoft.com/office/powerpoint/2010/main" val="1360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Hewan pembawa</a:t>
            </a:r>
            <a:endParaRPr lang="fr-FR" dirty="0" smtClean="0"/>
          </a:p>
          <a:p>
            <a:pPr lvl="1"/>
            <a:r>
              <a:rPr lang="fr-FR" dirty="0" smtClean="0"/>
              <a:t>Ba</a:t>
            </a:r>
            <a:r>
              <a:rPr lang="id-ID" dirty="0" smtClean="0"/>
              <a:t>k</a:t>
            </a:r>
            <a:r>
              <a:rPr lang="fr-FR" dirty="0" err="1" smtClean="0"/>
              <a:t>teri</a:t>
            </a:r>
            <a:r>
              <a:rPr lang="fr-FR" dirty="0" smtClean="0"/>
              <a:t> </a:t>
            </a:r>
            <a:r>
              <a:rPr lang="id-ID" dirty="0" smtClean="0"/>
              <a:t>hidup di</a:t>
            </a:r>
            <a:r>
              <a:rPr lang="fr-FR" dirty="0" smtClean="0"/>
              <a:t>:</a:t>
            </a:r>
          </a:p>
          <a:p>
            <a:pPr lvl="2"/>
            <a:r>
              <a:rPr lang="id-ID" dirty="0" smtClean="0"/>
              <a:t>Mata</a:t>
            </a:r>
            <a:endParaRPr lang="fr-FR" dirty="0" smtClean="0"/>
          </a:p>
          <a:p>
            <a:pPr lvl="2"/>
            <a:r>
              <a:rPr lang="id-ID" dirty="0" smtClean="0"/>
              <a:t>Hidung</a:t>
            </a:r>
            <a:endParaRPr lang="fr-FR" dirty="0" smtClean="0"/>
          </a:p>
          <a:p>
            <a:pPr lvl="2"/>
            <a:r>
              <a:rPr lang="fr-FR" dirty="0" err="1" smtClean="0"/>
              <a:t>Vagina</a:t>
            </a:r>
            <a:r>
              <a:rPr lang="fr-FR" dirty="0" smtClean="0"/>
              <a:t> </a:t>
            </a:r>
          </a:p>
          <a:p>
            <a:pPr lvl="2"/>
            <a:endParaRPr lang="fr-FR" dirty="0" smtClean="0"/>
          </a:p>
          <a:p>
            <a:pPr lvl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menyebarkan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lain yang </a:t>
            </a:r>
            <a:r>
              <a:rPr lang="en-US" dirty="0" err="1" smtClean="0"/>
              <a:t>rentan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di </a:t>
            </a:r>
            <a:r>
              <a:rPr lang="en-US" dirty="0" err="1" smtClean="0"/>
              <a:t>hewan</a:t>
            </a:r>
            <a:r>
              <a:rPr lang="en-US" dirty="0" smtClean="0"/>
              <a:t> lain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id-ID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735" y="76614"/>
            <a:ext cx="18765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555776" y="141789"/>
            <a:ext cx="172794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692378"/>
              </p:ext>
            </p:extLst>
          </p:nvPr>
        </p:nvGraphicFramePr>
        <p:xfrm>
          <a:off x="5508104" y="18688"/>
          <a:ext cx="3491880" cy="293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r:id="rId4" imgW="13177736" imgH="11085022" progId="Unknown">
                  <p:embed/>
                </p:oleObj>
              </mc:Choice>
              <mc:Fallback>
                <p:oleObj r:id="rId4" imgW="13177736" imgH="11085022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8688"/>
                        <a:ext cx="3491880" cy="2933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08" y="125538"/>
            <a:ext cx="37444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/>
              <a:t>Konjungtivis</a:t>
            </a:r>
            <a:endParaRPr lang="en-US" sz="2600" b="1" dirty="0" smtClean="0"/>
          </a:p>
          <a:p>
            <a:r>
              <a:rPr lang="en-US" sz="2600" dirty="0" err="1" smtClean="0"/>
              <a:t>Hewan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sudah</a:t>
            </a:r>
            <a:r>
              <a:rPr lang="en-US" sz="2600" dirty="0" smtClean="0"/>
              <a:t> </a:t>
            </a:r>
            <a:r>
              <a:rPr lang="en-US" sz="2600" dirty="0" err="1" smtClean="0"/>
              <a:t>sembuh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konjungtivis</a:t>
            </a:r>
            <a:r>
              <a:rPr lang="en-US" sz="2600" dirty="0" smtClean="0"/>
              <a:t> </a:t>
            </a:r>
            <a:r>
              <a:rPr lang="en-US" sz="2600" dirty="0" err="1" smtClean="0"/>
              <a:t>bisa</a:t>
            </a:r>
            <a:r>
              <a:rPr lang="en-US" sz="2600" dirty="0" smtClean="0"/>
              <a:t> </a:t>
            </a:r>
            <a:r>
              <a:rPr lang="en-US" sz="2600" dirty="0" err="1" smtClean="0"/>
              <a:t>saja</a:t>
            </a:r>
            <a:r>
              <a:rPr lang="en-US" sz="2600" dirty="0" smtClean="0"/>
              <a:t> </a:t>
            </a:r>
            <a:r>
              <a:rPr lang="en-US" sz="2600" dirty="0" err="1" smtClean="0"/>
              <a:t>masih</a:t>
            </a:r>
            <a:r>
              <a:rPr lang="en-US" sz="2600" dirty="0" smtClean="0"/>
              <a:t> </a:t>
            </a:r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bakteri</a:t>
            </a:r>
            <a:r>
              <a:rPr lang="en-US" sz="2600" dirty="0" smtClean="0"/>
              <a:t> </a:t>
            </a:r>
            <a:r>
              <a:rPr lang="en-US" sz="2600" dirty="0" err="1" smtClean="0"/>
              <a:t>penyebab</a:t>
            </a:r>
            <a:r>
              <a:rPr lang="en-US" sz="2600" dirty="0" smtClean="0"/>
              <a:t> </a:t>
            </a:r>
            <a:r>
              <a:rPr lang="en-US" sz="2600" dirty="0" err="1" smtClean="0"/>
              <a:t>konjungtivis</a:t>
            </a:r>
            <a:r>
              <a:rPr lang="en-AU" sz="2600" b="1" dirty="0" smtClean="0"/>
              <a:t> 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4328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1225</Words>
  <Application>Microsoft Office PowerPoint</Application>
  <PresentationFormat>On-screen Show (4:3)</PresentationFormat>
  <Paragraphs>268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Unknown</vt:lpstr>
      <vt:lpstr>Epidemiologi Lapangan Tingkat Dasar</vt:lpstr>
      <vt:lpstr>Di sesi 6 kita akan membahas:</vt:lpstr>
      <vt:lpstr>PowerPoint Presentation</vt:lpstr>
      <vt:lpstr>Definisi</vt:lpstr>
      <vt:lpstr>Definisi</vt:lpstr>
      <vt:lpstr>Perkembangan penyakit dalam satu individu hewan</vt:lpstr>
      <vt:lpstr>PowerPoint Presentation</vt:lpstr>
      <vt:lpstr>PowerPoint Presentation</vt:lpstr>
      <vt:lpstr>PowerPoint Presentation</vt:lpstr>
      <vt:lpstr>Hewan yang sembuh</vt:lpstr>
      <vt:lpstr>Perkembangan penyakit dalam sebuah populasi</vt:lpstr>
      <vt:lpstr>Perkembangan penyakit dalam sebuah populasi</vt:lpstr>
      <vt:lpstr>Perkembangan penyakit di dalam populasi - Kekebalan kawanan</vt:lpstr>
      <vt:lpstr>Sesi 6 - Rangkuman</vt:lpstr>
      <vt:lpstr>Close of 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EID Program</cp:lastModifiedBy>
  <cp:revision>170</cp:revision>
  <cp:lastPrinted>2014-03-03T00:14:40Z</cp:lastPrinted>
  <dcterms:created xsi:type="dcterms:W3CDTF">2013-03-15T18:03:41Z</dcterms:created>
  <dcterms:modified xsi:type="dcterms:W3CDTF">2014-11-19T10:40:18Z</dcterms:modified>
</cp:coreProperties>
</file>