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4" r:id="rId3"/>
    <p:sldId id="257" r:id="rId4"/>
    <p:sldId id="258" r:id="rId5"/>
    <p:sldId id="283" r:id="rId6"/>
    <p:sldId id="260" r:id="rId7"/>
    <p:sldId id="284" r:id="rId8"/>
    <p:sldId id="259" r:id="rId9"/>
    <p:sldId id="285" r:id="rId10"/>
    <p:sldId id="261" r:id="rId11"/>
    <p:sldId id="286" r:id="rId12"/>
    <p:sldId id="278" r:id="rId13"/>
    <p:sldId id="269" r:id="rId14"/>
    <p:sldId id="270" r:id="rId15"/>
    <p:sldId id="271" r:id="rId16"/>
    <p:sldId id="275" r:id="rId17"/>
    <p:sldId id="281" r:id="rId18"/>
    <p:sldId id="280" r:id="rId19"/>
    <p:sldId id="282" r:id="rId20"/>
    <p:sldId id="279" r:id="rId21"/>
    <p:sldId id="267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4" autoAdjust="0"/>
    <p:restoredTop sz="93728" autoAdjust="0"/>
  </p:normalViewPr>
  <p:slideViewPr>
    <p:cSldViewPr>
      <p:cViewPr>
        <p:scale>
          <a:sx n="63" d="100"/>
          <a:sy n="63" d="100"/>
        </p:scale>
        <p:origin x="-1380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80BB879-5E6E-44C5-A824-EAA074A7DF1D}" type="datetimeFigureOut">
              <a:rPr lang="id-ID"/>
              <a:pPr>
                <a:defRPr/>
              </a:pPr>
              <a:t>13/10/2014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E75C84-AE43-4E11-9437-270283C4FCD1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65577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CE086CA-4D20-45AF-88D7-0646107A9000}" type="datetimeFigureOut">
              <a:rPr lang="en-US"/>
              <a:pPr>
                <a:defRPr/>
              </a:pPr>
              <a:t>10/13/2014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526B640-ADB5-404C-A654-1A7985EECA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3301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 smtClean="0"/>
              <a:t>Facilitator notes: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 smtClean="0"/>
              <a:t>Timing: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Presentation: 15min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Example/discussion: 30 min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Presentation and sensitivity analysis Exercise: 20 min: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Discussion of exercise: 15 min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Final questions/discussion: 5-10 min</a:t>
            </a: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FB278A-C919-4FCA-AD62-9DFEDA2763B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523ACF-F9E5-44E0-A7D3-8760FC0E712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ECA6C6-8F66-4149-9989-1EC01E3C680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d-ID" dirty="0" smtClean="0"/>
              <a:t>Translator:</a:t>
            </a:r>
            <a:r>
              <a:rPr lang="id-ID" baseline="0" dirty="0" smtClean="0"/>
              <a:t> translate all </a:t>
            </a:r>
            <a:endParaRPr lang="id-ID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6B640-ADB5-404C-A654-1A7985EECA6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d-ID" dirty="0" smtClean="0"/>
              <a:t>Translator:</a:t>
            </a:r>
            <a:r>
              <a:rPr lang="id-ID" baseline="0" dirty="0" smtClean="0"/>
              <a:t> translate all </a:t>
            </a:r>
            <a:endParaRPr lang="id-ID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6B640-ADB5-404C-A654-1A7985EECA6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100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d-ID" dirty="0" smtClean="0"/>
              <a:t>Translator:</a:t>
            </a:r>
            <a:r>
              <a:rPr lang="id-ID" baseline="0" dirty="0" smtClean="0"/>
              <a:t> translate all </a:t>
            </a:r>
            <a:endParaRPr lang="id-ID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6B640-ADB5-404C-A654-1A7985EECA6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13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d-ID" dirty="0" smtClean="0"/>
              <a:t>Translator:</a:t>
            </a:r>
            <a:r>
              <a:rPr lang="id-ID" baseline="0" dirty="0" smtClean="0"/>
              <a:t> translate all </a:t>
            </a:r>
            <a:endParaRPr lang="id-ID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18ED22-9929-49E5-8D9F-B5E395185A3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 smtClean="0"/>
              <a:t>Key issues to identify from the results: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estimated abortion rate and the expected sale price for the calf:</a:t>
            </a:r>
          </a:p>
          <a:p>
            <a:pPr marL="628650" lvl="1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make a big difference to result </a:t>
            </a:r>
          </a:p>
          <a:p>
            <a:pPr marL="628650" lvl="1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important to have reliable estimates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mortality between birth and sale and rearing costs: </a:t>
            </a:r>
          </a:p>
          <a:p>
            <a:pPr marL="628650" lvl="1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small effects</a:t>
            </a:r>
          </a:p>
          <a:p>
            <a:pPr marL="628650" lvl="1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less important to have accurate data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E8FA89-ADA2-41F6-B353-4535BCA8DFA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EC89D-74BA-47F5-8194-3AF35E1765E7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A9ED6-21A8-42A0-917E-5C41B25FC8D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217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B7F6C-EADF-46A9-9A9F-32557AC4D5E4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40927-3E33-4137-B2BB-C94B2327C5C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9877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2ACD2-BE3E-49F4-9CDB-A3D34AE91CDC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3BA02-9B7C-45B1-A3E7-2585146C949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6140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E2A2E-2895-4F7F-8BE0-44E18C42A641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2A28B-85AB-48D5-8175-8DEEC17656D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4805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3739A-D490-492F-8738-30747018B61C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C6026-336E-4E09-A4B9-284C42CF3CF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605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B212A-4C28-4BFD-8CF8-CC4253D64597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41256-8D2D-432D-8BD6-42BF6A604AB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142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306BD-2D2D-4163-9768-44427BEE2448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F6B0B-50E8-4353-B066-BD37FA1DA47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258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05F18-6B97-4091-9E96-FB55A012A899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46B4D-742D-48C4-B8F2-00BB195D8F0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5371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A8730-6B37-4C2A-AFCF-30CA29BC1EE7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29F24-F743-43B5-8653-717439AFF1B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3482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55603-DB90-4F4A-B140-A1F686642101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A8B3B-5F10-4471-A79A-2D2E660C9AC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90629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E4E6A-5DEA-403A-9E00-9A6699ED9BC9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0E0E7-4809-4750-A5F3-2FF8735BCF2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4100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06EDD9-D8B3-4054-AFF3-462CC2232169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AB966E-4717-43F8-973B-AE2BA492B57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Using iSIKHNAS for Budget Advocacy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AU" dirty="0" smtClean="0"/>
              <a:t>3.2 Estimating costs of disease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Step 4:</a:t>
            </a:r>
            <a:br>
              <a:rPr lang="en-AU" dirty="0" smtClean="0"/>
            </a:br>
            <a:r>
              <a:rPr lang="en-AU" dirty="0" smtClean="0"/>
              <a:t>Calculate the total annual loss</a:t>
            </a:r>
            <a:endParaRPr lang="en-AU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Calculate the total annual cost based on the production systems and estimated number of farms or animals affected in each area of interest</a:t>
            </a:r>
          </a:p>
          <a:p>
            <a:pPr eaLnBrk="1" hangingPunct="1"/>
            <a:r>
              <a:rPr lang="en-AU" smtClean="0"/>
              <a:t>Total cost = number of affected farms (animals) X unit cost per affected farm (or animal)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>
                <a:solidFill>
                  <a:srgbClr val="FF0000"/>
                </a:solidFill>
              </a:rPr>
              <a:t>Example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1081087"/>
          </a:xfrm>
        </p:spPr>
        <p:txBody>
          <a:bodyPr/>
          <a:lstStyle/>
          <a:p>
            <a:pPr eaLnBrk="1" hangingPunct="1"/>
            <a:r>
              <a:rPr lang="en-AU" sz="2800" dirty="0" smtClean="0"/>
              <a:t>Total cost for the region is </a:t>
            </a:r>
          </a:p>
          <a:p>
            <a:pPr lvl="1" eaLnBrk="1" hangingPunct="1"/>
            <a:r>
              <a:rPr lang="en-AU" dirty="0" smtClean="0"/>
              <a:t>8,550,000 per calf x 3000 calves = IDR 25.65 billion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16013" y="2420938"/>
          <a:ext cx="6480175" cy="4267200"/>
        </p:xfrm>
        <a:graphic>
          <a:graphicData uri="http://schemas.openxmlformats.org/drawingml/2006/table">
            <a:tbl>
              <a:tblPr/>
              <a:tblGrid>
                <a:gridCol w="4067344"/>
                <a:gridCol w="2412831"/>
              </a:tblGrid>
              <a:tr h="299657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Estimated number of lost calves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657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cows in the area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100000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99657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Pregnancy rate among cows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60%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99657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Estimated abortion percentage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99657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Estimated number of calves lost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1" i="0" u="none" strike="noStrike">
                          <a:solidFill>
                            <a:srgbClr val="FA7D00"/>
                          </a:solidFill>
                          <a:effectLst/>
                          <a:latin typeface="Calibri"/>
                        </a:rPr>
                        <a:t>3000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99657">
                <a:tc>
                  <a:txBody>
                    <a:bodyPr/>
                    <a:lstStyle/>
                    <a:p>
                      <a:pPr algn="l" fontAlgn="b"/>
                      <a:endParaRPr lang="en-A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9657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per lost calf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657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Expected sale price (per calf)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IDR 10,000,000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99657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Expected % mortality before sale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599313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of rearing per calf (veterinary treatments, feed or other costs)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IDR 1,000,000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99657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loss per lost calf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1" i="0" u="none" strike="noStrike">
                          <a:solidFill>
                            <a:srgbClr val="FA7D00"/>
                          </a:solidFill>
                          <a:effectLst/>
                          <a:latin typeface="Calibri"/>
                        </a:rPr>
                        <a:t>IDR 8,550,000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99657">
                <a:tc>
                  <a:txBody>
                    <a:bodyPr/>
                    <a:lstStyle/>
                    <a:p>
                      <a:pPr algn="l" fontAlgn="b"/>
                      <a:endParaRPr lang="en-A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A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657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cost for the area: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AU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IDR 25,650,000,000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smtClean="0">
                <a:solidFill>
                  <a:srgbClr val="FF0000"/>
                </a:solidFill>
              </a:rPr>
              <a:t>Exercise</a:t>
            </a:r>
            <a:endParaRPr lang="en-AU" smtClean="0">
              <a:solidFill>
                <a:srgbClr val="FF0000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dirty="0" smtClean="0">
                <a:solidFill>
                  <a:srgbClr val="FF0000"/>
                </a:solidFill>
              </a:rPr>
              <a:t>Work through </a:t>
            </a:r>
            <a:r>
              <a:rPr lang="id-ID" dirty="0" smtClean="0">
                <a:solidFill>
                  <a:srgbClr val="FF0000"/>
                </a:solidFill>
              </a:rPr>
              <a:t>the </a:t>
            </a:r>
            <a:r>
              <a:rPr lang="id-ID" dirty="0" smtClean="0">
                <a:solidFill>
                  <a:srgbClr val="FF0000"/>
                </a:solidFill>
              </a:rPr>
              <a:t>rest of the </a:t>
            </a:r>
            <a:r>
              <a:rPr lang="en-AU" dirty="0" smtClean="0">
                <a:solidFill>
                  <a:srgbClr val="FF0000"/>
                </a:solidFill>
              </a:rPr>
              <a:t>abortion</a:t>
            </a:r>
            <a:r>
              <a:rPr lang="id-ID" dirty="0" smtClean="0">
                <a:solidFill>
                  <a:srgbClr val="FF0000"/>
                </a:solidFill>
              </a:rPr>
              <a:t> </a:t>
            </a:r>
            <a:r>
              <a:rPr lang="en-AU" dirty="0" smtClean="0">
                <a:solidFill>
                  <a:srgbClr val="FF0000"/>
                </a:solidFill>
              </a:rPr>
              <a:t>example</a:t>
            </a:r>
            <a:r>
              <a:rPr lang="id-ID" dirty="0" smtClean="0">
                <a:solidFill>
                  <a:srgbClr val="FF0000"/>
                </a:solidFill>
              </a:rPr>
              <a:t>, you can use different figures</a:t>
            </a:r>
            <a:r>
              <a:rPr lang="en-AU" dirty="0" smtClean="0">
                <a:solidFill>
                  <a:srgbClr val="FF0000"/>
                </a:solidFill>
              </a:rPr>
              <a:t>:</a:t>
            </a:r>
            <a:endParaRPr lang="en-AU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id-ID" dirty="0" smtClean="0"/>
              <a:t>Use</a:t>
            </a:r>
            <a:r>
              <a:rPr lang="en-AU" dirty="0" smtClean="0"/>
              <a:t> </a:t>
            </a:r>
            <a:r>
              <a:rPr lang="en-AU" i="1" u="sng" dirty="0" smtClean="0">
                <a:solidFill>
                  <a:srgbClr val="FF0000"/>
                </a:solidFill>
              </a:rPr>
              <a:t>3.2 Cost of disease examples.xlsx</a:t>
            </a:r>
            <a:r>
              <a:rPr lang="en-AU" u="sng" dirty="0" smtClean="0">
                <a:solidFill>
                  <a:srgbClr val="FF0000"/>
                </a:solidFill>
              </a:rPr>
              <a:t>, </a:t>
            </a:r>
            <a:r>
              <a:rPr lang="en-AU" i="1" u="sng" dirty="0" smtClean="0">
                <a:solidFill>
                  <a:srgbClr val="FF0000"/>
                </a:solidFill>
              </a:rPr>
              <a:t>worksheet </a:t>
            </a:r>
            <a:r>
              <a:rPr lang="id-ID" i="1" u="sng" dirty="0" smtClean="0">
                <a:solidFill>
                  <a:srgbClr val="FF0000"/>
                </a:solidFill>
              </a:rPr>
              <a:t>Abortions (cattle)</a:t>
            </a:r>
            <a:endParaRPr lang="en-AU" i="1" u="sng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AU" dirty="0" smtClean="0"/>
              <a:t>Discuss what each cell means and participants to provide appropriate values for orange highlighted cells</a:t>
            </a:r>
          </a:p>
          <a:p>
            <a:pPr lvl="1" eaLnBrk="1" hangingPunct="1"/>
            <a:r>
              <a:rPr lang="en-AU" dirty="0" smtClean="0"/>
              <a:t>Discuss the final result – what does it mean?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Discussion and questions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Is this a problem that is worth trying to do something about?</a:t>
            </a:r>
          </a:p>
          <a:p>
            <a:pPr eaLnBrk="1" hangingPunct="1"/>
            <a:r>
              <a:rPr lang="en-AU" smtClean="0"/>
              <a:t>What could you do to try and improve?</a:t>
            </a:r>
          </a:p>
          <a:p>
            <a:pPr eaLnBrk="1" hangingPunct="1"/>
            <a:r>
              <a:rPr lang="en-AU" smtClean="0"/>
              <a:t>What would happen if different values are used?</a:t>
            </a:r>
          </a:p>
          <a:p>
            <a:pPr eaLnBrk="1" hangingPunct="1"/>
            <a:r>
              <a:rPr lang="en-AU" smtClean="0"/>
              <a:t>Try some different values</a:t>
            </a:r>
          </a:p>
          <a:p>
            <a:pPr lvl="1" eaLnBrk="1" hangingPunct="1"/>
            <a:endParaRPr lang="en-A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Sensitivity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/>
              <a:t>A sensitivity analysis is used to test the importance of assumptions used in the analysis</a:t>
            </a:r>
            <a:r>
              <a:rPr lang="en-AU" dirty="0" smtClean="0"/>
              <a:t>.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shows </a:t>
            </a:r>
            <a:r>
              <a:rPr lang="en-AU" dirty="0"/>
              <a:t>how big an effect any errors in assumed values will have on the </a:t>
            </a:r>
            <a:r>
              <a:rPr lang="en-AU" dirty="0" smtClean="0"/>
              <a:t>answer you get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Process: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/>
              <a:t>Identify the assumed values for which you need to do the analysis (this should include ALL values that you are uncertain about)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/>
              <a:t>For each of these in turn enter an extreme minimum value (while all of the other inputs remain the same) and note the result. </a:t>
            </a:r>
            <a:endParaRPr lang="en-AU" dirty="0" smtClean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Repeat </a:t>
            </a:r>
            <a:r>
              <a:rPr lang="en-AU" dirty="0"/>
              <a:t>this process for an extreme maximum value.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/>
              <a:t>Repeat for all of the other important variables identified.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A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608513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Bovine abortions: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/>
              <a:t>See </a:t>
            </a:r>
            <a:r>
              <a:rPr lang="id-ID" i="1" u="sng" dirty="0" smtClean="0">
                <a:solidFill>
                  <a:srgbClr val="FF0000"/>
                </a:solidFill>
              </a:rPr>
              <a:t>3.2 </a:t>
            </a:r>
            <a:r>
              <a:rPr lang="en-AU" i="1" u="sng" dirty="0" smtClean="0">
                <a:solidFill>
                  <a:srgbClr val="FF0000"/>
                </a:solidFill>
              </a:rPr>
              <a:t>Cost </a:t>
            </a:r>
            <a:r>
              <a:rPr lang="en-AU" i="1" u="sng" dirty="0">
                <a:solidFill>
                  <a:srgbClr val="FF0000"/>
                </a:solidFill>
              </a:rPr>
              <a:t>of disease examples-2.xlsx</a:t>
            </a:r>
            <a:r>
              <a:rPr lang="en-AU" u="sng" dirty="0">
                <a:solidFill>
                  <a:srgbClr val="FF0000"/>
                </a:solidFill>
              </a:rPr>
              <a:t>, worksheet </a:t>
            </a:r>
            <a:r>
              <a:rPr lang="en-AU" i="1" u="sng" dirty="0">
                <a:solidFill>
                  <a:srgbClr val="FF0000"/>
                </a:solidFill>
              </a:rPr>
              <a:t>Sensitivity analysis </a:t>
            </a:r>
            <a:r>
              <a:rPr lang="id-ID" i="1" u="sng" dirty="0" smtClean="0">
                <a:solidFill>
                  <a:srgbClr val="FF0000"/>
                </a:solidFill>
              </a:rPr>
              <a:t>example</a:t>
            </a:r>
            <a:r>
              <a:rPr lang="id-ID" i="1" dirty="0" smtClean="0">
                <a:solidFill>
                  <a:srgbClr val="FF0000"/>
                </a:solidFill>
              </a:rPr>
              <a:t> </a:t>
            </a:r>
            <a:r>
              <a:rPr lang="en-AU" dirty="0" smtClean="0"/>
              <a:t>for </a:t>
            </a:r>
            <a:r>
              <a:rPr lang="en-AU" dirty="0"/>
              <a:t>details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Individually or in small groups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Table &amp; graph show results for varying:</a:t>
            </a:r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abortion percentage</a:t>
            </a:r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/>
              <a:t>expected </a:t>
            </a:r>
            <a:r>
              <a:rPr lang="en-AU" dirty="0" smtClean="0"/>
              <a:t>mortality in calves</a:t>
            </a:r>
            <a:endParaRPr lang="en-AU" dirty="0"/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estimated sale price</a:t>
            </a:r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rearing costs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One participant to show results and discuss findings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Discussion</a:t>
            </a:r>
            <a:endParaRPr lang="en-US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What does the analysis tell you?</a:t>
            </a:r>
          </a:p>
          <a:p>
            <a:pPr eaLnBrk="1" hangingPunct="1"/>
            <a:r>
              <a:rPr lang="en-AU" smtClean="0"/>
              <a:t>Open example answer sheet (</a:t>
            </a:r>
            <a:r>
              <a:rPr lang="en-AU" i="1" smtClean="0"/>
              <a:t>Sensitivity analysis example</a:t>
            </a:r>
            <a:r>
              <a:rPr lang="en-AU" smtClean="0"/>
              <a:t>) if necessary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Key issues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estimated abortion rate and the expected sale price for the calf:</a:t>
            </a:r>
          </a:p>
          <a:p>
            <a:pPr lvl="1" eaLnBrk="1" hangingPunct="1"/>
            <a:r>
              <a:rPr lang="en-AU" smtClean="0"/>
              <a:t>make a big difference to result </a:t>
            </a:r>
          </a:p>
          <a:p>
            <a:pPr lvl="1" eaLnBrk="1" hangingPunct="1"/>
            <a:r>
              <a:rPr lang="en-AU" smtClean="0"/>
              <a:t>important to have reliable estimates</a:t>
            </a:r>
          </a:p>
          <a:p>
            <a:pPr eaLnBrk="1" hangingPunct="1"/>
            <a:r>
              <a:rPr lang="en-AU" smtClean="0"/>
              <a:t>mortality between birth and sale and rearing costs: </a:t>
            </a:r>
          </a:p>
          <a:p>
            <a:pPr lvl="1" eaLnBrk="1" hangingPunct="1"/>
            <a:r>
              <a:rPr lang="en-AU" smtClean="0"/>
              <a:t>small effects</a:t>
            </a:r>
          </a:p>
          <a:p>
            <a:pPr lvl="1" eaLnBrk="1" hangingPunct="1"/>
            <a:r>
              <a:rPr lang="en-AU" smtClean="0"/>
              <a:t>less important to have accurate data</a:t>
            </a:r>
          </a:p>
          <a:p>
            <a:pPr eaLnBrk="1" hangingPunct="1"/>
            <a:endParaRPr lang="en-AU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Final discussion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Any final questions or comments?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Session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To estimate losses due to disease: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sz="2400" dirty="0" smtClean="0"/>
              <a:t>Obtain information about </a:t>
            </a:r>
            <a:r>
              <a:rPr lang="en-AU" sz="2400" dirty="0"/>
              <a:t>the affected production </a:t>
            </a:r>
            <a:r>
              <a:rPr lang="en-AU" sz="2400" dirty="0" smtClean="0"/>
              <a:t>system</a:t>
            </a:r>
            <a:endParaRPr lang="en-AU" sz="2400" dirty="0"/>
          </a:p>
          <a:p>
            <a:pPr marL="91440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sz="2400" dirty="0"/>
              <a:t>Calculate the </a:t>
            </a:r>
            <a:r>
              <a:rPr lang="en-AU" sz="2400" dirty="0" smtClean="0"/>
              <a:t>unit loss from disease </a:t>
            </a:r>
            <a:r>
              <a:rPr lang="en-AU" sz="2400" dirty="0"/>
              <a:t>for each affected </a:t>
            </a:r>
            <a:r>
              <a:rPr lang="en-AU" sz="2400" dirty="0" smtClean="0"/>
              <a:t>farm </a:t>
            </a:r>
            <a:r>
              <a:rPr lang="en-AU" sz="2400" dirty="0"/>
              <a:t>or </a:t>
            </a:r>
            <a:r>
              <a:rPr lang="en-AU" sz="2400" dirty="0" smtClean="0"/>
              <a:t>animal</a:t>
            </a:r>
            <a:endParaRPr lang="en-AU" sz="2400" dirty="0"/>
          </a:p>
          <a:p>
            <a:pPr marL="91440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sz="2400" dirty="0"/>
              <a:t>Estimate the number of affected farms (or animals) 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sz="2400" dirty="0"/>
              <a:t>Calculate the total annual </a:t>
            </a:r>
            <a:r>
              <a:rPr lang="en-AU" sz="2400" dirty="0" smtClean="0"/>
              <a:t>loss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Undertake a sensitivity analysis</a:t>
            </a:r>
            <a:endParaRPr lang="en-AU" dirty="0"/>
          </a:p>
          <a:p>
            <a:pPr marL="91440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sz="2400" dirty="0" smtClean="0"/>
              <a:t>Try high and low values for uncertain inputs to see what effect the change has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sz="2400" dirty="0" smtClean="0"/>
              <a:t>If results change a lot when the input value changes that input has a big influence and is important to have reliable estimates</a:t>
            </a:r>
            <a:endParaRPr lang="en-AU" sz="24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Objective for this session</a:t>
            </a:r>
            <a:endParaRPr lang="en-US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At the end of this session you should be able to:</a:t>
            </a:r>
          </a:p>
          <a:p>
            <a:pPr lvl="1" eaLnBrk="1" hangingPunct="1"/>
            <a:r>
              <a:rPr lang="en-AU" smtClean="0"/>
              <a:t>Estimate the overall losses (economic impact) due to disease in a population</a:t>
            </a:r>
          </a:p>
          <a:p>
            <a:pPr lvl="1" eaLnBrk="1" hangingPunct="1"/>
            <a:r>
              <a:rPr lang="en-AU" smtClean="0"/>
              <a:t>Undertake a simple sensitivity analysis</a:t>
            </a:r>
            <a:endParaRPr lang="en-US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Additional exercise or homework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Only if there is time or if participants wish to do some homework</a:t>
            </a:r>
          </a:p>
          <a:p>
            <a:pPr eaLnBrk="1" hangingPunct="1"/>
            <a:r>
              <a:rPr lang="en-AU" smtClean="0"/>
              <a:t>Singly or in small groups</a:t>
            </a:r>
          </a:p>
          <a:p>
            <a:pPr eaLnBrk="1" hangingPunct="1"/>
            <a:r>
              <a:rPr lang="en-AU" smtClean="0"/>
              <a:t>Work through example:</a:t>
            </a:r>
          </a:p>
          <a:p>
            <a:pPr lvl="1" eaLnBrk="1" hangingPunct="1"/>
            <a:r>
              <a:rPr lang="en-AU" smtClean="0"/>
              <a:t>Helminthiasis</a:t>
            </a:r>
            <a:r>
              <a:rPr lang="id-ID" smtClean="0"/>
              <a:t> in cattle</a:t>
            </a:r>
            <a:r>
              <a:rPr lang="en-AU" smtClean="0"/>
              <a:t>: in </a:t>
            </a:r>
            <a:r>
              <a:rPr lang="id-ID" smtClean="0">
                <a:solidFill>
                  <a:srgbClr val="FF0000"/>
                </a:solidFill>
              </a:rPr>
              <a:t>3.2 </a:t>
            </a:r>
            <a:r>
              <a:rPr lang="en-AU" i="1" smtClean="0">
                <a:solidFill>
                  <a:srgbClr val="FF0000"/>
                </a:solidFill>
              </a:rPr>
              <a:t>Cost of disease examples.xlsx</a:t>
            </a:r>
            <a:r>
              <a:rPr lang="en-AU" smtClean="0">
                <a:solidFill>
                  <a:srgbClr val="FF0000"/>
                </a:solidFill>
              </a:rPr>
              <a:t>, </a:t>
            </a:r>
            <a:r>
              <a:rPr lang="en-AU" i="1" smtClean="0">
                <a:solidFill>
                  <a:srgbClr val="FF0000"/>
                </a:solidFill>
              </a:rPr>
              <a:t>worksheet</a:t>
            </a:r>
            <a:r>
              <a:rPr lang="en-AU" smtClean="0">
                <a:solidFill>
                  <a:srgbClr val="FF0000"/>
                </a:solidFill>
              </a:rPr>
              <a:t> </a:t>
            </a:r>
            <a:r>
              <a:rPr lang="en-AU" i="1" smtClean="0">
                <a:solidFill>
                  <a:srgbClr val="FF0000"/>
                </a:solidFill>
              </a:rPr>
              <a:t>Helminthiasis </a:t>
            </a:r>
            <a:endParaRPr lang="en-AU" smtClean="0">
              <a:solidFill>
                <a:srgbClr val="FF0000"/>
              </a:solidFill>
            </a:endParaRPr>
          </a:p>
          <a:p>
            <a:pPr eaLnBrk="1" hangingPunct="1"/>
            <a:r>
              <a:rPr lang="en-AU" smtClean="0"/>
              <a:t>Enter values that you think are appropriate for your area</a:t>
            </a:r>
          </a:p>
          <a:p>
            <a:pPr eaLnBrk="1" hangingPunct="1"/>
            <a:endParaRPr lang="en-AU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Discussion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General discussion of result:</a:t>
            </a:r>
          </a:p>
          <a:p>
            <a:pPr lvl="1" eaLnBrk="1" hangingPunct="1"/>
            <a:r>
              <a:rPr lang="en-AU" smtClean="0"/>
              <a:t>What was the cost of helminthiasis?</a:t>
            </a:r>
          </a:p>
          <a:p>
            <a:pPr lvl="1" eaLnBrk="1" hangingPunct="1"/>
            <a:r>
              <a:rPr lang="en-AU" smtClean="0"/>
              <a:t>Who is this affecting?</a:t>
            </a:r>
          </a:p>
          <a:p>
            <a:pPr lvl="1" eaLnBrk="1" hangingPunct="1"/>
            <a:r>
              <a:rPr lang="en-AU" smtClean="0"/>
              <a:t>Is it worth spending money to reduce this cost?</a:t>
            </a:r>
          </a:p>
          <a:p>
            <a:pPr lvl="1" eaLnBrk="1" hangingPunct="1"/>
            <a:r>
              <a:rPr lang="en-AU" smtClean="0"/>
              <a:t>What would you recommend to reduce the cost of helminthiasis?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Estimating the cost of disease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557338"/>
            <a:ext cx="8229600" cy="4525962"/>
          </a:xfrm>
        </p:spPr>
        <p:txBody>
          <a:bodyPr rtlCol="0">
            <a:normAutofit fontScale="850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AU" dirty="0"/>
              <a:t>Identify the affected production system or systems and obtain production and economic information for these </a:t>
            </a:r>
            <a:r>
              <a:rPr lang="en-AU" dirty="0" smtClean="0"/>
              <a:t>systems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AU" dirty="0"/>
              <a:t>Calculate the </a:t>
            </a:r>
            <a:r>
              <a:rPr lang="en-AU" dirty="0" smtClean="0"/>
              <a:t>“unit cost” </a:t>
            </a:r>
            <a:r>
              <a:rPr lang="en-AU" dirty="0"/>
              <a:t>of disease for each affected production </a:t>
            </a:r>
            <a:r>
              <a:rPr lang="en-AU" dirty="0" smtClean="0"/>
              <a:t>system. This is the loss incurred for each affected animal or farm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AU" dirty="0" smtClean="0"/>
              <a:t>Estimate </a:t>
            </a:r>
            <a:r>
              <a:rPr lang="en-AU" dirty="0"/>
              <a:t>the number of affected farms (or animals) in each production system within the area of interest.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AU" dirty="0"/>
              <a:t>Calculate the total annual cost based on the production systems </a:t>
            </a:r>
            <a:r>
              <a:rPr lang="en-AU" dirty="0" smtClean="0"/>
              <a:t>and estimated </a:t>
            </a:r>
            <a:r>
              <a:rPr lang="en-AU" dirty="0"/>
              <a:t>number of </a:t>
            </a:r>
            <a:r>
              <a:rPr lang="en-AU" dirty="0" smtClean="0"/>
              <a:t>farms or animals </a:t>
            </a:r>
            <a:r>
              <a:rPr lang="en-AU" dirty="0"/>
              <a:t>affected in each area of interest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Step 1: </a:t>
            </a:r>
            <a:br>
              <a:rPr lang="en-AU" dirty="0" smtClean="0"/>
            </a:br>
            <a:r>
              <a:rPr lang="en-AU" dirty="0" smtClean="0"/>
              <a:t>Identify affected production system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 rtlCol="0">
            <a:normAutofit fontScale="85000" lnSpcReduction="20000"/>
          </a:bodyPr>
          <a:lstStyle/>
          <a:p>
            <a:pPr marL="342900" lvl="1" indent="-3429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3200" dirty="0"/>
              <a:t>Identify the affected production </a:t>
            </a:r>
            <a:r>
              <a:rPr lang="en-AU" sz="3200" dirty="0" smtClean="0"/>
              <a:t>systems </a:t>
            </a:r>
            <a:r>
              <a:rPr lang="en-AU" sz="3200" dirty="0"/>
              <a:t>and obtain production and economic information for these systems</a:t>
            </a:r>
          </a:p>
          <a:p>
            <a:pPr marL="742950" lvl="2" indent="-3429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For </a:t>
            </a:r>
            <a:r>
              <a:rPr lang="en-AU" dirty="0"/>
              <a:t>example, chickens (layer, broiler, native), cattle breeding, sheep/goats, pigs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sz="3200" dirty="0"/>
              <a:t>Obtain data on average levels of production and costs, such as: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Production </a:t>
            </a:r>
            <a:r>
              <a:rPr lang="en-AU" dirty="0"/>
              <a:t>system details, farm sizes, normal mortality rates, reproduction rates, etc.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/>
              <a:t>Animal population data including age groupings etc.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/>
              <a:t>Average </a:t>
            </a:r>
            <a:r>
              <a:rPr lang="en-AU" dirty="0" smtClean="0"/>
              <a:t>type and volume of products </a:t>
            </a:r>
            <a:r>
              <a:rPr lang="en-AU" dirty="0"/>
              <a:t>produced per cycle or year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/>
              <a:t>Average prices received for products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/>
              <a:t>Average prices for major costs for the production system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>
                <a:solidFill>
                  <a:srgbClr val="FF0000"/>
                </a:solidFill>
              </a:rPr>
              <a:t>Example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3340100"/>
          </a:xfrm>
        </p:spPr>
        <p:txBody>
          <a:bodyPr/>
          <a:lstStyle/>
          <a:p>
            <a:pPr eaLnBrk="1" hangingPunct="1"/>
            <a:r>
              <a:rPr lang="id-ID" sz="2200" dirty="0" smtClean="0">
                <a:solidFill>
                  <a:srgbClr val="FF0000"/>
                </a:solidFill>
              </a:rPr>
              <a:t>Open </a:t>
            </a:r>
            <a:r>
              <a:rPr lang="en-AU" sz="2200" dirty="0" smtClean="0">
                <a:solidFill>
                  <a:srgbClr val="FF0000"/>
                </a:solidFill>
              </a:rPr>
              <a:t>a hypothetical example of bovine abortion</a:t>
            </a:r>
            <a:r>
              <a:rPr lang="id-ID" sz="2200" dirty="0" smtClean="0">
                <a:solidFill>
                  <a:srgbClr val="FF0000"/>
                </a:solidFill>
              </a:rPr>
              <a:t> on screen:</a:t>
            </a:r>
            <a:r>
              <a:rPr lang="id-ID" sz="2200" dirty="0" smtClean="0"/>
              <a:t> </a:t>
            </a:r>
            <a:r>
              <a:rPr lang="id-ID" sz="2200" i="1" u="sng" dirty="0" smtClean="0">
                <a:solidFill>
                  <a:srgbClr val="FF0000"/>
                </a:solidFill>
              </a:rPr>
              <a:t>3.2</a:t>
            </a:r>
            <a:r>
              <a:rPr lang="id-ID" sz="2200" u="sng" dirty="0" smtClean="0"/>
              <a:t> </a:t>
            </a:r>
            <a:r>
              <a:rPr lang="en-AU" sz="2200" i="1" u="sng" dirty="0" smtClean="0">
                <a:solidFill>
                  <a:srgbClr val="FF0000"/>
                </a:solidFill>
              </a:rPr>
              <a:t>Cost of disease examples.xlsx</a:t>
            </a:r>
            <a:r>
              <a:rPr lang="id-ID" sz="2200" i="1" u="sng" dirty="0" smtClean="0">
                <a:solidFill>
                  <a:srgbClr val="FF0000"/>
                </a:solidFill>
              </a:rPr>
              <a:t>, worksheet  Abortions (cattle)</a:t>
            </a:r>
            <a:endParaRPr lang="en-AU" sz="2200" u="sng" dirty="0" smtClean="0"/>
          </a:p>
          <a:p>
            <a:pPr eaLnBrk="1" hangingPunct="1"/>
            <a:r>
              <a:rPr lang="en-AU" sz="2200" dirty="0" smtClean="0"/>
              <a:t>The affected production system is breeding cattle</a:t>
            </a:r>
          </a:p>
          <a:p>
            <a:pPr eaLnBrk="1" hangingPunct="1"/>
            <a:r>
              <a:rPr lang="en-AU" sz="2200" dirty="0" smtClean="0"/>
              <a:t>The population of interest is pregnant cattle in the region</a:t>
            </a:r>
          </a:p>
          <a:p>
            <a:pPr eaLnBrk="1" hangingPunct="1"/>
            <a:r>
              <a:rPr lang="en-AU" sz="2200" dirty="0" smtClean="0"/>
              <a:t>From </a:t>
            </a:r>
            <a:r>
              <a:rPr lang="en-AU" sz="2200" dirty="0" err="1" smtClean="0"/>
              <a:t>Badan</a:t>
            </a:r>
            <a:r>
              <a:rPr lang="en-AU" sz="2200" dirty="0" smtClean="0"/>
              <a:t> </a:t>
            </a:r>
            <a:r>
              <a:rPr lang="en-AU" sz="2200" dirty="0" err="1" smtClean="0"/>
              <a:t>Pusat</a:t>
            </a:r>
            <a:r>
              <a:rPr lang="en-AU" sz="2200" dirty="0" smtClean="0"/>
              <a:t> </a:t>
            </a:r>
            <a:r>
              <a:rPr lang="en-AU" sz="2200" dirty="0" err="1" smtClean="0"/>
              <a:t>Statistik</a:t>
            </a:r>
            <a:r>
              <a:rPr lang="en-AU" sz="2200" dirty="0" smtClean="0"/>
              <a:t> (or other sources) we estimate that there are 100,000 cows in the region and that pregnancy rates are estimated at 60%</a:t>
            </a:r>
          </a:p>
          <a:p>
            <a:pPr eaLnBrk="1" hangingPunct="1"/>
            <a:r>
              <a:rPr lang="en-AU" sz="2200" dirty="0" smtClean="0"/>
              <a:t>We could estimate the number of farms and average population per farm, but because most farms are small it is simpler to just use total numbers of cattle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19250" y="5084763"/>
          <a:ext cx="4475163" cy="1173162"/>
        </p:xfrm>
        <a:graphic>
          <a:graphicData uri="http://schemas.openxmlformats.org/drawingml/2006/table">
            <a:tbl>
              <a:tblPr/>
              <a:tblGrid>
                <a:gridCol w="3135163"/>
                <a:gridCol w="1340000"/>
              </a:tblGrid>
              <a:tr h="586581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cows in the area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0" i="0" u="none" strike="noStrike" dirty="0" smtClean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100,000</a:t>
                      </a:r>
                      <a:endParaRPr lang="en-AU" sz="2000" b="0" i="0" u="none" strike="noStrike" dirty="0">
                        <a:solidFill>
                          <a:srgbClr val="3F3F7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586581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Pregnancy rate among cows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0" i="0" u="none" strike="noStrike" dirty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60%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 smtClean="0"/>
              <a:t>Step 2:</a:t>
            </a:r>
            <a:br>
              <a:rPr lang="en-AU" dirty="0" smtClean="0"/>
            </a:br>
            <a:r>
              <a:rPr lang="en-AU" dirty="0" smtClean="0"/>
              <a:t>How many are affected?</a:t>
            </a:r>
            <a:endParaRPr lang="en-AU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Estimate the number of affected farms (or animals) in each production system within the area of interest</a:t>
            </a:r>
          </a:p>
          <a:p>
            <a:pPr eaLnBrk="1" hangingPunct="1"/>
            <a:r>
              <a:rPr lang="en-AU" smtClean="0"/>
              <a:t>This depends on:</a:t>
            </a:r>
          </a:p>
          <a:p>
            <a:pPr lvl="1" eaLnBrk="1" hangingPunct="1"/>
            <a:r>
              <a:rPr lang="en-AU" smtClean="0"/>
              <a:t>The estimate number of animals or farms in the area of interest and</a:t>
            </a:r>
          </a:p>
          <a:p>
            <a:pPr lvl="1" eaLnBrk="1" hangingPunct="1"/>
            <a:r>
              <a:rPr lang="en-AU" smtClean="0"/>
              <a:t>The estimated proportion of animals or farms affected (prevalence of disease)</a:t>
            </a:r>
          </a:p>
          <a:p>
            <a:pPr eaLnBrk="1" hangingPunct="1"/>
            <a:endParaRPr lang="en-A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>
                <a:solidFill>
                  <a:srgbClr val="FF0000"/>
                </a:solidFill>
              </a:rPr>
              <a:t>Example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92400"/>
          </a:xfrm>
        </p:spPr>
        <p:txBody>
          <a:bodyPr/>
          <a:lstStyle/>
          <a:p>
            <a:pPr eaLnBrk="1" hangingPunct="1"/>
            <a:r>
              <a:rPr lang="en-AU" smtClean="0"/>
              <a:t>From iSIKHNAS and experience in the district we estimate that 5% of pregnant cows abort their calf</a:t>
            </a:r>
          </a:p>
          <a:p>
            <a:pPr eaLnBrk="1" hangingPunct="1"/>
            <a:r>
              <a:rPr lang="en-AU" smtClean="0"/>
              <a:t>This means 100000 cows x 60% pregnant X 5% that abort = 3,000 cows are affected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051050" y="4437063"/>
          <a:ext cx="4824413" cy="1770064"/>
        </p:xfrm>
        <a:graphic>
          <a:graphicData uri="http://schemas.openxmlformats.org/drawingml/2006/table">
            <a:tbl>
              <a:tblPr/>
              <a:tblGrid>
                <a:gridCol w="3379837"/>
                <a:gridCol w="1444576"/>
              </a:tblGrid>
              <a:tr h="442516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cows in the area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0" i="0" u="none" strike="noStrike" dirty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100000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442516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Pregnancy rate among cows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60%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442516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Estimated abortion percentage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442516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Estimated number of calves lost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1" i="0" u="none" strike="noStrike" dirty="0">
                          <a:solidFill>
                            <a:srgbClr val="FA7D00"/>
                          </a:solidFill>
                          <a:effectLst/>
                          <a:latin typeface="Calibri"/>
                        </a:rPr>
                        <a:t>3000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dirty="0"/>
              <a:t>Step 3:</a:t>
            </a:r>
            <a:br>
              <a:rPr lang="en-AU" dirty="0"/>
            </a:br>
            <a:r>
              <a:rPr lang="en-AU" dirty="0"/>
              <a:t>Calculate </a:t>
            </a:r>
            <a:r>
              <a:rPr lang="en-AU" dirty="0" smtClean="0"/>
              <a:t>unit cost of disease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Calculate the cost of disease for each affected farm or animal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This includes costs due to direct and indirect effects of disease: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Mortality </a:t>
            </a:r>
            <a:r>
              <a:rPr lang="en-AU" dirty="0"/>
              <a:t>estimates – how many or what proportion of animals die from a disease?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/>
              <a:t>Morbidity estimates and the effects on production or price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/>
              <a:t>Disease frequency or prevalence of a disease within an area of interest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/>
              <a:t>The time period required for a farm to return to the level of  production prior to the disease (foregone income)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/>
              <a:t>Other possible indirect effects of disease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A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dirty="0" smtClean="0">
                <a:solidFill>
                  <a:srgbClr val="FF0000"/>
                </a:solidFill>
              </a:rPr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0830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Estimated sale price per calf (at 12 months old) = IDR 10,000,000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5% of calves are expected to die before they are able to be sold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It costs 1,000,000 in veterinary treatments and other costs to rear a calf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Total cost per aborted calf is IDR 8.55 million</a:t>
            </a:r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19250" y="4365625"/>
          <a:ext cx="5400675" cy="2016126"/>
        </p:xfrm>
        <a:graphic>
          <a:graphicData uri="http://schemas.openxmlformats.org/drawingml/2006/table">
            <a:tbl>
              <a:tblPr/>
              <a:tblGrid>
                <a:gridCol w="3783549"/>
                <a:gridCol w="1617126"/>
              </a:tblGrid>
              <a:tr h="336021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per lost calf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021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Expected sale price (per calf)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IDR 10,000,000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6021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Expected % mortality before sale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672042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of rearing per calf (veterinary treatments, feed or other costs)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IDR 1,000,000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6021">
                <a:tc>
                  <a:txBody>
                    <a:bodyPr/>
                    <a:lstStyle/>
                    <a:p>
                      <a:pPr algn="l" fontAlgn="b"/>
                      <a:r>
                        <a:rPr lang="en-A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loss per lost calf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2000" b="1" i="0" u="none" strike="noStrike" dirty="0">
                          <a:solidFill>
                            <a:srgbClr val="FA7D00"/>
                          </a:solidFill>
                          <a:effectLst/>
                          <a:latin typeface="Calibri"/>
                        </a:rPr>
                        <a:t>IDR 8,550,000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1358</TotalTime>
  <Words>1373</Words>
  <Application>Microsoft Office PowerPoint</Application>
  <PresentationFormat>On-screen Show (4:3)</PresentationFormat>
  <Paragraphs>183</Paragraphs>
  <Slides>21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Using iSIKHNAS for Budget Advocacy</vt:lpstr>
      <vt:lpstr>Objective for this session</vt:lpstr>
      <vt:lpstr>Estimating the cost of disease</vt:lpstr>
      <vt:lpstr>Step 1:  Identify affected production system</vt:lpstr>
      <vt:lpstr>Example</vt:lpstr>
      <vt:lpstr>Step 2: How many are affected?</vt:lpstr>
      <vt:lpstr>Example</vt:lpstr>
      <vt:lpstr>Step 3: Calculate unit cost of disease</vt:lpstr>
      <vt:lpstr>Example</vt:lpstr>
      <vt:lpstr>Step 4: Calculate the total annual loss</vt:lpstr>
      <vt:lpstr>Example</vt:lpstr>
      <vt:lpstr>Exercise</vt:lpstr>
      <vt:lpstr>Discussion and questions</vt:lpstr>
      <vt:lpstr>Sensitivity analysis</vt:lpstr>
      <vt:lpstr>Exercise</vt:lpstr>
      <vt:lpstr>Discussion</vt:lpstr>
      <vt:lpstr>Key issues</vt:lpstr>
      <vt:lpstr>Final discussion</vt:lpstr>
      <vt:lpstr>Session summary</vt:lpstr>
      <vt:lpstr>Additional exercise or homework</vt:lpstr>
      <vt:lpstr>Discussion</vt:lpstr>
    </vt:vector>
  </TitlesOfParts>
  <Company>Ausvet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iSIKHNAS for Budget Advocacy</dc:title>
  <dc:creator>Evan Sergeant</dc:creator>
  <cp:lastModifiedBy>Valeska</cp:lastModifiedBy>
  <cp:revision>48</cp:revision>
  <dcterms:created xsi:type="dcterms:W3CDTF">2014-05-13T04:19:06Z</dcterms:created>
  <dcterms:modified xsi:type="dcterms:W3CDTF">2014-10-13T05:02:16Z</dcterms:modified>
</cp:coreProperties>
</file>