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67" r:id="rId3"/>
    <p:sldId id="268" r:id="rId4"/>
    <p:sldId id="258" r:id="rId5"/>
    <p:sldId id="259" r:id="rId6"/>
    <p:sldId id="260" r:id="rId7"/>
    <p:sldId id="261" r:id="rId8"/>
    <p:sldId id="262" r:id="rId9"/>
    <p:sldId id="269" r:id="rId10"/>
    <p:sldId id="270" r:id="rId11"/>
    <p:sldId id="271" r:id="rId12"/>
    <p:sldId id="263" r:id="rId13"/>
    <p:sldId id="264" r:id="rId14"/>
    <p:sldId id="272" r:id="rId1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7" d="100"/>
          <a:sy n="87" d="100"/>
        </p:scale>
        <p:origin x="-1253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 over time'!$B$4</c:f>
              <c:strCache>
                <c:ptCount val="1"/>
                <c:pt idx="0">
                  <c:v>% respons dalam 48 jam</c:v>
                </c:pt>
              </c:strCache>
            </c:strRef>
          </c:tx>
          <c:invertIfNegative val="0"/>
          <c:cat>
            <c:strRef>
              <c:f>'PI over time'!$A$5:$A$30</c:f>
              <c:strCache>
                <c:ptCount val="26"/>
                <c:pt idx="0">
                  <c:v>2014-1</c:v>
                </c:pt>
                <c:pt idx="1">
                  <c:v>2014-2</c:v>
                </c:pt>
                <c:pt idx="2">
                  <c:v>2014-3</c:v>
                </c:pt>
                <c:pt idx="3">
                  <c:v>2014-4</c:v>
                </c:pt>
                <c:pt idx="4">
                  <c:v>2014-5</c:v>
                </c:pt>
                <c:pt idx="5">
                  <c:v>2014-6</c:v>
                </c:pt>
                <c:pt idx="6">
                  <c:v>2014-7</c:v>
                </c:pt>
                <c:pt idx="7">
                  <c:v>2014-8</c:v>
                </c:pt>
                <c:pt idx="8">
                  <c:v>2014-9</c:v>
                </c:pt>
                <c:pt idx="9">
                  <c:v>2014-10</c:v>
                </c:pt>
                <c:pt idx="10">
                  <c:v>2014-11</c:v>
                </c:pt>
                <c:pt idx="11">
                  <c:v>2014-12</c:v>
                </c:pt>
                <c:pt idx="12">
                  <c:v>2014-13</c:v>
                </c:pt>
                <c:pt idx="13">
                  <c:v>2014-14</c:v>
                </c:pt>
                <c:pt idx="14">
                  <c:v>2014-15</c:v>
                </c:pt>
                <c:pt idx="15">
                  <c:v>2014-16</c:v>
                </c:pt>
                <c:pt idx="16">
                  <c:v>2014-17</c:v>
                </c:pt>
                <c:pt idx="17">
                  <c:v>2014-18</c:v>
                </c:pt>
                <c:pt idx="18">
                  <c:v>2014-19</c:v>
                </c:pt>
                <c:pt idx="19">
                  <c:v>2014-20</c:v>
                </c:pt>
                <c:pt idx="20">
                  <c:v>2014-21</c:v>
                </c:pt>
                <c:pt idx="21">
                  <c:v>2014-22</c:v>
                </c:pt>
                <c:pt idx="22">
                  <c:v>2014-23</c:v>
                </c:pt>
                <c:pt idx="23">
                  <c:v>2014-24</c:v>
                </c:pt>
                <c:pt idx="24">
                  <c:v>2014-25</c:v>
                </c:pt>
                <c:pt idx="25">
                  <c:v>2014-26</c:v>
                </c:pt>
              </c:strCache>
            </c:strRef>
          </c:cat>
          <c:val>
            <c:numRef>
              <c:f>'PI over time'!$B$5:$B$30</c:f>
              <c:numCache>
                <c:formatCode>General</c:formatCode>
                <c:ptCount val="26"/>
                <c:pt idx="0">
                  <c:v>99</c:v>
                </c:pt>
                <c:pt idx="1">
                  <c:v>98</c:v>
                </c:pt>
                <c:pt idx="2">
                  <c:v>91</c:v>
                </c:pt>
                <c:pt idx="3">
                  <c:v>99</c:v>
                </c:pt>
                <c:pt idx="4">
                  <c:v>100</c:v>
                </c:pt>
                <c:pt idx="5">
                  <c:v>98</c:v>
                </c:pt>
                <c:pt idx="6">
                  <c:v>98</c:v>
                </c:pt>
                <c:pt idx="7">
                  <c:v>91</c:v>
                </c:pt>
                <c:pt idx="8">
                  <c:v>63</c:v>
                </c:pt>
                <c:pt idx="9">
                  <c:v>75</c:v>
                </c:pt>
                <c:pt idx="10">
                  <c:v>63</c:v>
                </c:pt>
                <c:pt idx="11">
                  <c:v>70</c:v>
                </c:pt>
                <c:pt idx="12">
                  <c:v>61</c:v>
                </c:pt>
                <c:pt idx="13">
                  <c:v>66</c:v>
                </c:pt>
                <c:pt idx="14">
                  <c:v>74</c:v>
                </c:pt>
                <c:pt idx="15">
                  <c:v>78</c:v>
                </c:pt>
                <c:pt idx="16">
                  <c:v>99</c:v>
                </c:pt>
                <c:pt idx="17">
                  <c:v>98</c:v>
                </c:pt>
                <c:pt idx="18">
                  <c:v>95</c:v>
                </c:pt>
                <c:pt idx="19">
                  <c:v>87</c:v>
                </c:pt>
                <c:pt idx="20">
                  <c:v>82</c:v>
                </c:pt>
                <c:pt idx="21">
                  <c:v>86</c:v>
                </c:pt>
                <c:pt idx="22">
                  <c:v>98</c:v>
                </c:pt>
                <c:pt idx="23">
                  <c:v>98</c:v>
                </c:pt>
                <c:pt idx="24">
                  <c:v>82</c:v>
                </c:pt>
                <c:pt idx="25">
                  <c:v>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183104"/>
        <c:axId val="43184896"/>
      </c:barChart>
      <c:catAx>
        <c:axId val="43183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3184896"/>
        <c:crosses val="autoZero"/>
        <c:auto val="1"/>
        <c:lblAlgn val="ctr"/>
        <c:lblOffset val="100"/>
        <c:noMultiLvlLbl val="0"/>
      </c:catAx>
      <c:valAx>
        <c:axId val="43184896"/>
        <c:scaling>
          <c:orientation val="minMax"/>
          <c:max val="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31831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482866487056994"/>
          <c:y val="4.1194479837040762E-2"/>
          <c:w val="0.52853914669203417"/>
          <c:h val="0.780855941763173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'PI against goal'!$B$3</c:f>
              <c:strCache>
                <c:ptCount val="1"/>
                <c:pt idx="0">
                  <c:v>% respons dalam 48 jam</c:v>
                </c:pt>
              </c:strCache>
            </c:strRef>
          </c:tx>
          <c:invertIfNegative val="0"/>
          <c:cat>
            <c:strRef>
              <c:f>'PI against goal'!$A$4:$A$9</c:f>
              <c:strCache>
                <c:ptCount val="6"/>
                <c:pt idx="0">
                  <c:v>2014-1</c:v>
                </c:pt>
                <c:pt idx="1">
                  <c:v>2014-2</c:v>
                </c:pt>
                <c:pt idx="2">
                  <c:v>2014-3</c:v>
                </c:pt>
                <c:pt idx="3">
                  <c:v>2014-4</c:v>
                </c:pt>
                <c:pt idx="4">
                  <c:v>2014-5</c:v>
                </c:pt>
                <c:pt idx="5">
                  <c:v>2014-6</c:v>
                </c:pt>
              </c:strCache>
            </c:strRef>
          </c:cat>
          <c:val>
            <c:numRef>
              <c:f>'PI against goal'!$B$4:$B$9</c:f>
              <c:numCache>
                <c:formatCode>0%</c:formatCode>
                <c:ptCount val="6"/>
                <c:pt idx="0">
                  <c:v>0.99</c:v>
                </c:pt>
                <c:pt idx="1">
                  <c:v>0.99</c:v>
                </c:pt>
                <c:pt idx="2">
                  <c:v>0.98</c:v>
                </c:pt>
                <c:pt idx="3">
                  <c:v>0.97</c:v>
                </c:pt>
                <c:pt idx="4">
                  <c:v>0.93</c:v>
                </c:pt>
                <c:pt idx="5">
                  <c:v>0.85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469056"/>
        <c:axId val="43479040"/>
      </c:barChart>
      <c:lineChart>
        <c:grouping val="standard"/>
        <c:varyColors val="0"/>
        <c:ser>
          <c:idx val="1"/>
          <c:order val="1"/>
          <c:tx>
            <c:strRef>
              <c:f>'PI against goal'!$C$3</c:f>
              <c:strCache>
                <c:ptCount val="1"/>
                <c:pt idx="0">
                  <c:v>Sasaran</c:v>
                </c:pt>
              </c:strCache>
            </c:strRef>
          </c:tx>
          <c:cat>
            <c:strRef>
              <c:f>'PI against goal'!$A$4:$A$9</c:f>
              <c:strCache>
                <c:ptCount val="6"/>
                <c:pt idx="0">
                  <c:v>2014-1</c:v>
                </c:pt>
                <c:pt idx="1">
                  <c:v>2014-2</c:v>
                </c:pt>
                <c:pt idx="2">
                  <c:v>2014-3</c:v>
                </c:pt>
                <c:pt idx="3">
                  <c:v>2014-4</c:v>
                </c:pt>
                <c:pt idx="4">
                  <c:v>2014-5</c:v>
                </c:pt>
                <c:pt idx="5">
                  <c:v>2014-6</c:v>
                </c:pt>
              </c:strCache>
            </c:strRef>
          </c:cat>
          <c:val>
            <c:numRef>
              <c:f>'PI against goal'!$C$4:$C$9</c:f>
              <c:numCache>
                <c:formatCode>0%</c:formatCode>
                <c:ptCount val="6"/>
                <c:pt idx="0">
                  <c:v>0.95</c:v>
                </c:pt>
                <c:pt idx="1">
                  <c:v>0.95</c:v>
                </c:pt>
                <c:pt idx="2">
                  <c:v>0.95</c:v>
                </c:pt>
                <c:pt idx="3">
                  <c:v>0.95</c:v>
                </c:pt>
                <c:pt idx="4">
                  <c:v>0.95</c:v>
                </c:pt>
                <c:pt idx="5">
                  <c:v>0.95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469056"/>
        <c:axId val="43479040"/>
      </c:lineChart>
      <c:catAx>
        <c:axId val="43469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43479040"/>
        <c:crosses val="autoZero"/>
        <c:auto val="1"/>
        <c:lblAlgn val="ctr"/>
        <c:lblOffset val="100"/>
        <c:noMultiLvlLbl val="0"/>
      </c:catAx>
      <c:valAx>
        <c:axId val="43479040"/>
        <c:scaling>
          <c:orientation val="minMax"/>
          <c:max val="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3469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24326463726252"/>
          <c:y val="0.33976409537270014"/>
          <c:w val="0.1876514588656816"/>
          <c:h val="0.33183974322558657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Hea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ampungan Tanggal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A615E-D4C8-43D8-A6A7-4FD4D61F4039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4" name="Tampungan Gambar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ampungan Catatan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d-ID" smtClean="0"/>
              <a:t>Klik untuk edit gaya teks Master</a:t>
            </a:r>
          </a:p>
          <a:p>
            <a:pPr lvl="1"/>
            <a:r>
              <a:rPr lang="id-ID" smtClean="0"/>
              <a:t>Tingkat kedua</a:t>
            </a:r>
          </a:p>
          <a:p>
            <a:pPr lvl="2"/>
            <a:r>
              <a:rPr lang="id-ID" smtClean="0"/>
              <a:t>Tingkat ketiga</a:t>
            </a:r>
          </a:p>
          <a:p>
            <a:pPr lvl="3"/>
            <a:r>
              <a:rPr lang="id-ID" smtClean="0"/>
              <a:t>Tingkat keempat</a:t>
            </a:r>
          </a:p>
          <a:p>
            <a:pPr lvl="4"/>
            <a:r>
              <a:rPr lang="id-ID" smtClean="0"/>
              <a:t>Tingkat kelima</a:t>
            </a:r>
            <a:endParaRPr lang="en-US"/>
          </a:p>
        </p:txBody>
      </p:sp>
      <p:sp>
        <p:nvSpPr>
          <p:cNvPr id="6" name="Tampungan Ka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ampungan Nomor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7E239-A7EC-4DD5-B4D9-EC91A347F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5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Review briefly the material presented on Day 1</a:t>
            </a:r>
          </a:p>
          <a:p>
            <a:r>
              <a:rPr lang="en-AU" dirty="0" smtClean="0"/>
              <a:t>Present the results of budget advocacy activities from Day 1</a:t>
            </a:r>
          </a:p>
          <a:p>
            <a:r>
              <a:rPr lang="en-AU" dirty="0" smtClean="0"/>
              <a:t>See if there are any questions</a:t>
            </a:r>
            <a:r>
              <a:rPr lang="en-AU" baseline="0" dirty="0" smtClean="0"/>
              <a:t> or clarification required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27EF7-4FDA-4889-9EBB-38CF4FEEF89D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0629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Are there any questions or comments?</a:t>
            </a:r>
          </a:p>
          <a:p>
            <a:r>
              <a:rPr lang="en-AU" dirty="0" smtClean="0"/>
              <a:t>Anything that you would like me to clarify or repeat?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27EF7-4FDA-4889-9EBB-38CF4FEEF89D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6247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80034"/>
            <a:ext cx="1401209" cy="62894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 descr="Logo Kement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8703" y="274467"/>
            <a:ext cx="814647" cy="8229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388" y="188640"/>
            <a:ext cx="1411224" cy="72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  <p:pic>
        <p:nvPicPr>
          <p:cNvPr id="9" name="Picture 8" descr="Logo Kement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8703" y="274467"/>
            <a:ext cx="814647" cy="822960"/>
          </a:xfrm>
          <a:prstGeom prst="rect">
            <a:avLst/>
          </a:prstGeom>
        </p:spPr>
      </p:pic>
      <p:pic>
        <p:nvPicPr>
          <p:cNvPr id="10" name="Picture 9" descr="AusAID kangaroo 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467"/>
            <a:ext cx="1401209" cy="64008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856" y="188640"/>
            <a:ext cx="1411224" cy="72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341" y="4869160"/>
            <a:ext cx="2358896" cy="16394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6508594"/>
            <a:ext cx="9144000" cy="34940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cap="all" dirty="0" smtClean="0">
                <a:latin typeface="Times New Roman" pitchFamily="18" charset="0"/>
              </a:rPr>
              <a:t>Australia Indonesia Partnership</a:t>
            </a:r>
            <a:r>
              <a:rPr lang="en-AU" sz="1000" cap="all" baseline="0" dirty="0" smtClean="0">
                <a:latin typeface="Times New Roman" pitchFamily="18" charset="0"/>
              </a:rPr>
              <a:t> for Emerging Infectious Diseases</a:t>
            </a:r>
            <a:endParaRPr lang="en-AU" sz="1000" cap="all" dirty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id" b="0" i="0" u="none" dirty="0"/>
              <a:t>Penggunaan iSIKHNAS untuk Advokasi Anggaran</a:t>
            </a:r>
            <a:endParaRPr lang="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id" b="0" i="0" u="none"/>
              <a:t>2.3 Penggunaan indikator kinerja untuk advokasi anggaran</a:t>
            </a:r>
            <a:endParaRPr lang="id" dirty="0"/>
          </a:p>
        </p:txBody>
      </p:sp>
    </p:spTree>
    <p:extLst>
      <p:ext uri="{BB962C8B-B14F-4D97-AF65-F5344CB8AC3E}">
        <p14:creationId xmlns:p14="http://schemas.microsoft.com/office/powerpoint/2010/main" val="2777969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Diskusi</a:t>
            </a:r>
            <a:r>
              <a:rPr lang="en-AU" dirty="0" smtClean="0"/>
              <a:t>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pertanyaan</a:t>
            </a:r>
            <a:r>
              <a:rPr lang="en-AU" dirty="0" smtClean="0"/>
              <a:t>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4513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r>
              <a:rPr lang="en-AU" sz="4000" b="1" dirty="0" err="1" smtClean="0">
                <a:solidFill>
                  <a:schemeClr val="accent2"/>
                </a:solidFill>
              </a:rPr>
              <a:t>Latihan</a:t>
            </a:r>
            <a:endParaRPr lang="en-US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AU" dirty="0" err="1" smtClean="0"/>
              <a:t>Kerjakan</a:t>
            </a:r>
            <a:r>
              <a:rPr lang="en-AU" dirty="0" smtClean="0"/>
              <a:t> </a:t>
            </a:r>
            <a:r>
              <a:rPr lang="en-AU" dirty="0" err="1" smtClean="0"/>
              <a:t>dalam</a:t>
            </a:r>
            <a:r>
              <a:rPr lang="en-AU" dirty="0" smtClean="0"/>
              <a:t> </a:t>
            </a:r>
            <a:r>
              <a:rPr lang="en-AU" dirty="0" err="1" smtClean="0"/>
              <a:t>kelompok</a:t>
            </a:r>
            <a:r>
              <a:rPr lang="en-AU" dirty="0" smtClean="0"/>
              <a:t> 4-5 orang </a:t>
            </a:r>
            <a:r>
              <a:rPr lang="en-AU" dirty="0" err="1" smtClean="0"/>
              <a:t>selama</a:t>
            </a:r>
            <a:r>
              <a:rPr lang="en-AU" dirty="0" smtClean="0"/>
              <a:t> 20 </a:t>
            </a:r>
            <a:r>
              <a:rPr lang="en-AU" dirty="0" err="1" smtClean="0"/>
              <a:t>menit</a:t>
            </a:r>
            <a:endParaRPr lang="en-AU" dirty="0" smtClean="0"/>
          </a:p>
          <a:p>
            <a:r>
              <a:rPr lang="en-AU" dirty="0" err="1" smtClean="0"/>
              <a:t>Tentukan</a:t>
            </a:r>
            <a:r>
              <a:rPr lang="en-AU" dirty="0" smtClean="0"/>
              <a:t> 5 </a:t>
            </a:r>
            <a:r>
              <a:rPr lang="en-AU" dirty="0" err="1" smtClean="0"/>
              <a:t>alasan</a:t>
            </a:r>
            <a:r>
              <a:rPr lang="en-AU" dirty="0" smtClean="0"/>
              <a:t> </a:t>
            </a:r>
            <a:r>
              <a:rPr lang="en-AU" dirty="0" err="1" smtClean="0"/>
              <a:t>mengapa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dari</a:t>
            </a:r>
            <a:r>
              <a:rPr lang="en-AU" dirty="0" smtClean="0"/>
              <a:t> 2 </a:t>
            </a:r>
            <a:r>
              <a:rPr lang="en-AU" dirty="0" err="1" smtClean="0"/>
              <a:t>contoh</a:t>
            </a:r>
            <a:r>
              <a:rPr lang="en-AU" dirty="0" smtClean="0"/>
              <a:t> di </a:t>
            </a:r>
            <a:r>
              <a:rPr lang="en-AU" dirty="0" err="1" smtClean="0"/>
              <a:t>atas</a:t>
            </a:r>
            <a:r>
              <a:rPr lang="en-AU" dirty="0" smtClean="0"/>
              <a:t> </a:t>
            </a:r>
            <a:r>
              <a:rPr lang="en-AU" dirty="0" err="1" smtClean="0"/>
              <a:t>tidak</a:t>
            </a:r>
            <a:r>
              <a:rPr lang="en-AU" dirty="0" smtClean="0"/>
              <a:t> </a:t>
            </a:r>
            <a:r>
              <a:rPr lang="en-AU" dirty="0" err="1" smtClean="0"/>
              <a:t>mencapai</a:t>
            </a:r>
            <a:r>
              <a:rPr lang="en-AU" dirty="0" smtClean="0"/>
              <a:t> target?</a:t>
            </a:r>
          </a:p>
          <a:p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setiap</a:t>
            </a:r>
            <a:r>
              <a:rPr lang="en-AU" dirty="0" smtClean="0"/>
              <a:t> </a:t>
            </a:r>
            <a:r>
              <a:rPr lang="en-AU" dirty="0" err="1" smtClean="0"/>
              <a:t>alasan</a:t>
            </a:r>
            <a:r>
              <a:rPr lang="en-AU" dirty="0" smtClean="0"/>
              <a:t>, </a:t>
            </a:r>
            <a:r>
              <a:rPr lang="en-AU" dirty="0" err="1" smtClean="0"/>
              <a:t>susunlah</a:t>
            </a:r>
            <a:r>
              <a:rPr lang="en-AU" dirty="0" smtClean="0"/>
              <a:t> </a:t>
            </a:r>
            <a:r>
              <a:rPr lang="en-AU" dirty="0" err="1" smtClean="0"/>
              <a:t>rencana</a:t>
            </a:r>
            <a:r>
              <a:rPr lang="en-AU" dirty="0" smtClean="0"/>
              <a:t> </a:t>
            </a:r>
            <a:r>
              <a:rPr lang="en-AU" dirty="0" err="1" smtClean="0"/>
              <a:t>kegiatan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mengatasi</a:t>
            </a:r>
            <a:r>
              <a:rPr lang="en-AU" dirty="0" smtClean="0"/>
              <a:t> </a:t>
            </a:r>
            <a:r>
              <a:rPr lang="en-AU" dirty="0" err="1" smtClean="0"/>
              <a:t>masalah</a:t>
            </a:r>
            <a:r>
              <a:rPr lang="en-AU" dirty="0" smtClean="0"/>
              <a:t> </a:t>
            </a:r>
            <a:r>
              <a:rPr lang="en-AU" dirty="0" err="1" smtClean="0"/>
              <a:t>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1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rtl="0"/>
            <a:r>
              <a:rPr lang="id" sz="3600" b="1" i="0" u="none" dirty="0">
                <a:solidFill>
                  <a:schemeClr val="tx2">
                    <a:lumMod val="75000"/>
                  </a:schemeClr>
                </a:solidFill>
              </a:rPr>
              <a:t>Diskusi</a:t>
            </a:r>
            <a:endParaRPr lang="id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pPr algn="l" rtl="0"/>
            <a:r>
              <a:rPr lang="id" b="0" i="0" u="none" dirty="0" smtClean="0"/>
              <a:t>Mengapa terjadi penurunan tersebut?. Apa alasannya?</a:t>
            </a:r>
          </a:p>
          <a:p>
            <a:pPr algn="l" rtl="0"/>
            <a:r>
              <a:rPr lang="en-AU" dirty="0" err="1" smtClean="0"/>
              <a:t>Dengan</a:t>
            </a:r>
            <a:r>
              <a:rPr lang="en-AU" dirty="0" smtClean="0"/>
              <a:t> </a:t>
            </a:r>
            <a:r>
              <a:rPr lang="en-AU" dirty="0" err="1" smtClean="0"/>
              <a:t>menggunakan</a:t>
            </a:r>
            <a:r>
              <a:rPr lang="en-AU" dirty="0" smtClean="0"/>
              <a:t> </a:t>
            </a:r>
            <a:r>
              <a:rPr lang="en-AU" dirty="0" err="1" smtClean="0"/>
              <a:t>advokasi</a:t>
            </a:r>
            <a:r>
              <a:rPr lang="en-AU" dirty="0" smtClean="0"/>
              <a:t> </a:t>
            </a:r>
            <a:r>
              <a:rPr lang="en-AU" dirty="0" err="1" smtClean="0"/>
              <a:t>anggaran</a:t>
            </a:r>
            <a:r>
              <a:rPr lang="en-AU" dirty="0" smtClean="0"/>
              <a:t>, </a:t>
            </a:r>
            <a:r>
              <a:rPr lang="en-AU" dirty="0" err="1" smtClean="0"/>
              <a:t>bagaimana</a:t>
            </a:r>
            <a:r>
              <a:rPr lang="en-AU" dirty="0" smtClean="0"/>
              <a:t> </a:t>
            </a:r>
            <a:r>
              <a:rPr lang="en-AU" dirty="0" err="1" smtClean="0"/>
              <a:t>caranya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menjawab</a:t>
            </a:r>
            <a:r>
              <a:rPr lang="en-AU" dirty="0" smtClean="0"/>
              <a:t> </a:t>
            </a:r>
            <a:r>
              <a:rPr lang="en-AU" dirty="0" err="1" smtClean="0"/>
              <a:t>permasalahan</a:t>
            </a:r>
            <a:r>
              <a:rPr lang="en-AU" dirty="0" smtClean="0"/>
              <a:t> </a:t>
            </a:r>
            <a:r>
              <a:rPr lang="en-AU" dirty="0" err="1" smtClean="0"/>
              <a:t>tersebut</a:t>
            </a:r>
            <a:endParaRPr lang="en-AU" dirty="0"/>
          </a:p>
          <a:p>
            <a:pPr algn="l" rtl="0"/>
            <a:r>
              <a:rPr lang="en-AU" dirty="0" err="1" smtClean="0"/>
              <a:t>Apa</a:t>
            </a:r>
            <a:r>
              <a:rPr lang="en-AU" dirty="0" smtClean="0"/>
              <a:t> </a:t>
            </a:r>
            <a:r>
              <a:rPr lang="en-AU" dirty="0" err="1" smtClean="0"/>
              <a:t>hal-hal</a:t>
            </a:r>
            <a:r>
              <a:rPr lang="en-AU" dirty="0" smtClean="0"/>
              <a:t> </a:t>
            </a:r>
            <a:r>
              <a:rPr lang="en-AU" dirty="0" err="1" smtClean="0"/>
              <a:t>kunci</a:t>
            </a:r>
            <a:r>
              <a:rPr lang="en-AU" dirty="0" smtClean="0"/>
              <a:t> yang </a:t>
            </a:r>
            <a:r>
              <a:rPr lang="en-AU" dirty="0" err="1" smtClean="0"/>
              <a:t>perlu</a:t>
            </a:r>
            <a:r>
              <a:rPr lang="en-AU" dirty="0" smtClean="0"/>
              <a:t> </a:t>
            </a:r>
            <a:r>
              <a:rPr lang="en-AU" dirty="0" err="1" smtClean="0"/>
              <a:t>ada</a:t>
            </a:r>
            <a:r>
              <a:rPr lang="en-AU" dirty="0" smtClean="0"/>
              <a:t> </a:t>
            </a:r>
            <a:r>
              <a:rPr lang="en-AU" dirty="0" err="1" smtClean="0"/>
              <a:t>dalam</a:t>
            </a:r>
            <a:r>
              <a:rPr lang="en-AU" dirty="0" smtClean="0"/>
              <a:t> </a:t>
            </a:r>
            <a:r>
              <a:rPr lang="en-AU" dirty="0" err="1" smtClean="0"/>
              <a:t>usulan</a:t>
            </a:r>
            <a:r>
              <a:rPr lang="en-AU" dirty="0" smtClean="0"/>
              <a:t> </a:t>
            </a:r>
            <a:r>
              <a:rPr lang="en-AU" dirty="0" err="1" smtClean="0"/>
              <a:t>tersebut</a:t>
            </a:r>
            <a:r>
              <a:rPr lang="en-AU" dirty="0" smtClean="0"/>
              <a:t>?</a:t>
            </a:r>
            <a:endParaRPr lang="en-AU" dirty="0"/>
          </a:p>
          <a:p>
            <a:endParaRPr lang="id" dirty="0"/>
          </a:p>
        </p:txBody>
      </p:sp>
    </p:spTree>
    <p:extLst>
      <p:ext uri="{BB962C8B-B14F-4D97-AF65-F5344CB8AC3E}">
        <p14:creationId xmlns:p14="http://schemas.microsoft.com/office/powerpoint/2010/main" val="378476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rtl="0"/>
            <a:r>
              <a:rPr lang="id" sz="3600" b="1" i="0" u="none" dirty="0">
                <a:solidFill>
                  <a:schemeClr val="tx2">
                    <a:lumMod val="75000"/>
                  </a:schemeClr>
                </a:solidFill>
              </a:rPr>
              <a:t>Diskusi</a:t>
            </a:r>
            <a:endParaRPr lang="id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id" b="0" i="0" u="none" dirty="0" smtClean="0"/>
              <a:t>Berbagai kemungkinan mis:</a:t>
            </a:r>
            <a:endParaRPr lang="id" b="0" i="0" u="none" dirty="0"/>
          </a:p>
          <a:p>
            <a:r>
              <a:rPr lang="id" b="0" i="0" u="none" dirty="0"/>
              <a:t>Staf libur atau sakit</a:t>
            </a:r>
          </a:p>
          <a:p>
            <a:r>
              <a:rPr lang="id" b="0" i="0" u="none" dirty="0"/>
              <a:t>Prioritas lain, misalnya wabah penyakit prioritas atau keadaan darurat</a:t>
            </a:r>
          </a:p>
          <a:p>
            <a:r>
              <a:rPr lang="id" b="0" i="0" u="none" dirty="0"/>
              <a:t>Bencana alam atau faktor lain yang menghambat respons</a:t>
            </a:r>
          </a:p>
          <a:p>
            <a:r>
              <a:rPr lang="id" b="0" i="0" u="none" dirty="0"/>
              <a:t>Rusaknya kendaraan atau </a:t>
            </a:r>
            <a:r>
              <a:rPr lang="id" b="0" i="0" u="none" dirty="0" smtClean="0"/>
              <a:t>komunikasi kacau</a:t>
            </a:r>
            <a:endParaRPr lang="id" b="0" i="0" u="none" dirty="0"/>
          </a:p>
          <a:p>
            <a:r>
              <a:rPr lang="en-AU" dirty="0" err="1" smtClean="0"/>
              <a:t>Tidak</a:t>
            </a:r>
            <a:r>
              <a:rPr lang="en-AU" dirty="0" smtClean="0"/>
              <a:t> </a:t>
            </a:r>
            <a:r>
              <a:rPr lang="en-AU" dirty="0" err="1" smtClean="0"/>
              <a:t>ada</a:t>
            </a:r>
            <a:r>
              <a:rPr lang="en-AU" dirty="0" smtClean="0"/>
              <a:t> </a:t>
            </a:r>
            <a:r>
              <a:rPr lang="en-AU" dirty="0" err="1" smtClean="0"/>
              <a:t>pulsa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SMS</a:t>
            </a:r>
            <a:endParaRPr lang="en-AU" dirty="0"/>
          </a:p>
          <a:p>
            <a:r>
              <a:rPr lang="en-AU" dirty="0" err="1" smtClean="0"/>
              <a:t>Tidak</a:t>
            </a:r>
            <a:r>
              <a:rPr lang="en-AU" dirty="0" smtClean="0"/>
              <a:t> </a:t>
            </a:r>
            <a:r>
              <a:rPr lang="en-AU" dirty="0" err="1" smtClean="0"/>
              <a:t>tahu</a:t>
            </a:r>
            <a:r>
              <a:rPr lang="en-AU" dirty="0" smtClean="0"/>
              <a:t> </a:t>
            </a:r>
            <a:r>
              <a:rPr lang="en-AU" dirty="0" err="1" smtClean="0"/>
              <a:t>cara</a:t>
            </a:r>
            <a:r>
              <a:rPr lang="en-AU" dirty="0" smtClean="0"/>
              <a:t> </a:t>
            </a:r>
            <a:r>
              <a:rPr lang="en-AU" dirty="0" err="1" smtClean="0"/>
              <a:t>pelaporan</a:t>
            </a:r>
            <a:r>
              <a:rPr lang="en-AU" dirty="0" smtClean="0"/>
              <a:t> </a:t>
            </a:r>
            <a:r>
              <a:rPr lang="en-AU" dirty="0" err="1" smtClean="0"/>
              <a:t>iSIKHNAS</a:t>
            </a:r>
            <a:r>
              <a:rPr lang="en-AU" dirty="0" smtClean="0"/>
              <a:t> yang </a:t>
            </a:r>
            <a:r>
              <a:rPr lang="en-AU" dirty="0" err="1" smtClean="0"/>
              <a:t>benar</a:t>
            </a:r>
            <a:endParaRPr lang="id" dirty="0"/>
          </a:p>
        </p:txBody>
      </p:sp>
    </p:spTree>
    <p:extLst>
      <p:ext uri="{BB962C8B-B14F-4D97-AF65-F5344CB8AC3E}">
        <p14:creationId xmlns:p14="http://schemas.microsoft.com/office/powerpoint/2010/main" val="373956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AU" sz="3600" b="1" dirty="0" err="1" smtClean="0">
                <a:solidFill>
                  <a:schemeClr val="tx2">
                    <a:lumMod val="75000"/>
                  </a:schemeClr>
                </a:solidFill>
              </a:rPr>
              <a:t>Rangkuman</a:t>
            </a:r>
            <a:r>
              <a:rPr lang="en-AU" sz="3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tx2">
                    <a:lumMod val="75000"/>
                  </a:schemeClr>
                </a:solidFill>
              </a:rPr>
              <a:t>Sesi</a:t>
            </a:r>
            <a:endParaRPr lang="en-A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073427"/>
          </a:xfrm>
        </p:spPr>
        <p:txBody>
          <a:bodyPr>
            <a:noAutofit/>
          </a:bodyPr>
          <a:lstStyle/>
          <a:p>
            <a:r>
              <a:rPr lang="id" sz="2400" dirty="0" smtClean="0"/>
              <a:t>Dua </a:t>
            </a:r>
            <a:r>
              <a:rPr lang="id" sz="2400" dirty="0"/>
              <a:t>cara utama menggunakan indikator kinerja:</a:t>
            </a:r>
          </a:p>
          <a:p>
            <a:pPr lvl="1"/>
            <a:r>
              <a:rPr lang="id" sz="2400" dirty="0"/>
              <a:t>Memantau kinerja seiring waktu atau</a:t>
            </a:r>
          </a:p>
          <a:p>
            <a:pPr lvl="1"/>
            <a:r>
              <a:rPr lang="id" sz="2400" dirty="0"/>
              <a:t>Memantau kinerja terhadap target </a:t>
            </a:r>
          </a:p>
          <a:p>
            <a:r>
              <a:rPr lang="en-AU" sz="2400" dirty="0" err="1"/>
              <a:t>Menggunakan</a:t>
            </a:r>
            <a:r>
              <a:rPr lang="en-AU" sz="2400" dirty="0"/>
              <a:t> </a:t>
            </a:r>
            <a:r>
              <a:rPr lang="en-AU" sz="2400" dirty="0" err="1"/>
              <a:t>advokasi</a:t>
            </a:r>
            <a:r>
              <a:rPr lang="en-AU" sz="2400" dirty="0"/>
              <a:t> </a:t>
            </a:r>
            <a:r>
              <a:rPr lang="en-AU" sz="2400" dirty="0" err="1"/>
              <a:t>anggaran</a:t>
            </a:r>
            <a:r>
              <a:rPr lang="en-AU" sz="2400" dirty="0"/>
              <a:t> </a:t>
            </a:r>
            <a:r>
              <a:rPr lang="en-AU" sz="2400" dirty="0" err="1"/>
              <a:t>untuk</a:t>
            </a:r>
            <a:r>
              <a:rPr lang="en-AU" sz="2400" dirty="0"/>
              <a:t> </a:t>
            </a:r>
            <a:r>
              <a:rPr lang="en-AU" sz="2400" dirty="0" err="1"/>
              <a:t>memperbaiki</a:t>
            </a:r>
            <a:r>
              <a:rPr lang="en-AU" sz="2400" dirty="0"/>
              <a:t> </a:t>
            </a:r>
            <a:r>
              <a:rPr lang="en-AU" sz="2400" dirty="0" err="1"/>
              <a:t>kinerja</a:t>
            </a:r>
            <a:r>
              <a:rPr lang="en-AU" sz="2400" dirty="0"/>
              <a:t> </a:t>
            </a:r>
            <a:r>
              <a:rPr lang="en-AU" sz="2400" dirty="0" smtClean="0"/>
              <a:t>yang </a:t>
            </a:r>
            <a:r>
              <a:rPr lang="en-AU" sz="2400" dirty="0" err="1" smtClean="0"/>
              <a:t>rendah</a:t>
            </a:r>
            <a:endParaRPr lang="en-AU" sz="2400" dirty="0"/>
          </a:p>
          <a:p>
            <a:pPr lvl="1"/>
            <a:r>
              <a:rPr lang="en-AU" sz="2400" dirty="0" err="1"/>
              <a:t>Identifikasi</a:t>
            </a:r>
            <a:r>
              <a:rPr lang="en-AU" sz="2400" dirty="0"/>
              <a:t> </a:t>
            </a:r>
            <a:r>
              <a:rPr lang="en-AU" sz="2400" dirty="0" err="1"/>
              <a:t>masalah</a:t>
            </a:r>
            <a:r>
              <a:rPr lang="en-AU" sz="2400" dirty="0"/>
              <a:t>– </a:t>
            </a:r>
            <a:r>
              <a:rPr lang="en-AU" sz="2400" dirty="0" err="1"/>
              <a:t>apa</a:t>
            </a:r>
            <a:r>
              <a:rPr lang="en-AU" sz="2400" dirty="0"/>
              <a:t> yang </a:t>
            </a:r>
            <a:r>
              <a:rPr lang="en-AU" sz="2400" dirty="0" err="1"/>
              <a:t>telah</a:t>
            </a:r>
            <a:r>
              <a:rPr lang="en-AU" sz="2400" dirty="0"/>
              <a:t> </a:t>
            </a:r>
            <a:r>
              <a:rPr lang="en-AU" sz="2400" dirty="0" err="1"/>
              <a:t>terjadi</a:t>
            </a:r>
            <a:r>
              <a:rPr lang="en-AU" sz="2400" dirty="0"/>
              <a:t>?</a:t>
            </a:r>
          </a:p>
          <a:p>
            <a:pPr lvl="1"/>
            <a:r>
              <a:rPr lang="en-AU" sz="2400" dirty="0" err="1"/>
              <a:t>Merangkum</a:t>
            </a:r>
            <a:r>
              <a:rPr lang="en-AU" sz="2400" dirty="0"/>
              <a:t> </a:t>
            </a:r>
            <a:r>
              <a:rPr lang="en-AU" sz="2400" dirty="0" err="1"/>
              <a:t>hasil</a:t>
            </a:r>
            <a:r>
              <a:rPr lang="en-AU" sz="2400" dirty="0"/>
              <a:t> </a:t>
            </a:r>
            <a:r>
              <a:rPr lang="en-AU" sz="2400" dirty="0" err="1" smtClean="0"/>
              <a:t>telahaan</a:t>
            </a:r>
            <a:endParaRPr lang="en-AU" sz="2400" dirty="0"/>
          </a:p>
          <a:p>
            <a:pPr lvl="1"/>
            <a:r>
              <a:rPr lang="en-AU" sz="2400" dirty="0" err="1"/>
              <a:t>Identifikasi</a:t>
            </a:r>
            <a:r>
              <a:rPr lang="en-AU" sz="2400" dirty="0"/>
              <a:t> </a:t>
            </a:r>
            <a:r>
              <a:rPr lang="en-AU" sz="2400" dirty="0" err="1"/>
              <a:t>penyebab</a:t>
            </a:r>
            <a:r>
              <a:rPr lang="en-AU" sz="2400" dirty="0"/>
              <a:t> </a:t>
            </a:r>
            <a:r>
              <a:rPr lang="en-AU" sz="2400" dirty="0" err="1"/>
              <a:t>terjadinya</a:t>
            </a:r>
            <a:r>
              <a:rPr lang="en-AU" sz="2400" dirty="0"/>
              <a:t> </a:t>
            </a:r>
            <a:r>
              <a:rPr lang="en-AU" sz="2400" dirty="0" err="1"/>
              <a:t>kinerja</a:t>
            </a:r>
            <a:r>
              <a:rPr lang="en-AU" sz="2400" dirty="0"/>
              <a:t> </a:t>
            </a:r>
            <a:r>
              <a:rPr lang="en-AU" sz="2400" dirty="0" smtClean="0"/>
              <a:t>yang </a:t>
            </a:r>
            <a:r>
              <a:rPr lang="en-AU" sz="2400" dirty="0" err="1" smtClean="0"/>
              <a:t>rendah</a:t>
            </a:r>
            <a:endParaRPr lang="en-AU" sz="2400" dirty="0"/>
          </a:p>
          <a:p>
            <a:pPr lvl="1"/>
            <a:r>
              <a:rPr lang="en-AU" sz="2400" dirty="0" err="1"/>
              <a:t>Identifikasi</a:t>
            </a:r>
            <a:r>
              <a:rPr lang="en-AU" sz="2400" dirty="0"/>
              <a:t> </a:t>
            </a:r>
            <a:r>
              <a:rPr lang="en-AU" sz="2400" dirty="0" err="1"/>
              <a:t>apa</a:t>
            </a:r>
            <a:r>
              <a:rPr lang="en-AU" sz="2400" dirty="0"/>
              <a:t> yang </a:t>
            </a:r>
            <a:r>
              <a:rPr lang="en-AU" sz="2400" dirty="0" err="1"/>
              <a:t>dibutuhkan</a:t>
            </a:r>
            <a:r>
              <a:rPr lang="en-AU" sz="2400" dirty="0"/>
              <a:t> </a:t>
            </a:r>
            <a:r>
              <a:rPr lang="en-AU" sz="2400" dirty="0" err="1"/>
              <a:t>untuk</a:t>
            </a:r>
            <a:r>
              <a:rPr lang="en-AU" sz="2400" dirty="0"/>
              <a:t> </a:t>
            </a:r>
            <a:r>
              <a:rPr lang="en-AU" sz="2400" dirty="0" err="1"/>
              <a:t>memperbaiki</a:t>
            </a:r>
            <a:r>
              <a:rPr lang="en-AU" sz="2400" dirty="0"/>
              <a:t> </a:t>
            </a:r>
            <a:r>
              <a:rPr lang="en-AU" sz="2400" dirty="0" err="1" smtClean="0"/>
              <a:t>masalah</a:t>
            </a:r>
            <a:r>
              <a:rPr lang="en-AU" sz="2400" dirty="0" smtClean="0"/>
              <a:t> </a:t>
            </a:r>
            <a:r>
              <a:rPr lang="en-AU" sz="2400" dirty="0" err="1" smtClean="0"/>
              <a:t>ini</a:t>
            </a:r>
            <a:endParaRPr lang="en-AU" sz="2400" dirty="0"/>
          </a:p>
          <a:p>
            <a:pPr lvl="1"/>
            <a:r>
              <a:rPr lang="en-AU" sz="2400" dirty="0" err="1" smtClean="0"/>
              <a:t>Memperkirakan</a:t>
            </a:r>
            <a:r>
              <a:rPr lang="en-AU" sz="2400" dirty="0" smtClean="0"/>
              <a:t> </a:t>
            </a:r>
            <a:r>
              <a:rPr lang="en-AU" sz="2400" dirty="0" err="1" smtClean="0"/>
              <a:t>usulan</a:t>
            </a:r>
            <a:r>
              <a:rPr lang="en-AU" sz="2400" dirty="0" smtClean="0"/>
              <a:t> </a:t>
            </a:r>
            <a:r>
              <a:rPr lang="en-AU" sz="2400" dirty="0" err="1" smtClean="0"/>
              <a:t>perubahan</a:t>
            </a:r>
            <a:r>
              <a:rPr lang="en-AU" sz="2400" dirty="0" smtClean="0"/>
              <a:t> </a:t>
            </a:r>
            <a:r>
              <a:rPr lang="en-AU" sz="2400" dirty="0" err="1" smtClean="0"/>
              <a:t>anggaran</a:t>
            </a:r>
            <a:r>
              <a:rPr lang="en-AU" sz="2400" dirty="0" smtClean="0"/>
              <a:t> </a:t>
            </a:r>
            <a:r>
              <a:rPr lang="en-AU" sz="2400" dirty="0" err="1" smtClean="0"/>
              <a:t>untuk</a:t>
            </a:r>
            <a:r>
              <a:rPr lang="en-AU" sz="2400" dirty="0" smtClean="0"/>
              <a:t> </a:t>
            </a:r>
            <a:r>
              <a:rPr lang="en-AU" sz="2400" dirty="0" err="1"/>
              <a:t>memecahkan</a:t>
            </a:r>
            <a:r>
              <a:rPr lang="en-AU" sz="2400" dirty="0"/>
              <a:t> </a:t>
            </a:r>
            <a:r>
              <a:rPr lang="en-AU" sz="2400" dirty="0" err="1" smtClean="0"/>
              <a:t>masalah</a:t>
            </a:r>
            <a:r>
              <a:rPr lang="en-AU" sz="2400" dirty="0"/>
              <a:t> </a:t>
            </a:r>
            <a:r>
              <a:rPr lang="en-AU" sz="2400" dirty="0" err="1" smtClean="0"/>
              <a:t>ini</a:t>
            </a:r>
            <a:endParaRPr lang="en-AU" sz="2400" dirty="0"/>
          </a:p>
          <a:p>
            <a:pPr lvl="1"/>
            <a:r>
              <a:rPr lang="en-AU" sz="2400" dirty="0" err="1"/>
              <a:t>Menyarankan</a:t>
            </a:r>
            <a:r>
              <a:rPr lang="en-AU" sz="2400" dirty="0"/>
              <a:t> </a:t>
            </a:r>
            <a:r>
              <a:rPr lang="en-AU" sz="2400" dirty="0" err="1"/>
              <a:t>potensi-potensi</a:t>
            </a:r>
            <a:r>
              <a:rPr lang="en-AU" sz="2400" dirty="0"/>
              <a:t> </a:t>
            </a:r>
            <a:r>
              <a:rPr lang="en-AU" sz="2400" dirty="0" err="1"/>
              <a:t>sumber</a:t>
            </a:r>
            <a:r>
              <a:rPr lang="en-AU" sz="2400" dirty="0"/>
              <a:t> </a:t>
            </a:r>
            <a:r>
              <a:rPr lang="en-AU" sz="2400" dirty="0" err="1"/>
              <a:t>dana</a:t>
            </a:r>
            <a:endParaRPr lang="en-AU" sz="2400" dirty="0"/>
          </a:p>
          <a:p>
            <a:pPr marL="0" indent="0">
              <a:buNone/>
            </a:pPr>
            <a:endParaRPr lang="en-US" sz="2400" dirty="0"/>
          </a:p>
          <a:p>
            <a:pPr marL="457200" lvl="1" indent="0"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1218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Review </a:t>
            </a:r>
            <a:r>
              <a:rPr lang="en-AU" dirty="0" err="1" smtClean="0">
                <a:solidFill>
                  <a:srgbClr val="C00000"/>
                </a:solidFill>
              </a:rPr>
              <a:t>Hari</a:t>
            </a:r>
            <a:r>
              <a:rPr lang="en-AU" dirty="0" smtClean="0">
                <a:solidFill>
                  <a:srgbClr val="C00000"/>
                </a:solidFill>
              </a:rPr>
              <a:t> 1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Advokasi</a:t>
            </a:r>
            <a:r>
              <a:rPr lang="en-AU" dirty="0" smtClean="0"/>
              <a:t> </a:t>
            </a:r>
            <a:r>
              <a:rPr lang="en-AU" dirty="0" err="1" smtClean="0"/>
              <a:t>Anggaran</a:t>
            </a:r>
            <a:endParaRPr lang="en-AU" dirty="0" smtClean="0"/>
          </a:p>
          <a:p>
            <a:pPr lvl="1"/>
            <a:r>
              <a:rPr lang="en-AU" dirty="0" err="1" smtClean="0"/>
              <a:t>Diskusi</a:t>
            </a:r>
            <a:endParaRPr lang="en-AU" dirty="0" smtClean="0"/>
          </a:p>
          <a:p>
            <a:pPr lvl="1"/>
            <a:r>
              <a:rPr lang="en-AU" dirty="0" err="1" smtClean="0"/>
              <a:t>Hasil</a:t>
            </a:r>
            <a:r>
              <a:rPr lang="en-AU" dirty="0" smtClean="0"/>
              <a:t> </a:t>
            </a:r>
            <a:r>
              <a:rPr lang="en-AU" dirty="0" err="1" smtClean="0"/>
              <a:t>dari</a:t>
            </a:r>
            <a:r>
              <a:rPr lang="en-AU" dirty="0" smtClean="0"/>
              <a:t> </a:t>
            </a:r>
            <a:r>
              <a:rPr lang="en-AU" dirty="0" err="1" smtClean="0"/>
              <a:t>advokasi</a:t>
            </a:r>
            <a:r>
              <a:rPr lang="en-AU" dirty="0" smtClean="0"/>
              <a:t> </a:t>
            </a:r>
            <a:r>
              <a:rPr lang="en-AU" dirty="0" err="1" smtClean="0"/>
              <a:t>anggaran</a:t>
            </a:r>
            <a:r>
              <a:rPr lang="en-AU" dirty="0" smtClean="0"/>
              <a:t>?</a:t>
            </a:r>
          </a:p>
          <a:p>
            <a:r>
              <a:rPr lang="en-AU" dirty="0" err="1" smtClean="0"/>
              <a:t>Apa</a:t>
            </a:r>
            <a:r>
              <a:rPr lang="en-AU" dirty="0" smtClean="0"/>
              <a:t> </a:t>
            </a:r>
            <a:r>
              <a:rPr lang="en-AU" dirty="0" err="1" smtClean="0"/>
              <a:t>itu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?</a:t>
            </a:r>
          </a:p>
          <a:p>
            <a:r>
              <a:rPr lang="en-AU" dirty="0" err="1" smtClean="0"/>
              <a:t>Penghitungan</a:t>
            </a:r>
            <a:r>
              <a:rPr lang="en-AU" dirty="0" smtClean="0"/>
              <a:t>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membandingkan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endParaRPr lang="en-AU" dirty="0" smtClean="0"/>
          </a:p>
          <a:p>
            <a:r>
              <a:rPr lang="en-AU" dirty="0" err="1" smtClean="0"/>
              <a:t>Pertanyaan</a:t>
            </a:r>
            <a:r>
              <a:rPr lang="en-AU" dirty="0" smtClean="0"/>
              <a:t>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klarifikasi</a:t>
            </a:r>
            <a:r>
              <a:rPr lang="en-AU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991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b="1" dirty="0" err="1" smtClean="0"/>
              <a:t>Tujuan</a:t>
            </a:r>
            <a:r>
              <a:rPr lang="en-AU" sz="4000" b="1" dirty="0" smtClean="0"/>
              <a:t> </a:t>
            </a:r>
            <a:r>
              <a:rPr lang="en-AU" sz="4000" b="1" dirty="0" err="1" smtClean="0"/>
              <a:t>dari</a:t>
            </a:r>
            <a:r>
              <a:rPr lang="en-AU" sz="4000" b="1" dirty="0" smtClean="0"/>
              <a:t> </a:t>
            </a:r>
            <a:r>
              <a:rPr lang="en-AU" sz="4000" b="1" dirty="0" err="1" smtClean="0">
                <a:solidFill>
                  <a:schemeClr val="accent4">
                    <a:lumMod val="50000"/>
                  </a:schemeClr>
                </a:solidFill>
              </a:rPr>
              <a:t>sesi</a:t>
            </a:r>
            <a:r>
              <a:rPr lang="en-AU" sz="4000" b="1" dirty="0" smtClean="0"/>
              <a:t> </a:t>
            </a:r>
            <a:r>
              <a:rPr lang="en-AU" sz="4000" b="1" dirty="0" err="1" smtClean="0"/>
              <a:t>ini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Pada</a:t>
            </a:r>
            <a:r>
              <a:rPr lang="en-AU" dirty="0" smtClean="0"/>
              <a:t> </a:t>
            </a:r>
            <a:r>
              <a:rPr lang="en-AU" dirty="0" err="1" smtClean="0"/>
              <a:t>akhir</a:t>
            </a:r>
            <a:r>
              <a:rPr lang="en-AU" dirty="0" smtClean="0"/>
              <a:t> </a:t>
            </a:r>
            <a:r>
              <a:rPr lang="en-AU" dirty="0" err="1" smtClean="0"/>
              <a:t>sesi</a:t>
            </a:r>
            <a:r>
              <a:rPr lang="en-AU" dirty="0" smtClean="0"/>
              <a:t>, </a:t>
            </a:r>
            <a:r>
              <a:rPr lang="en-AU" dirty="0" err="1" smtClean="0"/>
              <a:t>peserta</a:t>
            </a:r>
            <a:r>
              <a:rPr lang="en-AU" dirty="0" smtClean="0"/>
              <a:t> </a:t>
            </a:r>
            <a:r>
              <a:rPr lang="en-AU" dirty="0" err="1" smtClean="0"/>
              <a:t>akan</a:t>
            </a:r>
            <a:r>
              <a:rPr lang="en-AU" dirty="0" smtClean="0"/>
              <a:t> </a:t>
            </a:r>
            <a:r>
              <a:rPr lang="en-AU" dirty="0" err="1" smtClean="0"/>
              <a:t>mampu</a:t>
            </a:r>
            <a:r>
              <a:rPr lang="en-AU" dirty="0" smtClean="0"/>
              <a:t>:</a:t>
            </a:r>
            <a:endParaRPr lang="en-AU" dirty="0"/>
          </a:p>
          <a:p>
            <a:pPr lvl="1"/>
            <a:r>
              <a:rPr lang="en-AU" dirty="0" err="1" smtClean="0"/>
              <a:t>menggunakan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mendukung</a:t>
            </a:r>
            <a:r>
              <a:rPr lang="en-AU" dirty="0" smtClean="0"/>
              <a:t> </a:t>
            </a:r>
            <a:r>
              <a:rPr lang="en-AU" dirty="0" err="1" smtClean="0"/>
              <a:t>permintaan</a:t>
            </a:r>
            <a:r>
              <a:rPr lang="en-AU" dirty="0" smtClean="0"/>
              <a:t> </a:t>
            </a:r>
            <a:r>
              <a:rPr lang="en-AU" dirty="0" err="1" smtClean="0"/>
              <a:t>anggaran</a:t>
            </a:r>
            <a:r>
              <a:rPr lang="en-AU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790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id" sz="4000" b="1" i="0" u="none" dirty="0">
                <a:solidFill>
                  <a:schemeClr val="accent4">
                    <a:lumMod val="75000"/>
                  </a:schemeClr>
                </a:solidFill>
              </a:rPr>
              <a:t>Menggunakan indikator kinerja</a:t>
            </a:r>
            <a:endParaRPr lang="id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id" b="0" i="0" u="none" dirty="0"/>
              <a:t>2 cara utama menggunakan indikator kinerja:</a:t>
            </a:r>
          </a:p>
          <a:p>
            <a:pPr lvl="1" algn="l" rtl="0"/>
            <a:r>
              <a:rPr lang="id" b="0" i="0" u="none" dirty="0"/>
              <a:t>Memantau kinerja seiring waktu atau</a:t>
            </a:r>
          </a:p>
          <a:p>
            <a:pPr lvl="1" algn="l" rtl="0"/>
            <a:r>
              <a:rPr lang="id" b="0" i="0" u="none" dirty="0"/>
              <a:t>Memantau kinerja terhadap target </a:t>
            </a:r>
            <a:endParaRPr lang="id" dirty="0"/>
          </a:p>
        </p:txBody>
      </p:sp>
    </p:spTree>
    <p:extLst>
      <p:ext uri="{BB962C8B-B14F-4D97-AF65-F5344CB8AC3E}">
        <p14:creationId xmlns:p14="http://schemas.microsoft.com/office/powerpoint/2010/main" val="261555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rtl="0"/>
            <a:r>
              <a:rPr lang="id" sz="3600" b="1" i="0" u="none" dirty="0">
                <a:solidFill>
                  <a:srgbClr val="C00000"/>
                </a:solidFill>
              </a:rPr>
              <a:t>Memantau kinerja seiring waktu</a:t>
            </a:r>
            <a:endParaRPr lang="id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id" b="0" i="0" u="none" dirty="0"/>
              <a:t>Memantau sebuah kabupaten atau provinsi</a:t>
            </a:r>
          </a:p>
          <a:p>
            <a:r>
              <a:rPr lang="id" b="0" i="0" u="none" dirty="0"/>
              <a:t>Selama beberapa periode waktu</a:t>
            </a:r>
          </a:p>
          <a:p>
            <a:r>
              <a:rPr lang="id" b="0" i="0" u="none" dirty="0"/>
              <a:t>Bisa jadi ada </a:t>
            </a:r>
            <a:r>
              <a:rPr lang="id" b="0" i="0" u="none" dirty="0" smtClean="0"/>
              <a:t>sasaran/target </a:t>
            </a:r>
            <a:r>
              <a:rPr lang="id" b="0" i="0" u="none" dirty="0"/>
              <a:t>yang telah ditetapkan, tetapi mungkin juga </a:t>
            </a:r>
            <a:r>
              <a:rPr lang="id" b="0" i="0" u="none" dirty="0" smtClean="0"/>
              <a:t>belum</a:t>
            </a:r>
            <a:r>
              <a:rPr lang="id-ID" b="0" i="0" u="none" dirty="0" smtClean="0"/>
              <a:t> ada</a:t>
            </a:r>
            <a:endParaRPr lang="id" b="0" i="0" u="none" dirty="0"/>
          </a:p>
          <a:p>
            <a:r>
              <a:rPr lang="id" b="0" i="0" u="none" dirty="0"/>
              <a:t>Periode waktu untuk analisis </a:t>
            </a:r>
            <a:r>
              <a:rPr lang="id" b="0" i="0" u="none" dirty="0" smtClean="0"/>
              <a:t>yang bervariasi tergantung dari </a:t>
            </a:r>
            <a:r>
              <a:rPr lang="id" b="0" i="0" u="none" dirty="0"/>
              <a:t>tujuan dan jenis </a:t>
            </a:r>
            <a:r>
              <a:rPr lang="id" b="0" i="0" u="none" dirty="0" smtClean="0"/>
              <a:t>indikatornya (mingguan</a:t>
            </a:r>
            <a:r>
              <a:rPr lang="id" b="0" i="0" u="none" dirty="0"/>
              <a:t>, bulanan, </a:t>
            </a:r>
            <a:r>
              <a:rPr lang="id" b="0" i="0" u="none" dirty="0" smtClean="0"/>
              <a:t>tahunan)</a:t>
            </a:r>
            <a:endParaRPr lang="id" b="0" i="0" u="none" dirty="0"/>
          </a:p>
          <a:p>
            <a:r>
              <a:rPr lang="id" b="0" i="0" u="none" dirty="0"/>
              <a:t>Digunakan untuk mengidentifikasi kapan kinerja </a:t>
            </a:r>
            <a:r>
              <a:rPr lang="id" b="0" i="0" u="none" dirty="0" smtClean="0"/>
              <a:t>menurun/meningkat </a:t>
            </a:r>
            <a:r>
              <a:rPr lang="id" b="0" i="0" u="none" dirty="0"/>
              <a:t>dan </a:t>
            </a:r>
            <a:r>
              <a:rPr lang="id" b="0" i="0" u="none" dirty="0" smtClean="0"/>
              <a:t>alasannya.</a:t>
            </a:r>
            <a:endParaRPr lang="id" b="0" i="0" u="none" dirty="0"/>
          </a:p>
          <a:p>
            <a:r>
              <a:rPr lang="id" b="0" i="0" u="none" dirty="0"/>
              <a:t>Perubahan yang </a:t>
            </a:r>
            <a:r>
              <a:rPr lang="id" b="0" i="0" u="none" dirty="0" smtClean="0"/>
              <a:t>diamati ini dapat digunakan sebagai dasar </a:t>
            </a:r>
            <a:r>
              <a:rPr lang="id" b="0" i="0" u="none" dirty="0"/>
              <a:t>untuk </a:t>
            </a:r>
            <a:r>
              <a:rPr lang="id" b="0" i="0" u="none" dirty="0" smtClean="0"/>
              <a:t>usulan perubahan anggaran </a:t>
            </a:r>
            <a:r>
              <a:rPr lang="id" b="0" i="0" u="none" dirty="0"/>
              <a:t>atau </a:t>
            </a:r>
            <a:r>
              <a:rPr lang="id" b="0" i="0" u="none" dirty="0" smtClean="0"/>
              <a:t>perubahan </a:t>
            </a:r>
            <a:r>
              <a:rPr lang="id" b="0" i="0" u="none" dirty="0"/>
              <a:t>prosedur operasional guna mengatasi kinerja </a:t>
            </a:r>
            <a:r>
              <a:rPr lang="id" b="0" i="0" u="none" dirty="0" smtClean="0"/>
              <a:t>rendah.</a:t>
            </a:r>
            <a:endParaRPr lang="id" dirty="0"/>
          </a:p>
        </p:txBody>
      </p:sp>
    </p:spTree>
    <p:extLst>
      <p:ext uri="{BB962C8B-B14F-4D97-AF65-F5344CB8AC3E}">
        <p14:creationId xmlns:p14="http://schemas.microsoft.com/office/powerpoint/2010/main" val="89973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rtl="0"/>
            <a:r>
              <a:rPr lang="id" sz="3600" b="1" i="0" u="none" dirty="0">
                <a:solidFill>
                  <a:schemeClr val="accent5">
                    <a:lumMod val="75000"/>
                  </a:schemeClr>
                </a:solidFill>
              </a:rPr>
              <a:t>Memantau kinerja terhadap target</a:t>
            </a:r>
            <a:endParaRPr lang="id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08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id" b="0" i="0" u="none" dirty="0"/>
              <a:t>Memantau sebuah kabupaten atau provinsi</a:t>
            </a:r>
          </a:p>
          <a:p>
            <a:r>
              <a:rPr lang="id" b="0" i="0" u="none" dirty="0"/>
              <a:t>Selama satu atau beberapa periode </a:t>
            </a:r>
            <a:r>
              <a:rPr lang="id" dirty="0" smtClean="0"/>
              <a:t>waktu, biasanya </a:t>
            </a:r>
            <a:r>
              <a:rPr lang="id" dirty="0"/>
              <a:t>lebih panjang ( bulanan, kuartalan, tahunan)</a:t>
            </a:r>
          </a:p>
          <a:p>
            <a:r>
              <a:rPr lang="id" b="0" i="0" u="none" dirty="0" smtClean="0"/>
              <a:t>Kinerja </a:t>
            </a:r>
            <a:r>
              <a:rPr lang="id" b="0" i="0" u="none" dirty="0"/>
              <a:t>dibandingkan dengan sasaran yang telah ditetapkan </a:t>
            </a:r>
          </a:p>
          <a:p>
            <a:r>
              <a:rPr lang="id" b="0" i="0" u="none" dirty="0" smtClean="0"/>
              <a:t>Digunakan </a:t>
            </a:r>
            <a:r>
              <a:rPr lang="id" b="0" i="0" u="none" dirty="0"/>
              <a:t>untuk menentukan apakah sasaran sudah terpenuhi atau belum</a:t>
            </a:r>
          </a:p>
          <a:p>
            <a:r>
              <a:rPr lang="id" b="0" i="0" u="none" dirty="0"/>
              <a:t>Perubahan </a:t>
            </a:r>
            <a:r>
              <a:rPr lang="id" b="0" i="0" u="none" dirty="0" smtClean="0"/>
              <a:t>yang diamati ditelaah, apa </a:t>
            </a:r>
            <a:r>
              <a:rPr lang="id" b="0" i="0" u="none" dirty="0"/>
              <a:t>alasannya dan </a:t>
            </a:r>
            <a:r>
              <a:rPr lang="id" b="0" i="0" u="none" dirty="0" smtClean="0"/>
              <a:t>sebagai dasar usulan perubahan anggaran </a:t>
            </a:r>
            <a:r>
              <a:rPr lang="id" b="0" i="0" u="none" dirty="0"/>
              <a:t>atau perubahan operasional untuk </a:t>
            </a:r>
            <a:r>
              <a:rPr lang="id" b="0" i="0" u="none" dirty="0" smtClean="0"/>
              <a:t>mengatasi </a:t>
            </a:r>
            <a:r>
              <a:rPr lang="id" b="0" i="0" u="none" dirty="0"/>
              <a:t>masalah</a:t>
            </a:r>
            <a:r>
              <a:rPr lang="id" b="0" i="0" u="none" dirty="0" smtClean="0"/>
              <a:t>.</a:t>
            </a:r>
            <a:endParaRPr lang="id" b="0" i="0" u="none" dirty="0"/>
          </a:p>
        </p:txBody>
      </p:sp>
    </p:spTree>
    <p:extLst>
      <p:ext uri="{BB962C8B-B14F-4D97-AF65-F5344CB8AC3E}">
        <p14:creationId xmlns:p14="http://schemas.microsoft.com/office/powerpoint/2010/main" val="225315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d" sz="3600" b="1" i="0" u="none" dirty="0">
                <a:solidFill>
                  <a:schemeClr val="accent2">
                    <a:lumMod val="75000"/>
                  </a:schemeClr>
                </a:solidFill>
              </a:rPr>
              <a:t>Contoh </a:t>
            </a:r>
            <a:r>
              <a:rPr lang="id" sz="3600" b="1" i="0" u="none" dirty="0" smtClean="0">
                <a:solidFill>
                  <a:schemeClr val="accent2">
                    <a:lumMod val="75000"/>
                  </a:schemeClr>
                </a:solidFill>
              </a:rPr>
              <a:t>1: </a:t>
            </a:r>
            <a:r>
              <a:rPr lang="id" sz="3600" b="1" dirty="0" smtClean="0">
                <a:solidFill>
                  <a:schemeClr val="accent2">
                    <a:lumMod val="75000"/>
                  </a:schemeClr>
                </a:solidFill>
              </a:rPr>
              <a:t>Grafik </a:t>
            </a:r>
            <a:r>
              <a:rPr lang="id" sz="3600" b="1" dirty="0">
                <a:solidFill>
                  <a:schemeClr val="accent2">
                    <a:lumMod val="75000"/>
                  </a:schemeClr>
                </a:solidFill>
              </a:rPr>
              <a:t>% Respon dalam 24 jam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352928" cy="2592288"/>
          </a:xfrm>
        </p:spPr>
        <p:txBody>
          <a:bodyPr>
            <a:noAutofit/>
          </a:bodyPr>
          <a:lstStyle/>
          <a:p>
            <a:r>
              <a:rPr lang="id" sz="2400" dirty="0"/>
              <a:t>Grafik di bawah memperlihatkan % respons atas laporan penyakit prioritas selama periode 26 minggu</a:t>
            </a:r>
            <a:br>
              <a:rPr lang="id" sz="2400" dirty="0"/>
            </a:br>
            <a:r>
              <a:rPr lang="id" sz="2400" b="0" i="0" u="none" dirty="0" smtClean="0"/>
              <a:t>Untuk </a:t>
            </a:r>
            <a:r>
              <a:rPr lang="id" sz="2400" b="0" i="0" u="none" dirty="0"/>
              <a:t>8 minggu pertama, % respons lebih dari 90%</a:t>
            </a:r>
          </a:p>
          <a:p>
            <a:r>
              <a:rPr lang="id" sz="2400" b="0" i="0" u="none" dirty="0"/>
              <a:t>Selama 8 minggu berikutnya, % respons antara 60 hingga sekitar 75%, dan</a:t>
            </a:r>
          </a:p>
          <a:p>
            <a:r>
              <a:rPr lang="id" sz="2400" b="0" i="0" u="none" dirty="0"/>
              <a:t>Selama 10 minggu terakhir, % respons antara 80 dan 100%</a:t>
            </a:r>
          </a:p>
          <a:p>
            <a:pPr lvl="1" algn="l" rtl="0"/>
            <a:endParaRPr lang="id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529413"/>
              </p:ext>
            </p:extLst>
          </p:nvPr>
        </p:nvGraphicFramePr>
        <p:xfrm>
          <a:off x="323528" y="3356992"/>
          <a:ext cx="8568952" cy="3088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742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1914"/>
            <a:ext cx="8229600" cy="634082"/>
          </a:xfrm>
        </p:spPr>
        <p:txBody>
          <a:bodyPr>
            <a:noAutofit/>
          </a:bodyPr>
          <a:lstStyle/>
          <a:p>
            <a:r>
              <a:rPr lang="id" sz="3200" b="1" i="0" u="none" dirty="0">
                <a:solidFill>
                  <a:schemeClr val="accent2">
                    <a:lumMod val="75000"/>
                  </a:schemeClr>
                </a:solidFill>
              </a:rPr>
              <a:t>Contoh </a:t>
            </a:r>
            <a:r>
              <a:rPr lang="id" sz="3200" b="1" i="0" u="none" dirty="0" smtClean="0">
                <a:solidFill>
                  <a:schemeClr val="accent2">
                    <a:lumMod val="75000"/>
                  </a:schemeClr>
                </a:solidFill>
              </a:rPr>
              <a:t>2: </a:t>
            </a:r>
            <a:r>
              <a:rPr lang="id" sz="3200" b="1" dirty="0" smtClean="0">
                <a:solidFill>
                  <a:schemeClr val="accent2">
                    <a:lumMod val="75000"/>
                  </a:schemeClr>
                </a:solidFill>
              </a:rPr>
              <a:t>Grafik % respons dalam 6 bulan</a:t>
            </a:r>
            <a:endParaRPr lang="id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4464496" cy="612068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d" sz="2000" dirty="0" smtClean="0"/>
              <a:t>Untuk sasaran </a:t>
            </a:r>
            <a:r>
              <a:rPr lang="id" sz="2000" dirty="0"/>
              <a:t>bulanan yaitu respons 95% dalam 48 jam</a:t>
            </a:r>
            <a:endParaRPr lang="id" sz="2000" i="0" u="non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id" sz="2000" b="0" i="0" u="none" dirty="0" smtClean="0"/>
              <a:t>Untuk </a:t>
            </a:r>
            <a:r>
              <a:rPr lang="id" sz="2000" b="0" i="0" u="none" dirty="0"/>
              <a:t>4 bulan pertama, sasaran terlampaui, meskipun tingkat </a:t>
            </a:r>
            <a:r>
              <a:rPr lang="id" sz="2000" b="0" i="0" u="none" dirty="0" smtClean="0"/>
              <a:t>respons pelan-pelan menurun</a:t>
            </a:r>
            <a:endParaRPr lang="id" sz="2000" b="0" i="0" u="none" dirty="0"/>
          </a:p>
          <a:p>
            <a:pPr>
              <a:buFont typeface="Arial" panose="020B0604020202020204" pitchFamily="34" charset="0"/>
              <a:buChar char="•"/>
            </a:pPr>
            <a:r>
              <a:rPr lang="id" sz="2000" b="0" i="0" u="none" dirty="0"/>
              <a:t>Pada bulan ke-5 tingkat respons turun sedikit di bawah </a:t>
            </a:r>
            <a:r>
              <a:rPr lang="id" sz="2000" b="0" i="0" u="none" dirty="0" smtClean="0"/>
              <a:t>sasaran. Infokan ke staf </a:t>
            </a:r>
            <a:r>
              <a:rPr lang="id" sz="2000" b="0" i="0" u="none" dirty="0"/>
              <a:t>bahwa </a:t>
            </a:r>
            <a:r>
              <a:rPr lang="id" sz="2000" b="0" i="0" u="none" dirty="0" smtClean="0"/>
              <a:t>ada penurunan tingkat </a:t>
            </a:r>
            <a:r>
              <a:rPr lang="id" sz="2000" b="0" i="0" u="none" dirty="0"/>
              <a:t>respons </a:t>
            </a:r>
            <a:r>
              <a:rPr lang="id" sz="2000" b="0" i="0" u="none" dirty="0" smtClean="0"/>
              <a:t>di </a:t>
            </a:r>
            <a:r>
              <a:rPr lang="id" sz="2000" b="0" i="0" u="none" dirty="0"/>
              <a:t>bawah </a:t>
            </a:r>
            <a:r>
              <a:rPr lang="id" sz="2000" b="0" i="0" u="none" dirty="0" smtClean="0"/>
              <a:t>sasaran</a:t>
            </a:r>
            <a:endParaRPr lang="id" sz="2000" b="0" i="0" u="none" dirty="0"/>
          </a:p>
          <a:p>
            <a:pPr>
              <a:buFont typeface="Arial" panose="020B0604020202020204" pitchFamily="34" charset="0"/>
              <a:buChar char="•"/>
            </a:pPr>
            <a:r>
              <a:rPr lang="id" sz="2000" b="0" i="0" u="none" dirty="0"/>
              <a:t>Pada bulan ke-6 tingkat respons telah turun di bawah 85</a:t>
            </a:r>
            <a:r>
              <a:rPr lang="id" sz="2000" b="0" i="0" u="none" dirty="0" smtClean="0"/>
              <a:t>%. Bisa </a:t>
            </a:r>
            <a:r>
              <a:rPr lang="id" sz="2000" b="0" i="0" u="none" dirty="0"/>
              <a:t>dipastikan ada masalah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d" sz="2000" b="0" i="0" u="none" dirty="0"/>
              <a:t>Pada titik ini, </a:t>
            </a:r>
            <a:r>
              <a:rPr lang="id" sz="2000" b="0" i="0" u="none" dirty="0" smtClean="0"/>
              <a:t>dicermati mengapa turun? Apa langkah-langkah untuk mengatasinya? Bisa sebagai dasar untuk usulan perubahan anggaran (untuk staf, peralatan </a:t>
            </a:r>
            <a:r>
              <a:rPr lang="id" sz="2000" b="0" i="0" u="none" dirty="0"/>
              <a:t>atau sumber </a:t>
            </a:r>
            <a:r>
              <a:rPr lang="id" sz="2000" b="0" i="0" u="none" dirty="0" smtClean="0"/>
              <a:t>daya lain)</a:t>
            </a:r>
            <a:endParaRPr lang="id" sz="2000" dirty="0" smtClean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89370"/>
              </p:ext>
            </p:extLst>
          </p:nvPr>
        </p:nvGraphicFramePr>
        <p:xfrm>
          <a:off x="4499992" y="1484784"/>
          <a:ext cx="432048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866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en-AU" sz="3200" b="1" dirty="0" err="1" smtClean="0">
                <a:solidFill>
                  <a:schemeClr val="accent2">
                    <a:lumMod val="50000"/>
                  </a:schemeClr>
                </a:solidFill>
              </a:rPr>
              <a:t>Menggunakan</a:t>
            </a:r>
            <a:r>
              <a:rPr lang="en-A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AU" sz="3200" b="1" dirty="0" err="1" smtClean="0">
                <a:solidFill>
                  <a:schemeClr val="accent2">
                    <a:lumMod val="50000"/>
                  </a:schemeClr>
                </a:solidFill>
              </a:rPr>
              <a:t>advokasi</a:t>
            </a:r>
            <a:r>
              <a:rPr lang="en-A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AU" sz="3200" b="1" dirty="0" err="1" smtClean="0">
                <a:solidFill>
                  <a:schemeClr val="accent2">
                    <a:lumMod val="50000"/>
                  </a:schemeClr>
                </a:solidFill>
              </a:rPr>
              <a:t>anggaran</a:t>
            </a:r>
            <a:r>
              <a:rPr lang="en-A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AU" sz="3200" b="1" dirty="0" err="1" smtClean="0">
                <a:solidFill>
                  <a:schemeClr val="accent2">
                    <a:lumMod val="50000"/>
                  </a:schemeClr>
                </a:solidFill>
              </a:rPr>
              <a:t>untuk</a:t>
            </a:r>
            <a:r>
              <a:rPr lang="en-A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AU" sz="3200" b="1" dirty="0" err="1" smtClean="0">
                <a:solidFill>
                  <a:schemeClr val="accent2">
                    <a:lumMod val="50000"/>
                  </a:schemeClr>
                </a:solidFill>
              </a:rPr>
              <a:t>memperbaiki</a:t>
            </a:r>
            <a:r>
              <a:rPr lang="en-A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AU" sz="3200" b="1" dirty="0" err="1" smtClean="0">
                <a:solidFill>
                  <a:schemeClr val="accent2">
                    <a:lumMod val="50000"/>
                  </a:schemeClr>
                </a:solidFill>
              </a:rPr>
              <a:t>kinerja</a:t>
            </a:r>
            <a:r>
              <a:rPr lang="en-AU" sz="3200" b="1" dirty="0" smtClean="0">
                <a:solidFill>
                  <a:schemeClr val="accent2">
                    <a:lumMod val="50000"/>
                  </a:schemeClr>
                </a:solidFill>
              </a:rPr>
              <a:t> yang </a:t>
            </a:r>
            <a:r>
              <a:rPr lang="en-AU" sz="3200" b="1" dirty="0" err="1" smtClean="0">
                <a:solidFill>
                  <a:schemeClr val="accent2">
                    <a:lumMod val="50000"/>
                  </a:schemeClr>
                </a:solidFill>
              </a:rPr>
              <a:t>rendah</a:t>
            </a:r>
            <a:endParaRPr lang="en-US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r>
              <a:rPr lang="en-AU" dirty="0" err="1" smtClean="0"/>
              <a:t>Identifikasi</a:t>
            </a:r>
            <a:r>
              <a:rPr lang="en-AU" dirty="0" smtClean="0"/>
              <a:t> </a:t>
            </a:r>
            <a:r>
              <a:rPr lang="en-AU" dirty="0" err="1" smtClean="0"/>
              <a:t>masalah</a:t>
            </a:r>
            <a:r>
              <a:rPr lang="en-AU" dirty="0" smtClean="0"/>
              <a:t>, </a:t>
            </a:r>
            <a:r>
              <a:rPr lang="en-AU" dirty="0" err="1" smtClean="0"/>
              <a:t>pelajari</a:t>
            </a:r>
            <a:r>
              <a:rPr lang="en-AU" dirty="0" smtClean="0"/>
              <a:t> </a:t>
            </a:r>
            <a:r>
              <a:rPr lang="en-AU" dirty="0" err="1" smtClean="0"/>
              <a:t>apa</a:t>
            </a:r>
            <a:r>
              <a:rPr lang="en-AU" dirty="0" smtClean="0"/>
              <a:t> yang </a:t>
            </a:r>
            <a:r>
              <a:rPr lang="en-AU" dirty="0" err="1" smtClean="0"/>
              <a:t>telah</a:t>
            </a:r>
            <a:r>
              <a:rPr lang="en-AU" dirty="0" smtClean="0"/>
              <a:t> </a:t>
            </a:r>
            <a:r>
              <a:rPr lang="en-AU" dirty="0" err="1" smtClean="0"/>
              <a:t>terjadi</a:t>
            </a:r>
            <a:r>
              <a:rPr lang="en-AU" dirty="0" smtClean="0"/>
              <a:t>?</a:t>
            </a:r>
          </a:p>
          <a:p>
            <a:r>
              <a:rPr lang="en-AU" dirty="0" err="1"/>
              <a:t>Cari</a:t>
            </a:r>
            <a:r>
              <a:rPr lang="en-AU" dirty="0"/>
              <a:t> </a:t>
            </a:r>
            <a:r>
              <a:rPr lang="en-AU" dirty="0" err="1"/>
              <a:t>penyebab</a:t>
            </a:r>
            <a:r>
              <a:rPr lang="en-AU" dirty="0"/>
              <a:t> </a:t>
            </a:r>
            <a:r>
              <a:rPr lang="en-AU" dirty="0" err="1"/>
              <a:t>mengapa</a:t>
            </a:r>
            <a:r>
              <a:rPr lang="en-AU" dirty="0"/>
              <a:t> </a:t>
            </a:r>
            <a:r>
              <a:rPr lang="en-AU" dirty="0" err="1"/>
              <a:t>kinerja</a:t>
            </a:r>
            <a:r>
              <a:rPr lang="en-AU" dirty="0"/>
              <a:t> </a:t>
            </a:r>
            <a:r>
              <a:rPr lang="en-AU" dirty="0" err="1"/>
              <a:t>rendah</a:t>
            </a:r>
            <a:endParaRPr lang="en-AU" dirty="0"/>
          </a:p>
          <a:p>
            <a:r>
              <a:rPr lang="en-AU" dirty="0" err="1" smtClean="0"/>
              <a:t>Merangkum</a:t>
            </a:r>
            <a:r>
              <a:rPr lang="en-AU" dirty="0" smtClean="0"/>
              <a:t> </a:t>
            </a:r>
            <a:r>
              <a:rPr lang="en-AU" dirty="0" err="1" smtClean="0"/>
              <a:t>hasil</a:t>
            </a:r>
            <a:r>
              <a:rPr lang="en-AU" dirty="0" smtClean="0"/>
              <a:t> </a:t>
            </a:r>
            <a:r>
              <a:rPr lang="en-AU" dirty="0" err="1" smtClean="0"/>
              <a:t>telaahan</a:t>
            </a:r>
            <a:endParaRPr lang="en-AU" dirty="0" smtClean="0"/>
          </a:p>
          <a:p>
            <a:r>
              <a:rPr lang="en-AU" dirty="0" err="1" smtClean="0"/>
              <a:t>Identifikasi</a:t>
            </a:r>
            <a:r>
              <a:rPr lang="en-AU" dirty="0" smtClean="0"/>
              <a:t> </a:t>
            </a:r>
            <a:r>
              <a:rPr lang="en-AU" dirty="0" err="1" smtClean="0"/>
              <a:t>apa</a:t>
            </a:r>
            <a:r>
              <a:rPr lang="en-AU" dirty="0" smtClean="0"/>
              <a:t> yang </a:t>
            </a:r>
            <a:r>
              <a:rPr lang="en-AU" dirty="0" err="1" smtClean="0"/>
              <a:t>dibutuhkan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memperbaiki</a:t>
            </a:r>
            <a:r>
              <a:rPr lang="en-AU" dirty="0" smtClean="0"/>
              <a:t> </a:t>
            </a:r>
            <a:r>
              <a:rPr lang="en-AU" dirty="0" err="1" smtClean="0"/>
              <a:t>situasi</a:t>
            </a:r>
            <a:endParaRPr lang="en-AU" dirty="0" smtClean="0"/>
          </a:p>
          <a:p>
            <a:r>
              <a:rPr lang="en-AU" dirty="0" err="1" smtClean="0"/>
              <a:t>Perkirakan</a:t>
            </a:r>
            <a:r>
              <a:rPr lang="en-AU" dirty="0" smtClean="0"/>
              <a:t> </a:t>
            </a:r>
            <a:r>
              <a:rPr lang="en-AU" dirty="0" err="1" smtClean="0"/>
              <a:t>usulan</a:t>
            </a:r>
            <a:r>
              <a:rPr lang="en-AU" dirty="0" smtClean="0"/>
              <a:t> </a:t>
            </a:r>
            <a:r>
              <a:rPr lang="en-AU" dirty="0" err="1" smtClean="0"/>
              <a:t>perubahan</a:t>
            </a:r>
            <a:r>
              <a:rPr lang="en-AU" dirty="0" smtClean="0"/>
              <a:t> </a:t>
            </a:r>
            <a:r>
              <a:rPr lang="en-AU" dirty="0" err="1" smtClean="0"/>
              <a:t>anggaran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solusi</a:t>
            </a:r>
            <a:r>
              <a:rPr lang="en-AU" dirty="0" smtClean="0"/>
              <a:t> </a:t>
            </a:r>
            <a:r>
              <a:rPr lang="en-AU" dirty="0" err="1" smtClean="0"/>
              <a:t>masalah</a:t>
            </a:r>
            <a:r>
              <a:rPr lang="en-AU" dirty="0" smtClean="0"/>
              <a:t> </a:t>
            </a:r>
            <a:r>
              <a:rPr lang="en-AU" dirty="0" err="1" smtClean="0"/>
              <a:t>tersebut</a:t>
            </a:r>
            <a:endParaRPr lang="en-AU" dirty="0" smtClean="0"/>
          </a:p>
          <a:p>
            <a:r>
              <a:rPr lang="en-AU" dirty="0" err="1" smtClean="0"/>
              <a:t>Menyarankan</a:t>
            </a:r>
            <a:r>
              <a:rPr lang="en-AU" dirty="0" smtClean="0"/>
              <a:t> </a:t>
            </a:r>
            <a:r>
              <a:rPr lang="en-AU" dirty="0" err="1" smtClean="0"/>
              <a:t>pemanfaatan</a:t>
            </a:r>
            <a:r>
              <a:rPr lang="en-AU" dirty="0" smtClean="0"/>
              <a:t> </a:t>
            </a:r>
            <a:r>
              <a:rPr lang="en-AU" dirty="0" err="1" smtClean="0"/>
              <a:t>potensi-potensi</a:t>
            </a:r>
            <a:r>
              <a:rPr lang="en-AU" dirty="0" smtClean="0"/>
              <a:t> </a:t>
            </a:r>
            <a:r>
              <a:rPr lang="en-AU" dirty="0" err="1" smtClean="0"/>
              <a:t>sumber</a:t>
            </a:r>
            <a:r>
              <a:rPr lang="en-AU" dirty="0" smtClean="0"/>
              <a:t> </a:t>
            </a:r>
            <a:r>
              <a:rPr lang="en-AU" dirty="0" err="1" smtClean="0"/>
              <a:t>dana</a:t>
            </a:r>
            <a:endParaRPr lang="en-A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79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P-EID PPT template national_0.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AIP-EID PPT template national_0.1</Template>
  <TotalTime>205</TotalTime>
  <Words>603</Words>
  <Application>Microsoft Office PowerPoint</Application>
  <PresentationFormat>On-screen Show (4:3)</PresentationFormat>
  <Paragraphs>81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AIP-EID PPT template national_0.1</vt:lpstr>
      <vt:lpstr>Penggunaan iSIKHNAS untuk Advokasi Anggaran</vt:lpstr>
      <vt:lpstr>Review Hari 1</vt:lpstr>
      <vt:lpstr>Tujuan dari sesi ini</vt:lpstr>
      <vt:lpstr>Menggunakan indikator kinerja</vt:lpstr>
      <vt:lpstr>Memantau kinerja seiring waktu</vt:lpstr>
      <vt:lpstr>Memantau kinerja terhadap target</vt:lpstr>
      <vt:lpstr>Contoh 1: Grafik % Respon dalam 24 jam </vt:lpstr>
      <vt:lpstr>Contoh 2: Grafik % respons dalam 6 bulan</vt:lpstr>
      <vt:lpstr>Menggunakan advokasi anggaran untuk memperbaiki kinerja yang rendah</vt:lpstr>
      <vt:lpstr>Diskusi dan pertanyaan?</vt:lpstr>
      <vt:lpstr>Latihan</vt:lpstr>
      <vt:lpstr>Diskusi</vt:lpstr>
      <vt:lpstr>Diskusi</vt:lpstr>
      <vt:lpstr>Rangkuman Sesi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ismail - [2010]</dc:creator>
  <cp:lastModifiedBy>User</cp:lastModifiedBy>
  <cp:revision>46</cp:revision>
  <dcterms:created xsi:type="dcterms:W3CDTF">2014-05-12T09:17:25Z</dcterms:created>
  <dcterms:modified xsi:type="dcterms:W3CDTF">2015-03-19T08:29:21Z</dcterms:modified>
</cp:coreProperties>
</file>