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57" r:id="rId5"/>
    <p:sldId id="262" r:id="rId6"/>
    <p:sldId id="264" r:id="rId7"/>
    <p:sldId id="263" r:id="rId8"/>
    <p:sldId id="258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559" autoAdjust="0"/>
  </p:normalViewPr>
  <p:slideViewPr>
    <p:cSldViewPr>
      <p:cViewPr varScale="1">
        <p:scale>
          <a:sx n="50" d="100"/>
          <a:sy n="50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FEBC-3756-499E-AF63-EACC29FAD1B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2FCBB-025F-42C2-B219-3E1E790A3D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7982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Facilitator notes:</a:t>
            </a:r>
          </a:p>
          <a:p>
            <a:r>
              <a:rPr lang="en-AU" b="1" dirty="0" smtClean="0"/>
              <a:t>Note: </a:t>
            </a:r>
            <a:r>
              <a:rPr lang="en-AU" dirty="0" smtClean="0"/>
              <a:t>For this</a:t>
            </a:r>
            <a:r>
              <a:rPr lang="en-AU" baseline="0" dirty="0" smtClean="0"/>
              <a:t> topic, suggest that the presentation, discussion and group activity take most of the session and that groups report back after the break</a:t>
            </a:r>
            <a:endParaRPr lang="en-AU" dirty="0" smtClean="0"/>
          </a:p>
          <a:p>
            <a:r>
              <a:rPr lang="en-AU" dirty="0" smtClean="0"/>
              <a:t>Timing: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Review Day 1 activities: 5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 smtClean="0"/>
              <a:t>Presentation:</a:t>
            </a:r>
            <a:r>
              <a:rPr lang="en-AU" baseline="0" dirty="0" smtClean="0"/>
              <a:t> 20min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and questions: 10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Exercise: 45 min: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Discussion of exercises: 5-10 min per group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baseline="0" dirty="0" smtClean="0"/>
              <a:t>Final questions/discussion: 5-10 min</a:t>
            </a:r>
            <a:endParaRPr lang="en-US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2FCBB-025F-42C2-B219-3E1E790A3DA7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475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exercise is trying to bring it together in the context of budget advocacy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2FCBB-025F-42C2-B219-3E1E790A3DA7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8631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2FCBB-025F-42C2-B219-3E1E790A3DA7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806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917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6812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699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667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721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873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217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1965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568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501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340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03C32-D29C-4818-87E6-68B0A56F4EAC}" type="datetimeFigureOut">
              <a:rPr lang="en-AU" smtClean="0"/>
              <a:t>16/07/2014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9481E-192D-4504-AF71-141EF84382D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538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Using </a:t>
            </a:r>
            <a:r>
              <a:rPr lang="en-AU" dirty="0" err="1" smtClean="0"/>
              <a:t>iSIKHNAS</a:t>
            </a:r>
            <a:r>
              <a:rPr lang="en-AU" dirty="0" smtClean="0"/>
              <a:t> for Budget Advocacy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3.4 </a:t>
            </a:r>
            <a:r>
              <a:rPr lang="en-AU" dirty="0"/>
              <a:t>Using disease costs and benefits for budget advocacy</a:t>
            </a:r>
          </a:p>
        </p:txBody>
      </p:sp>
    </p:spTree>
    <p:extLst>
      <p:ext uri="{BB962C8B-B14F-4D97-AF65-F5344CB8AC3E}">
        <p14:creationId xmlns:p14="http://schemas.microsoft.com/office/powerpoint/2010/main" val="1189093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Budget advocacy for animal health activities has multiple components:</a:t>
            </a:r>
          </a:p>
          <a:p>
            <a:pPr lvl="1"/>
            <a:r>
              <a:rPr lang="en-AU" dirty="0" smtClean="0"/>
              <a:t>Losses due to disease</a:t>
            </a:r>
          </a:p>
          <a:p>
            <a:pPr lvl="1"/>
            <a:r>
              <a:rPr lang="en-AU" dirty="0" smtClean="0"/>
              <a:t>Outline of program</a:t>
            </a:r>
          </a:p>
          <a:p>
            <a:pPr lvl="1"/>
            <a:r>
              <a:rPr lang="en-AU" dirty="0" smtClean="0"/>
              <a:t>Costs and benefits of program</a:t>
            </a:r>
          </a:p>
          <a:p>
            <a:pPr lvl="1"/>
            <a:r>
              <a:rPr lang="en-AU" dirty="0" smtClean="0"/>
              <a:t>Identification and response to other issues</a:t>
            </a:r>
          </a:p>
          <a:p>
            <a:pPr lvl="2"/>
            <a:r>
              <a:rPr lang="en-AU" dirty="0"/>
              <a:t>Budget availability</a:t>
            </a:r>
          </a:p>
          <a:p>
            <a:pPr lvl="2"/>
            <a:r>
              <a:rPr lang="en-AU" dirty="0"/>
              <a:t>Social/political factors</a:t>
            </a:r>
          </a:p>
          <a:p>
            <a:pPr lvl="2"/>
            <a:r>
              <a:rPr lang="en-AU" dirty="0"/>
              <a:t>Non-financial impacts</a:t>
            </a:r>
          </a:p>
          <a:p>
            <a:pPr lvl="2"/>
            <a:r>
              <a:rPr lang="en-AU" dirty="0"/>
              <a:t>Competing priorities</a:t>
            </a:r>
          </a:p>
          <a:p>
            <a:pPr lvl="2"/>
            <a:r>
              <a:rPr lang="en-AU" dirty="0"/>
              <a:t>Risks of failure</a:t>
            </a:r>
          </a:p>
          <a:p>
            <a:pPr lvl="1"/>
            <a:endParaRPr lang="en-AU" dirty="0" smtClean="0"/>
          </a:p>
          <a:p>
            <a:pPr lvl="2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0070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Objectives for this </a:t>
            </a:r>
            <a:r>
              <a:rPr lang="en-AU" dirty="0" smtClean="0"/>
              <a:t>session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On completion of this session the participants should be able to:</a:t>
            </a:r>
          </a:p>
          <a:p>
            <a:pPr lvl="1"/>
            <a:r>
              <a:rPr lang="en-AU" dirty="0" smtClean="0"/>
              <a:t>Develop </a:t>
            </a:r>
            <a:r>
              <a:rPr lang="en-AU" dirty="0"/>
              <a:t>a simple case for budget advocacy for an animal health activity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6372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Losses due to disease:</a:t>
            </a:r>
          </a:p>
          <a:p>
            <a:pPr lvl="1"/>
            <a:r>
              <a:rPr lang="en-AU" dirty="0" smtClean="0"/>
              <a:t>Direct losses</a:t>
            </a:r>
          </a:p>
          <a:p>
            <a:pPr lvl="1"/>
            <a:r>
              <a:rPr lang="en-AU" dirty="0" smtClean="0"/>
              <a:t>Indirect losses</a:t>
            </a:r>
          </a:p>
          <a:p>
            <a:pPr lvl="1"/>
            <a:r>
              <a:rPr lang="en-AU" dirty="0" smtClean="0"/>
              <a:t>Non-financial losses</a:t>
            </a:r>
          </a:p>
          <a:p>
            <a:r>
              <a:rPr lang="en-AU" dirty="0"/>
              <a:t>To estimate losses due to disease:</a:t>
            </a:r>
          </a:p>
          <a:p>
            <a:pPr marL="914400" lvl="1" indent="-514350"/>
            <a:r>
              <a:rPr lang="en-AU" sz="2400" dirty="0"/>
              <a:t>Obtain information about the affected production system</a:t>
            </a:r>
          </a:p>
          <a:p>
            <a:pPr marL="914400" lvl="1" indent="-514350"/>
            <a:r>
              <a:rPr lang="en-AU" sz="2400" dirty="0"/>
              <a:t>Calculate the unit loss from disease for each affected farm or animal</a:t>
            </a:r>
          </a:p>
          <a:p>
            <a:pPr marL="914400" lvl="1" indent="-514350"/>
            <a:r>
              <a:rPr lang="en-AU" sz="2400" dirty="0"/>
              <a:t>Estimate the number of affected farms (or animals) </a:t>
            </a:r>
          </a:p>
          <a:p>
            <a:pPr marL="914400" lvl="1" indent="-514350"/>
            <a:r>
              <a:rPr lang="en-AU" sz="2400" dirty="0"/>
              <a:t>Calculate the total annual loss</a:t>
            </a:r>
          </a:p>
          <a:p>
            <a:r>
              <a:rPr lang="en-AU" dirty="0"/>
              <a:t>Undertake a sensitivity analysis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0007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Review (2)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Costs of animal health programs:</a:t>
            </a:r>
          </a:p>
          <a:p>
            <a:pPr lvl="1"/>
            <a:r>
              <a:rPr lang="en-AU" dirty="0" smtClean="0"/>
              <a:t>Fixed and variable costs</a:t>
            </a:r>
          </a:p>
          <a:p>
            <a:pPr lvl="1"/>
            <a:r>
              <a:rPr lang="en-AU" dirty="0" smtClean="0"/>
              <a:t>Surveillance activities</a:t>
            </a:r>
          </a:p>
          <a:p>
            <a:pPr lvl="1"/>
            <a:r>
              <a:rPr lang="en-AU" dirty="0" smtClean="0"/>
              <a:t>Control activities</a:t>
            </a:r>
          </a:p>
          <a:p>
            <a:pPr lvl="1"/>
            <a:r>
              <a:rPr lang="en-AU" dirty="0" smtClean="0"/>
              <a:t>Operational costs</a:t>
            </a:r>
          </a:p>
          <a:p>
            <a:pPr lvl="1"/>
            <a:r>
              <a:rPr lang="en-AU" dirty="0" smtClean="0"/>
              <a:t>Program management</a:t>
            </a:r>
          </a:p>
          <a:p>
            <a:pPr lvl="1"/>
            <a:r>
              <a:rPr lang="en-AU" dirty="0" smtClean="0"/>
              <a:t>Farmer costs</a:t>
            </a:r>
          </a:p>
          <a:p>
            <a:pPr lvl="1"/>
            <a:r>
              <a:rPr lang="en-AU" dirty="0" smtClean="0"/>
              <a:t>Communications</a:t>
            </a:r>
          </a:p>
          <a:p>
            <a:r>
              <a:rPr lang="en-AU" dirty="0" smtClean="0"/>
              <a:t>Benefits of animal health programs</a:t>
            </a:r>
          </a:p>
          <a:p>
            <a:pPr lvl="1"/>
            <a:r>
              <a:rPr lang="en-AU" dirty="0" smtClean="0"/>
              <a:t>Disease </a:t>
            </a:r>
            <a:r>
              <a:rPr lang="en-AU" dirty="0" smtClean="0"/>
              <a:t>losses without </a:t>
            </a:r>
            <a:r>
              <a:rPr lang="en-AU" dirty="0" smtClean="0"/>
              <a:t>program – disease </a:t>
            </a:r>
            <a:r>
              <a:rPr lang="en-AU" dirty="0" smtClean="0"/>
              <a:t>losses with </a:t>
            </a:r>
            <a:r>
              <a:rPr lang="en-AU" dirty="0" smtClean="0"/>
              <a:t>program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5056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Using economic analyses for budget advocacy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/>
              <a:t>Identify the </a:t>
            </a:r>
            <a:r>
              <a:rPr lang="en-AU" dirty="0" smtClean="0"/>
              <a:t>problem: </a:t>
            </a:r>
          </a:p>
          <a:p>
            <a:pPr lvl="1"/>
            <a:r>
              <a:rPr lang="en-AU" dirty="0" smtClean="0"/>
              <a:t>what is the disease/problem of concern?</a:t>
            </a:r>
            <a:endParaRPr lang="en-AU" dirty="0"/>
          </a:p>
          <a:p>
            <a:r>
              <a:rPr lang="en-AU" dirty="0" smtClean="0"/>
              <a:t>Why is it a problem (is it important)?</a:t>
            </a:r>
          </a:p>
          <a:p>
            <a:pPr lvl="1"/>
            <a:r>
              <a:rPr lang="en-AU" dirty="0" smtClean="0"/>
              <a:t>Estimate cost of disease </a:t>
            </a:r>
            <a:endParaRPr lang="en-AU" dirty="0"/>
          </a:p>
          <a:p>
            <a:r>
              <a:rPr lang="en-AU" dirty="0" smtClean="0"/>
              <a:t>How would you fix it?</a:t>
            </a:r>
          </a:p>
          <a:p>
            <a:pPr lvl="1"/>
            <a:r>
              <a:rPr lang="en-AU" dirty="0" smtClean="0"/>
              <a:t>Identify a proposed response to reduce the impact</a:t>
            </a:r>
            <a:endParaRPr lang="en-AU" dirty="0"/>
          </a:p>
          <a:p>
            <a:r>
              <a:rPr lang="en-AU" dirty="0" smtClean="0"/>
              <a:t>Is it worth doing?</a:t>
            </a:r>
            <a:endParaRPr lang="en-AU" dirty="0"/>
          </a:p>
          <a:p>
            <a:pPr lvl="1"/>
            <a:r>
              <a:rPr lang="en-AU" dirty="0" smtClean="0"/>
              <a:t>Estimate costs and benefits of the program</a:t>
            </a:r>
            <a:endParaRPr lang="en-AU" dirty="0"/>
          </a:p>
          <a:p>
            <a:r>
              <a:rPr lang="en-AU" dirty="0"/>
              <a:t>Other issues to consider:</a:t>
            </a:r>
          </a:p>
          <a:p>
            <a:pPr lvl="1"/>
            <a:r>
              <a:rPr lang="en-AU" dirty="0"/>
              <a:t>Non-financial impacts, competing priorities, budget constraints</a:t>
            </a:r>
          </a:p>
          <a:p>
            <a:r>
              <a:rPr lang="en-AU" dirty="0" smtClean="0"/>
              <a:t>Propose a case for funding to go to your superiors</a:t>
            </a:r>
          </a:p>
          <a:p>
            <a:pPr lvl="1"/>
            <a:r>
              <a:rPr lang="en-AU" dirty="0" smtClean="0"/>
              <a:t>What will it cost? who will pay? who will benefit? what are the risks? </a:t>
            </a:r>
          </a:p>
          <a:p>
            <a:endParaRPr lang="en-US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555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Session 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Budget advocacy needs to consider economic analysis as part of broader issues in budget planning</a:t>
            </a:r>
          </a:p>
          <a:p>
            <a:r>
              <a:rPr lang="en-AU" dirty="0" smtClean="0"/>
              <a:t>Other issues include:</a:t>
            </a:r>
          </a:p>
          <a:p>
            <a:pPr lvl="1"/>
            <a:r>
              <a:rPr lang="en-AU" dirty="0" smtClean="0"/>
              <a:t>Budget availability</a:t>
            </a:r>
          </a:p>
          <a:p>
            <a:pPr lvl="1"/>
            <a:r>
              <a:rPr lang="en-AU" dirty="0" smtClean="0"/>
              <a:t>Social/political factors</a:t>
            </a:r>
          </a:p>
          <a:p>
            <a:pPr lvl="1"/>
            <a:r>
              <a:rPr lang="en-AU" dirty="0" smtClean="0"/>
              <a:t>Non-financial impacts</a:t>
            </a:r>
          </a:p>
          <a:p>
            <a:pPr lvl="1"/>
            <a:r>
              <a:rPr lang="en-AU" dirty="0" smtClean="0"/>
              <a:t>Competing priorities</a:t>
            </a:r>
          </a:p>
          <a:p>
            <a:pPr lvl="1"/>
            <a:r>
              <a:rPr lang="en-AU" dirty="0" smtClean="0"/>
              <a:t>Risks of failure</a:t>
            </a:r>
          </a:p>
          <a:p>
            <a:r>
              <a:rPr lang="en-AU" dirty="0" smtClean="0"/>
              <a:t>Proposal needs to identify and address these issues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8849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73054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Exercise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In groups of 4-5:</a:t>
            </a:r>
          </a:p>
          <a:p>
            <a:r>
              <a:rPr lang="en-AU" dirty="0" smtClean="0"/>
              <a:t>Each group (for </a:t>
            </a:r>
            <a:r>
              <a:rPr lang="en-AU" dirty="0" smtClean="0"/>
              <a:t>45 min</a:t>
            </a:r>
            <a:r>
              <a:rPr lang="en-AU" dirty="0" smtClean="0"/>
              <a:t>):</a:t>
            </a:r>
            <a:endParaRPr lang="en-AU" dirty="0" smtClean="0"/>
          </a:p>
          <a:p>
            <a:pPr lvl="1"/>
            <a:r>
              <a:rPr lang="en-AU" dirty="0" smtClean="0"/>
              <a:t>outline </a:t>
            </a:r>
            <a:r>
              <a:rPr lang="en-AU" dirty="0"/>
              <a:t>a case for a proposed animal health activity </a:t>
            </a:r>
            <a:r>
              <a:rPr lang="en-AU" dirty="0" smtClean="0"/>
              <a:t>(one of following diseases) for a </a:t>
            </a:r>
            <a:r>
              <a:rPr lang="en-AU" dirty="0" err="1" smtClean="0"/>
              <a:t>Kabupaten</a:t>
            </a:r>
            <a:r>
              <a:rPr lang="en-AU" dirty="0" smtClean="0"/>
              <a:t>:</a:t>
            </a:r>
          </a:p>
          <a:p>
            <a:pPr lvl="2"/>
            <a:r>
              <a:rPr lang="en-AU" dirty="0" smtClean="0"/>
              <a:t>HPAI </a:t>
            </a:r>
            <a:r>
              <a:rPr lang="en-AU" dirty="0"/>
              <a:t>control program, </a:t>
            </a:r>
            <a:r>
              <a:rPr lang="en-AU" dirty="0" err="1" smtClean="0"/>
              <a:t>helminthiasis</a:t>
            </a:r>
            <a:r>
              <a:rPr lang="en-AU" dirty="0"/>
              <a:t>, </a:t>
            </a:r>
            <a:r>
              <a:rPr lang="en-AU" dirty="0" smtClean="0"/>
              <a:t>haemorrhagic septicaemia, brucellosis, Others</a:t>
            </a:r>
            <a:r>
              <a:rPr lang="en-AU" dirty="0" smtClean="0"/>
              <a:t>?</a:t>
            </a:r>
          </a:p>
          <a:p>
            <a:pPr lvl="1"/>
            <a:r>
              <a:rPr lang="en-AU" dirty="0" smtClean="0"/>
              <a:t>Estimates of current costs of disease (no program</a:t>
            </a:r>
            <a:r>
              <a:rPr lang="en-AU" dirty="0" smtClean="0"/>
              <a:t>)</a:t>
            </a:r>
            <a:endParaRPr lang="en-AU" dirty="0" smtClean="0"/>
          </a:p>
          <a:p>
            <a:pPr lvl="1"/>
            <a:r>
              <a:rPr lang="en-AU" dirty="0" smtClean="0"/>
              <a:t>Broad outline of a proposed program </a:t>
            </a:r>
            <a:endParaRPr lang="en-AU" dirty="0" smtClean="0"/>
          </a:p>
          <a:p>
            <a:pPr lvl="1"/>
            <a:r>
              <a:rPr lang="en-AU" dirty="0" smtClean="0"/>
              <a:t>Estimates </a:t>
            </a:r>
            <a:r>
              <a:rPr lang="en-AU" dirty="0" smtClean="0"/>
              <a:t>of costs </a:t>
            </a:r>
            <a:r>
              <a:rPr lang="en-AU" dirty="0" smtClean="0"/>
              <a:t>and benefits of proposed program</a:t>
            </a:r>
            <a:endParaRPr lang="en-AU" dirty="0" smtClean="0"/>
          </a:p>
          <a:p>
            <a:pPr lvl="1"/>
            <a:r>
              <a:rPr lang="en-AU" dirty="0" smtClean="0"/>
              <a:t>How would you present the case for budget to implement the program</a:t>
            </a:r>
            <a:r>
              <a:rPr lang="en-AU" dirty="0" smtClean="0"/>
              <a:t>?</a:t>
            </a:r>
          </a:p>
          <a:p>
            <a:pPr lvl="1"/>
            <a:r>
              <a:rPr lang="en-AU" dirty="0" smtClean="0"/>
              <a:t>Are there competing priorities? If so how might you address these?</a:t>
            </a:r>
          </a:p>
          <a:p>
            <a:pPr lvl="1"/>
            <a:r>
              <a:rPr lang="en-AU" dirty="0" smtClean="0"/>
              <a:t>Are there risks that might affect the ability to deliver the program successfully?</a:t>
            </a:r>
            <a:endParaRPr lang="en-AU" dirty="0" smtClean="0"/>
          </a:p>
          <a:p>
            <a:r>
              <a:rPr lang="en-AU" dirty="0" smtClean="0"/>
              <a:t>groups </a:t>
            </a:r>
            <a:r>
              <a:rPr lang="en-AU" dirty="0"/>
              <a:t>report back and </a:t>
            </a:r>
            <a:r>
              <a:rPr lang="en-AU" dirty="0" smtClean="0"/>
              <a:t>discuss (after break)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193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Discussion and questions?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/>
              <a:t>For each </a:t>
            </a:r>
            <a:r>
              <a:rPr lang="en-AU" dirty="0" smtClean="0"/>
              <a:t>group: </a:t>
            </a:r>
          </a:p>
          <a:p>
            <a:r>
              <a:rPr lang="en-AU" dirty="0" smtClean="0"/>
              <a:t>have </a:t>
            </a:r>
            <a:r>
              <a:rPr lang="en-AU" dirty="0"/>
              <a:t>they:</a:t>
            </a:r>
          </a:p>
          <a:p>
            <a:pPr lvl="1"/>
            <a:r>
              <a:rPr lang="en-AU" dirty="0"/>
              <a:t>identified why the disease is a problem?</a:t>
            </a:r>
          </a:p>
          <a:p>
            <a:pPr lvl="1"/>
            <a:r>
              <a:rPr lang="en-AU" dirty="0"/>
              <a:t>Estimated losses experienced due to disease?</a:t>
            </a:r>
          </a:p>
          <a:p>
            <a:pPr lvl="1"/>
            <a:r>
              <a:rPr lang="en-AU" dirty="0"/>
              <a:t>Estimated losses costs and benefits of control?</a:t>
            </a:r>
          </a:p>
          <a:p>
            <a:r>
              <a:rPr lang="en-AU" dirty="0" smtClean="0"/>
              <a:t>Is the disease worth controlling?</a:t>
            </a:r>
          </a:p>
          <a:p>
            <a:r>
              <a:rPr lang="en-AU" dirty="0" smtClean="0"/>
              <a:t>Have they presented a good argument for their proposal?</a:t>
            </a:r>
          </a:p>
          <a:p>
            <a:r>
              <a:rPr lang="en-AU" dirty="0" smtClean="0"/>
              <a:t>Have they identified and addressed other issues and priorities or risks that might affect ability to deliver?</a:t>
            </a:r>
          </a:p>
          <a:p>
            <a:endParaRPr lang="en-AU" dirty="0"/>
          </a:p>
          <a:p>
            <a:pPr marL="171450" indent="-171450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05492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591</Words>
  <Application>Microsoft Office PowerPoint</Application>
  <PresentationFormat>On-screen Show (4:3)</PresentationFormat>
  <Paragraphs>95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Using iSIKHNAS for Budget Advocacy</vt:lpstr>
      <vt:lpstr>Objectives for this session</vt:lpstr>
      <vt:lpstr>Review</vt:lpstr>
      <vt:lpstr>Review (2)</vt:lpstr>
      <vt:lpstr>Using economic analyses for budget advocacy</vt:lpstr>
      <vt:lpstr>Session summary</vt:lpstr>
      <vt:lpstr>Discussion and questions?</vt:lpstr>
      <vt:lpstr>Exercise</vt:lpstr>
      <vt:lpstr>Discussion and questions?</vt:lpstr>
      <vt:lpstr>Session summary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Evan Sergeant</cp:lastModifiedBy>
  <cp:revision>11</cp:revision>
  <dcterms:created xsi:type="dcterms:W3CDTF">2014-05-15T01:29:15Z</dcterms:created>
  <dcterms:modified xsi:type="dcterms:W3CDTF">2014-07-15T23:34:28Z</dcterms:modified>
</cp:coreProperties>
</file>