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4" r:id="rId3"/>
    <p:sldId id="257" r:id="rId4"/>
    <p:sldId id="258" r:id="rId5"/>
    <p:sldId id="259" r:id="rId6"/>
    <p:sldId id="266" r:id="rId7"/>
    <p:sldId id="270" r:id="rId8"/>
    <p:sldId id="261" r:id="rId9"/>
    <p:sldId id="260" r:id="rId10"/>
    <p:sldId id="265" r:id="rId11"/>
    <p:sldId id="262" r:id="rId12"/>
    <p:sldId id="263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115" autoAdjust="0"/>
  </p:normalViewPr>
  <p:slideViewPr>
    <p:cSldViewPr>
      <p:cViewPr>
        <p:scale>
          <a:sx n="62" d="100"/>
          <a:sy n="62" d="100"/>
        </p:scale>
        <p:origin x="-1338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DB92B8A-57E0-4157-9311-36F9EE876231}" type="datetimeFigureOut">
              <a:rPr lang="en-US"/>
              <a:pPr>
                <a:defRPr/>
              </a:pPr>
              <a:t>10/13/2014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1F8EA04-EA6C-497D-8C7C-191F92214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5972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dirty="0" smtClean="0"/>
              <a:t>Facilitator notes: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dirty="0" smtClean="0"/>
              <a:t>Timing: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Presentation: 20 min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Discussion and questions: 5-10 min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Exercise: 30 min: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Discussion of exercises: 5 min per group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Final questions/discussion: 5-10 min</a:t>
            </a: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dirty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D3E5C5-E1D4-4BFD-A080-77A6D3ABFC7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smtClean="0"/>
              <a:t>Suggested timing:</a:t>
            </a:r>
          </a:p>
          <a:p>
            <a:pPr eaLnBrk="1" hangingPunct="1">
              <a:spcBef>
                <a:spcPct val="0"/>
              </a:spcBef>
            </a:pPr>
            <a:r>
              <a:rPr lang="en-AU" smtClean="0"/>
              <a:t>Presentation and discussion: 15-20 min</a:t>
            </a:r>
          </a:p>
          <a:p>
            <a:pPr eaLnBrk="1" hangingPunct="1">
              <a:spcBef>
                <a:spcPct val="0"/>
              </a:spcBef>
            </a:pPr>
            <a:r>
              <a:rPr lang="en-AU" smtClean="0"/>
              <a:t>Group exercise: 30 min</a:t>
            </a:r>
          </a:p>
          <a:p>
            <a:pPr eaLnBrk="1" hangingPunct="1">
              <a:spcBef>
                <a:spcPct val="0"/>
              </a:spcBef>
            </a:pPr>
            <a:r>
              <a:rPr lang="en-AU" smtClean="0"/>
              <a:t>Report back: 5-10 min each</a:t>
            </a:r>
          </a:p>
          <a:p>
            <a:pPr eaLnBrk="1" hangingPunct="1">
              <a:spcBef>
                <a:spcPct val="0"/>
              </a:spcBef>
            </a:pPr>
            <a:r>
              <a:rPr lang="en-AU" smtClean="0"/>
              <a:t>Final questions and discussion: 10 min</a:t>
            </a: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365336-E4D0-4DD6-AF3F-86BF4061E40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en-AU" smtClean="0"/>
              <a:t>Economics provide objective information about disease impact and costs/benefits of proposed control measures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en-AU" smtClean="0"/>
              <a:t>Other non-financial impacts (such as human health) are also important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en-AU" smtClean="0"/>
              <a:t>Decision makers must make their decision on the basis of available information, political and social considerations and available budget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r>
              <a:rPr lang="en-AU" smtClean="0"/>
              <a:t>Decisions therefore depend on a variety of factors, of which economic analysis is one important contributor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endParaRPr lang="en-AU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DE85DF-705C-4B8A-AA91-1AFAD54AD44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smtClean="0"/>
              <a:t>Are there any questions or comments?</a:t>
            </a:r>
          </a:p>
          <a:p>
            <a:pPr eaLnBrk="1" hangingPunct="1">
              <a:spcBef>
                <a:spcPct val="0"/>
              </a:spcBef>
            </a:pPr>
            <a:r>
              <a:rPr lang="en-AU" smtClean="0"/>
              <a:t>Anything that you would like me to clarify or repeat?</a:t>
            </a:r>
          </a:p>
          <a:p>
            <a:pPr eaLnBrk="1" hangingPunct="1">
              <a:spcBef>
                <a:spcPct val="0"/>
              </a:spcBef>
            </a:pPr>
            <a:endParaRPr lang="en-AU" smtClean="0"/>
          </a:p>
          <a:p>
            <a:pPr eaLnBrk="1" hangingPunct="1">
              <a:spcBef>
                <a:spcPct val="0"/>
              </a:spcBef>
            </a:pPr>
            <a:endParaRPr lang="en-AU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E4D993-87BB-45F2-824B-2C00FF8C80C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BD7557-7C13-4249-9373-7A836BB78FE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F984BF-B60D-4E87-8D2E-159C5782C97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AU" smtClean="0"/>
              <a:t>Any final questions or comments?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C0C26F-C6BF-461B-A026-2F2A877F3CB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500AD-5795-448D-ABC0-A7F5794B6C30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9BB7A-8877-4612-B710-4CCD244F278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8854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3AB43-57DA-495C-9117-860B899600CB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795E9-FC5E-419A-BED9-E4F656A1E9B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9752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5BBFA-09B9-470C-908E-B3BDE63B50A6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34091-F4A6-47F7-8A11-1B36819B3F5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6034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9498B-CD71-430D-B127-C74A4CB01A57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AF332-851C-4D8D-8B85-F7110AB5AE9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9391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64265-B819-48E8-BC70-7507C9ACB632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7A3C1-0583-4BC5-A63D-14998B392FC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5536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5307B-CB59-40A3-B882-665EE4EDD615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73278-E323-4837-BD59-657770D4ECE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34157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D3314-C186-4C47-9809-A52B3ADEB982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F4CF5-5D7B-4FF9-A7B9-0F5F21B03A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0574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36817-EA8C-43B4-8915-EF4B9D6A9F0A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5076B-89F5-47AA-B5C7-8D60AB07204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77004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3FB07-3285-4ED4-B733-DEEDA2BAEB56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3A70D-DB2B-4AF3-BA1F-9C40BB32CB8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85020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0D0CF-8B43-42A7-94DB-E05FAD7561F2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622D9-FEB9-4D43-BA0D-947975022AB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4315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1FC8F-9AF4-4EFF-990D-B7284EE02302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9246B-BD6B-46FA-B0A9-3D2EE16BB3C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3453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D5DAE3-B9F0-4261-975A-BA58C988D7AD}" type="datetimeFigureOut">
              <a:rPr lang="en-AU"/>
              <a:pPr>
                <a:defRPr/>
              </a:pPr>
              <a:t>13/10/2014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95DE73-8690-4DF5-9118-BB66FF8E56A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Using iSIKHNAS for Budget Advocacy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AU" dirty="0" smtClean="0"/>
              <a:t>3.1 The economic impact of disease</a:t>
            </a:r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Discussion</a:t>
            </a:r>
            <a:endParaRPr lang="en-US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groups report back and discuss (5-10 min each)</a:t>
            </a:r>
          </a:p>
          <a:p>
            <a:pPr eaLnBrk="1" hangingPunct="1"/>
            <a:r>
              <a:rPr lang="en-US" smtClean="0"/>
              <a:t>For the effects proposed:</a:t>
            </a:r>
          </a:p>
          <a:p>
            <a:pPr lvl="1" eaLnBrk="1" hangingPunct="1"/>
            <a:r>
              <a:rPr lang="en-US" smtClean="0"/>
              <a:t>Are they effects due to disease?</a:t>
            </a:r>
          </a:p>
          <a:p>
            <a:pPr lvl="1" eaLnBrk="1" hangingPunct="1"/>
            <a:r>
              <a:rPr lang="en-US" smtClean="0"/>
              <a:t>Are they direct or indirect effects?</a:t>
            </a:r>
          </a:p>
          <a:p>
            <a:pPr lvl="1" eaLnBrk="1" hangingPunct="1"/>
            <a:r>
              <a:rPr lang="en-US" smtClean="0"/>
              <a:t>Can they be quantified in a monetary value (Rupiah)?</a:t>
            </a:r>
          </a:p>
          <a:p>
            <a:pPr lvl="1" eaLnBrk="1" hangingPunct="1"/>
            <a:r>
              <a:rPr lang="en-US" smtClean="0"/>
              <a:t>Who bears the cost?</a:t>
            </a:r>
          </a:p>
          <a:p>
            <a:pPr lvl="1" eaLnBrk="1" hangingPunct="1"/>
            <a:endParaRPr lang="en-US" smtClean="0"/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Some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Direct: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Deaths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Abortions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Reduced fertility (fewer animals born)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Reduced body weight (reduced sale value)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Reduced production (eggs, milk)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Reduced product quality (egg size or quality, reduced meat quality, skin quality)</a:t>
            </a:r>
            <a:endParaRPr lang="id-ID" dirty="0" smtClean="0"/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id-ID" dirty="0" smtClean="0">
                <a:solidFill>
                  <a:srgbClr val="FF0000"/>
                </a:solidFill>
              </a:rPr>
              <a:t>Changed in herd/population structure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id-ID" dirty="0" smtClean="0">
                <a:solidFill>
                  <a:srgbClr val="FF0000"/>
                </a:solidFill>
              </a:rPr>
              <a:t>Reduced feed conversion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AU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Indirect effects: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Treatment or prevention costs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Zoonosis effects (human infections)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Reduced value to society for example from reduced trade or tourism because of public health or animal welfare concerns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Lost markets because of disease risk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Lost markets because of quarantine 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Control costs for government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Destruction and disposal for emergency diseases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Compensation for affected farmers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Foregone income if a farm has to be destocked and kept empty</a:t>
            </a:r>
            <a:endParaRPr lang="id-ID" dirty="0" smtClean="0"/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id-ID" dirty="0" smtClean="0">
                <a:solidFill>
                  <a:srgbClr val="FF0000"/>
                </a:solidFill>
              </a:rPr>
              <a:t>Increased quarantine cost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endParaRPr lang="en-AU" dirty="0" smtClean="0">
              <a:solidFill>
                <a:srgbClr val="FF0000"/>
              </a:solidFill>
            </a:endParaRP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endParaRPr lang="en-A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Final discussion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AU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Session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/>
              <a:t>Economics is </a:t>
            </a:r>
            <a:r>
              <a:rPr lang="en-AU" dirty="0" smtClean="0"/>
              <a:t>used to quantify the cost of disease and the costs and benefits of controlling disease</a:t>
            </a:r>
            <a:endParaRPr lang="en-AU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/>
              <a:t>Disease has an economic effect on livestock production by: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/>
              <a:t>Increasing costs </a:t>
            </a:r>
            <a:r>
              <a:rPr lang="en-AU" dirty="0" smtClean="0"/>
              <a:t>or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Decreasing </a:t>
            </a:r>
            <a:r>
              <a:rPr lang="en-AU" dirty="0"/>
              <a:t>the value of the product </a:t>
            </a:r>
            <a:r>
              <a:rPr lang="en-AU" dirty="0" smtClean="0"/>
              <a:t>produced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Disease effects may be direct or indirect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Non-financial are not </a:t>
            </a:r>
            <a:r>
              <a:rPr lang="en-AU" dirty="0"/>
              <a:t>quantifiable </a:t>
            </a:r>
            <a:r>
              <a:rPr lang="en-AU" dirty="0" smtClean="0"/>
              <a:t>financially but can be important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Disease control decisions depend </a:t>
            </a:r>
            <a:r>
              <a:rPr lang="en-AU" dirty="0"/>
              <a:t>on a variety of factors, of which economic analysis is </a:t>
            </a:r>
            <a:r>
              <a:rPr lang="en-AU" dirty="0" smtClean="0"/>
              <a:t>one contributor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Objectives for this session</a:t>
            </a:r>
            <a:endParaRPr lang="en-US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At the end of this session you should be able to:</a:t>
            </a:r>
          </a:p>
          <a:p>
            <a:pPr lvl="1" eaLnBrk="1" hangingPunct="1"/>
            <a:r>
              <a:rPr lang="en-AU" smtClean="0"/>
              <a:t>Describe the economic impacts of disease</a:t>
            </a:r>
          </a:p>
          <a:p>
            <a:pPr lvl="1" eaLnBrk="1" hangingPunct="1"/>
            <a:r>
              <a:rPr lang="en-AU" smtClean="0"/>
              <a:t>Identify direct and indirect impacts of disease</a:t>
            </a:r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What is economics?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Economics is the study of the relationships between resources (or inputs) and products (or outputs) in a production system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Usually the products are sold for the benefit of people (consumers)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In livestock production: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Resources or Inputs are land, animals, labour, feed, veterinary treatments and so on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Products (outputs) are meat, milk, eggs, skins, wool , manure and anything else that is produced and sold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Inputs and outputs are usually measured in monetary ($) value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Effects of disease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Disease has an economic effect on livestock production by: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Increasing costs – costs of treatment and prevention and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Decreasing the value of the product produced – less product produced and reduced value of product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Economics: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uses $ values to estimate the cost of disease and the costs and benefits of disease control measures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Allows comparisons of different control measures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Helps make better decisions on control measures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Can be applied to an individual farm or to an industry at district, province or national level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Direct and indirect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Disease can have an economic effect on livestock production in different ways: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Direct effects: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Direct effects (losses) occur when the disease has a </a:t>
            </a:r>
            <a:r>
              <a:rPr lang="en-AU" b="1" dirty="0" smtClean="0"/>
              <a:t>direct effect on the amount and quality</a:t>
            </a:r>
            <a:r>
              <a:rPr lang="en-AU" dirty="0" smtClean="0"/>
              <a:t> of product available for sale</a:t>
            </a:r>
          </a:p>
          <a:p>
            <a:pPr lvl="2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For example anthrax kills animals, so that there are fewer available for sale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Indirect effects: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Indirect effects (losses) occur due to any </a:t>
            </a:r>
            <a:r>
              <a:rPr lang="en-AU" b="1" dirty="0" smtClean="0"/>
              <a:t>other factor associated with disease</a:t>
            </a:r>
            <a:r>
              <a:rPr lang="en-AU" dirty="0" smtClean="0"/>
              <a:t> (other than direct production effects) </a:t>
            </a:r>
            <a:r>
              <a:rPr lang="en-AU" b="1" dirty="0" smtClean="0"/>
              <a:t>which increases costs of production or reduces the value of the product sold</a:t>
            </a:r>
          </a:p>
          <a:p>
            <a:pPr lvl="2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Anthrax vaccination is used to protect animals (and human health) from losses due to anthrax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Effects must be: 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specific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able </a:t>
            </a:r>
            <a:r>
              <a:rPr lang="en-AU" dirty="0"/>
              <a:t>to be translated into economic value</a:t>
            </a:r>
          </a:p>
          <a:p>
            <a:pPr lvl="2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Non-financial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Some effects cannot be quantified in financial terms (Rupiah)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Human deaths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Environmental damage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Stress, anxiety and social effects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These </a:t>
            </a:r>
            <a:r>
              <a:rPr lang="en-AU" dirty="0"/>
              <a:t>may be very </a:t>
            </a:r>
            <a:r>
              <a:rPr lang="en-AU" dirty="0" smtClean="0"/>
              <a:t>important and should be documented and considered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For example rabies control may not be justified on purely financial impacts but is if you consider the non-financial impacts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Economics and decision making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539750" y="1628775"/>
            <a:ext cx="2808288" cy="86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400" dirty="0"/>
              <a:t>Economics</a:t>
            </a:r>
          </a:p>
        </p:txBody>
      </p:sp>
      <p:sp>
        <p:nvSpPr>
          <p:cNvPr id="7" name="Rectangle 6"/>
          <p:cNvSpPr/>
          <p:nvPr/>
        </p:nvSpPr>
        <p:spPr>
          <a:xfrm>
            <a:off x="525463" y="2651125"/>
            <a:ext cx="2808287" cy="86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400" dirty="0"/>
              <a:t>Technical factors</a:t>
            </a:r>
          </a:p>
        </p:txBody>
      </p:sp>
      <p:sp>
        <p:nvSpPr>
          <p:cNvPr id="8" name="Rectangle 7"/>
          <p:cNvSpPr/>
          <p:nvPr/>
        </p:nvSpPr>
        <p:spPr>
          <a:xfrm>
            <a:off x="508000" y="3644900"/>
            <a:ext cx="2808288" cy="86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400" dirty="0"/>
              <a:t>Political/Social considerations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493713" y="4583113"/>
            <a:ext cx="2808287" cy="86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400" dirty="0"/>
              <a:t>Non-financial impacts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82600" y="5589588"/>
            <a:ext cx="2808288" cy="86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400" dirty="0"/>
              <a:t>Budget constraints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580063" y="2489200"/>
            <a:ext cx="2736850" cy="129857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3600" b="1" dirty="0"/>
              <a:t>Decision maker</a:t>
            </a:r>
          </a:p>
        </p:txBody>
      </p:sp>
      <p:sp>
        <p:nvSpPr>
          <p:cNvPr id="12" name="Oval 11"/>
          <p:cNvSpPr/>
          <p:nvPr/>
        </p:nvSpPr>
        <p:spPr>
          <a:xfrm>
            <a:off x="5651500" y="4724400"/>
            <a:ext cx="2592388" cy="86518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800" b="1" dirty="0"/>
              <a:t>Decision</a:t>
            </a:r>
          </a:p>
        </p:txBody>
      </p:sp>
      <p:cxnSp>
        <p:nvCxnSpPr>
          <p:cNvPr id="14" name="Straight Arrow Connector 13"/>
          <p:cNvCxnSpPr>
            <a:stCxn id="5" idx="3"/>
          </p:cNvCxnSpPr>
          <p:nvPr/>
        </p:nvCxnSpPr>
        <p:spPr>
          <a:xfrm>
            <a:off x="3348038" y="2060575"/>
            <a:ext cx="2232025" cy="590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7" idx="3"/>
          </p:cNvCxnSpPr>
          <p:nvPr/>
        </p:nvCxnSpPr>
        <p:spPr>
          <a:xfrm flipV="1">
            <a:off x="3333750" y="2924175"/>
            <a:ext cx="2246313" cy="158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8" idx="3"/>
            <a:endCxn id="11" idx="1"/>
          </p:cNvCxnSpPr>
          <p:nvPr/>
        </p:nvCxnSpPr>
        <p:spPr>
          <a:xfrm flipV="1">
            <a:off x="3316288" y="3138488"/>
            <a:ext cx="2263775" cy="9382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3"/>
          </p:cNvCxnSpPr>
          <p:nvPr/>
        </p:nvCxnSpPr>
        <p:spPr>
          <a:xfrm flipV="1">
            <a:off x="3302000" y="3357563"/>
            <a:ext cx="2278063" cy="1657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0" idx="3"/>
          </p:cNvCxnSpPr>
          <p:nvPr/>
        </p:nvCxnSpPr>
        <p:spPr>
          <a:xfrm flipV="1">
            <a:off x="3290888" y="3644900"/>
            <a:ext cx="2289175" cy="2376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1" idx="2"/>
            <a:endCxn id="12" idx="0"/>
          </p:cNvCxnSpPr>
          <p:nvPr/>
        </p:nvCxnSpPr>
        <p:spPr>
          <a:xfrm>
            <a:off x="6948488" y="3787775"/>
            <a:ext cx="0" cy="936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Discussion &amp; questions?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AU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Exercise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Separate into groups of 4-5 (30 min)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Each group: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Choose a disease (different for each </a:t>
            </a:r>
            <a:r>
              <a:rPr lang="en-AU" dirty="0"/>
              <a:t>group) from :</a:t>
            </a:r>
            <a:endParaRPr lang="en-AU" dirty="0" smtClean="0"/>
          </a:p>
          <a:p>
            <a:pPr lvl="2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AU" dirty="0" smtClean="0"/>
              <a:t>brucellosis</a:t>
            </a:r>
            <a:r>
              <a:rPr lang="en-AU" dirty="0"/>
              <a:t>, rabies, HPAI, </a:t>
            </a:r>
            <a:r>
              <a:rPr lang="en-AU" dirty="0" err="1"/>
              <a:t>helminthiasis</a:t>
            </a:r>
            <a:r>
              <a:rPr lang="en-AU" dirty="0"/>
              <a:t>, foot-and-mouth disease, Haemorrhagic septicaemia, classical swine </a:t>
            </a:r>
            <a:r>
              <a:rPr lang="en-AU" dirty="0" smtClean="0"/>
              <a:t>fever or something else)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list up to 10 things </a:t>
            </a:r>
            <a:r>
              <a:rPr lang="en-AU" dirty="0"/>
              <a:t>that might be considered </a:t>
            </a:r>
            <a:r>
              <a:rPr lang="en-AU" dirty="0" smtClean="0"/>
              <a:t>economic effects (“costs”) </a:t>
            </a:r>
            <a:r>
              <a:rPr lang="en-AU" dirty="0"/>
              <a:t>of disease and classify as direct or indirect. </a:t>
            </a:r>
            <a:endParaRPr lang="en-AU" dirty="0" smtClean="0"/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How is the effect measured?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AU" dirty="0" smtClean="0"/>
              <a:t>Who bears the costs? could be to the individual farmer, the industry (all farmers), consumers or government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912</Words>
  <Application>Microsoft Office PowerPoint</Application>
  <PresentationFormat>On-screen Show (4:3)</PresentationFormat>
  <Paragraphs>120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Using iSIKHNAS for Budget Advocacy</vt:lpstr>
      <vt:lpstr>Objectives for this session</vt:lpstr>
      <vt:lpstr>What is economics?</vt:lpstr>
      <vt:lpstr>Effects of disease</vt:lpstr>
      <vt:lpstr>Direct and indirect effects</vt:lpstr>
      <vt:lpstr>Non-financial effects</vt:lpstr>
      <vt:lpstr>Economics and decision making</vt:lpstr>
      <vt:lpstr>Discussion &amp; questions?</vt:lpstr>
      <vt:lpstr>Exercise</vt:lpstr>
      <vt:lpstr>Discussion</vt:lpstr>
      <vt:lpstr>Some examples</vt:lpstr>
      <vt:lpstr>PowerPoint Presentation</vt:lpstr>
      <vt:lpstr>Final discussion</vt:lpstr>
      <vt:lpstr>Session summary</vt:lpstr>
    </vt:vector>
  </TitlesOfParts>
  <Company>Ausvet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iSIKHNAS for Budget Advocacy</dc:title>
  <dc:creator>Evan Sergeant</dc:creator>
  <cp:lastModifiedBy>Valeska</cp:lastModifiedBy>
  <cp:revision>25</cp:revision>
  <dcterms:created xsi:type="dcterms:W3CDTF">2014-05-13T03:30:53Z</dcterms:created>
  <dcterms:modified xsi:type="dcterms:W3CDTF">2014-10-13T04:04:41Z</dcterms:modified>
</cp:coreProperties>
</file>