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65" r:id="rId3"/>
    <p:sldId id="266" r:id="rId4"/>
    <p:sldId id="258" r:id="rId5"/>
    <p:sldId id="259" r:id="rId6"/>
    <p:sldId id="267" r:id="rId7"/>
    <p:sldId id="262" r:id="rId8"/>
    <p:sldId id="260" r:id="rId9"/>
    <p:sldId id="273" r:id="rId10"/>
    <p:sldId id="261" r:id="rId11"/>
    <p:sldId id="269" r:id="rId12"/>
    <p:sldId id="270" r:id="rId13"/>
    <p:sldId id="263" r:id="rId14"/>
    <p:sldId id="264" r:id="rId15"/>
    <p:sldId id="271" r:id="rId16"/>
    <p:sldId id="272" r:id="rId1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46" autoAdjust="0"/>
  </p:normalViewPr>
  <p:slideViewPr>
    <p:cSldViewPr>
      <p:cViewPr>
        <p:scale>
          <a:sx n="87" d="100"/>
          <a:sy n="87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5FB7E-3C2E-496A-8902-12FCC214BF9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E584C-AA6E-45A0-BAEF-8132D298341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4761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E584C-AA6E-45A0-BAEF-8132D2983416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3130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Gambar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ampungan Catatan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ampungan Nomor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E584C-AA6E-45A0-BAEF-8132D2983416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6398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Are there any questions or comments?</a:t>
            </a:r>
          </a:p>
          <a:p>
            <a:r>
              <a:rPr lang="en-AU" smtClean="0"/>
              <a:t>Anything that you would like me to clarify or repeat?</a:t>
            </a:r>
          </a:p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23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If many </a:t>
            </a:r>
            <a:r>
              <a:rPr lang="en-AU" baseline="0" dirty="0" smtClean="0"/>
              <a:t>of the participants are unfamiliar with pivot tables just work through the exercise on screen and participants can follow</a:t>
            </a:r>
          </a:p>
          <a:p>
            <a:r>
              <a:rPr lang="en-AU" baseline="0" dirty="0" smtClean="0"/>
              <a:t>Alternatively, show them how for the first one and let them do the 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84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Gambar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ampungan Catatan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elect one of the participants who has completed</a:t>
            </a:r>
            <a:r>
              <a:rPr lang="en-AU" baseline="0" dirty="0" smtClean="0"/>
              <a:t> the exercise to present their results</a:t>
            </a:r>
            <a:r>
              <a:rPr lang="en-US" baseline="0" dirty="0" smtClean="0"/>
              <a:t> </a:t>
            </a:r>
            <a:r>
              <a:rPr lang="en-AU" baseline="0" dirty="0" smtClean="0"/>
              <a:t>OR</a:t>
            </a:r>
            <a:endParaRPr lang="en-A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See </a:t>
            </a:r>
            <a:r>
              <a:rPr lang="en-AU" i="1" dirty="0" smtClean="0"/>
              <a:t>Performance indicator example 2 results.xlsx </a:t>
            </a:r>
            <a:r>
              <a:rPr lang="en-AU" dirty="0" smtClean="0"/>
              <a:t>for worked example results if necessary</a:t>
            </a:r>
          </a:p>
          <a:p>
            <a:r>
              <a:rPr lang="en-AU" dirty="0" smtClean="0"/>
              <a:t>Substantial differences between districts</a:t>
            </a:r>
          </a:p>
          <a:p>
            <a:r>
              <a:rPr lang="en-AU" dirty="0" smtClean="0"/>
              <a:t>Only 2 districts are meeting the goals of 80% in 24 hours and 95%</a:t>
            </a:r>
            <a:r>
              <a:rPr lang="en-AU" baseline="0" dirty="0" smtClean="0"/>
              <a:t> overall</a:t>
            </a:r>
            <a:endParaRPr lang="en-AU" dirty="0" smtClean="0"/>
          </a:p>
          <a:p>
            <a:r>
              <a:rPr lang="en-AU" dirty="0" smtClean="0"/>
              <a:t>Note difference in staff numbers between districts</a:t>
            </a:r>
            <a:r>
              <a:rPr lang="en-AU" baseline="0" dirty="0" smtClean="0"/>
              <a:t> (in instructions sheet). This might be one reason for differences, there are probably others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ampungan Nomor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E584C-AA6E-45A0-BAEF-8132D2983416}" type="slidenum">
              <a:rPr lang="id-ID" smtClean="0"/>
              <a:t>14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3884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176A7-5F63-4EF7-B25C-951068B8841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36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80034"/>
            <a:ext cx="1401209" cy="62894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 descr="Logo Kement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703" y="274467"/>
            <a:ext cx="814647" cy="822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388" y="188640"/>
            <a:ext cx="1411224" cy="72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 descr="Logo Kement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703" y="274467"/>
            <a:ext cx="814647" cy="822960"/>
          </a:xfrm>
          <a:prstGeom prst="rect">
            <a:avLst/>
          </a:prstGeom>
        </p:spPr>
      </p:pic>
      <p:pic>
        <p:nvPicPr>
          <p:cNvPr id="10" name="Picture 9" descr="AusAID kangaroo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467"/>
            <a:ext cx="1401209" cy="64008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856" y="188640"/>
            <a:ext cx="1411224" cy="72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529BE-F4E7-46C5-A7FF-9547ABF84E5D}" type="datetimeFigureOut">
              <a:rPr lang="id-ID" smtClean="0"/>
              <a:t>19/03/2015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918AF-EBE9-4012-849F-C69E03B25D60}" type="slidenum">
              <a:rPr lang="id-ID" smtClean="0"/>
              <a:t>‹#›</a:t>
            </a:fld>
            <a:endParaRPr lang="id-ID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341" y="4869160"/>
            <a:ext cx="2358896" cy="16394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6508594"/>
            <a:ext cx="9144000" cy="34940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cap="all" dirty="0" smtClean="0">
                <a:latin typeface="Times New Roman" pitchFamily="18" charset="0"/>
              </a:rPr>
              <a:t>Australia Indonesia Partnership</a:t>
            </a:r>
            <a:r>
              <a:rPr lang="en-AU" sz="1000" cap="all" baseline="0" dirty="0" smtClean="0">
                <a:latin typeface="Times New Roman" pitchFamily="18" charset="0"/>
              </a:rPr>
              <a:t> for Emerging Infectious Diseases</a:t>
            </a:r>
            <a:endParaRPr lang="en-AU" sz="1000" cap="all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id" b="0" i="0" u="none"/>
              <a:t>Penggunaan iSIKHNAS untuk Advokasi Anggaran</a:t>
            </a:r>
            <a:endParaRPr lang="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id" b="0" i="0" u="none"/>
              <a:t>2.2 Penggunaan data iSIKHNAS untuk memperkirakan dan membandingkan indikator kinerja</a:t>
            </a:r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11325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id" b="0" i="0" u="none"/>
              <a:t>Contoh (lanjutan)</a:t>
            </a:r>
            <a:endParaRPr lang="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id" b="0" i="0" u="none" dirty="0"/>
              <a:t>Data lain memperlihatkan:</a:t>
            </a:r>
          </a:p>
          <a:p>
            <a:pPr lvl="1" algn="l" rtl="0"/>
            <a:r>
              <a:rPr lang="id" b="0" i="0" u="none" dirty="0"/>
              <a:t>Kabupaten A memiliki 5 tenaga kesehatan hewan yang aktif dibandingkan dengan Kabupaten B yang hanya memiliki 3 tenaga kesehatan hewan</a:t>
            </a:r>
          </a:p>
          <a:p>
            <a:pPr lvl="1" algn="l" rtl="0"/>
            <a:r>
              <a:rPr lang="id" b="0" i="0" u="none" dirty="0"/>
              <a:t>Kabupaten A merespons lewat telepon 23/24 dan hanya 1 kali lewat kunjungan, Kabupaten B merespons 34/48 lewat telepon dan 14 kali (29%) lewat kunjungan.</a:t>
            </a:r>
          </a:p>
          <a:p>
            <a:pPr lvl="1" algn="l" rtl="0"/>
            <a:r>
              <a:rPr lang="id" b="0" i="0" u="none" dirty="0"/>
              <a:t>Lihat </a:t>
            </a:r>
            <a:r>
              <a:rPr lang="id" i="1" dirty="0" smtClean="0"/>
              <a:t>Contoh indikator </a:t>
            </a:r>
            <a:r>
              <a:rPr lang="id" i="1" dirty="0"/>
              <a:t>k</a:t>
            </a:r>
            <a:r>
              <a:rPr lang="id" i="1" dirty="0" smtClean="0"/>
              <a:t>inerja</a:t>
            </a:r>
            <a:r>
              <a:rPr lang="id" b="0" i="1" u="none" dirty="0" smtClean="0"/>
              <a:t>1.xlsx </a:t>
            </a:r>
            <a:r>
              <a:rPr lang="id" b="0" i="0" u="none" dirty="0"/>
              <a:t>untuk contoh data dan perhitungannya</a:t>
            </a:r>
          </a:p>
          <a:p>
            <a:pPr lvl="1" algn="l" rtl="0"/>
            <a:r>
              <a:rPr lang="id" b="0" i="0" u="none" dirty="0"/>
              <a:t>Apakah hal ini mengubah pandangan Anda mengenai kinerja mereka?</a:t>
            </a:r>
          </a:p>
          <a:p>
            <a:pPr lvl="2" algn="l" rtl="0"/>
            <a:r>
              <a:rPr lang="id" b="0" i="0" u="none" dirty="0"/>
              <a:t>Yang mana yang menurut Anda bekerja lebih baik?</a:t>
            </a:r>
          </a:p>
        </p:txBody>
      </p:sp>
    </p:spTree>
    <p:extLst>
      <p:ext uri="{BB962C8B-B14F-4D97-AF65-F5344CB8AC3E}">
        <p14:creationId xmlns:p14="http://schemas.microsoft.com/office/powerpoint/2010/main" val="2826310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Diskusi</a:t>
            </a:r>
            <a:r>
              <a:rPr lang="en-A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dan</a:t>
            </a:r>
            <a:r>
              <a:rPr lang="en-A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Pertanyaan</a:t>
            </a:r>
            <a:r>
              <a:rPr lang="en-A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55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Latihan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en-AU" dirty="0" err="1"/>
              <a:t>L</a:t>
            </a:r>
            <a:r>
              <a:rPr lang="en-AU" dirty="0" err="1" smtClean="0"/>
              <a:t>atihan</a:t>
            </a:r>
            <a:r>
              <a:rPr lang="en-AU" dirty="0" smtClean="0"/>
              <a:t> </a:t>
            </a:r>
            <a:r>
              <a:rPr lang="en-AU" dirty="0" err="1" smtClean="0"/>
              <a:t>akan</a:t>
            </a:r>
            <a:r>
              <a:rPr lang="en-AU" dirty="0" smtClean="0"/>
              <a:t> </a:t>
            </a:r>
            <a:r>
              <a:rPr lang="en-AU" dirty="0" err="1" smtClean="0"/>
              <a:t>dikerjakan</a:t>
            </a:r>
            <a:r>
              <a:rPr lang="en-AU" dirty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laptop, </a:t>
            </a:r>
            <a:r>
              <a:rPr lang="en-AU" dirty="0" err="1" smtClean="0"/>
              <a:t>memakai</a:t>
            </a:r>
            <a:r>
              <a:rPr lang="en-AU" dirty="0" smtClean="0"/>
              <a:t> excel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tabel</a:t>
            </a:r>
            <a:r>
              <a:rPr lang="en-AU" dirty="0" smtClean="0"/>
              <a:t> pivot</a:t>
            </a:r>
          </a:p>
          <a:p>
            <a:r>
              <a:rPr lang="en-AU" dirty="0" smtClean="0"/>
              <a:t>Data yang </a:t>
            </a:r>
            <a:r>
              <a:rPr lang="en-AU" dirty="0" err="1" smtClean="0"/>
              <a:t>dipakai</a:t>
            </a:r>
            <a:r>
              <a:rPr lang="en-AU" dirty="0" smtClean="0"/>
              <a:t> </a:t>
            </a:r>
            <a:r>
              <a:rPr lang="en-AU" dirty="0" err="1" smtClean="0"/>
              <a:t>merupakan</a:t>
            </a:r>
            <a:r>
              <a:rPr lang="en-AU" dirty="0" smtClean="0"/>
              <a:t> </a:t>
            </a:r>
            <a:r>
              <a:rPr lang="en-AU" dirty="0" err="1" smtClean="0"/>
              <a:t>informasi</a:t>
            </a:r>
            <a:r>
              <a:rPr lang="en-AU" dirty="0" smtClean="0"/>
              <a:t> </a:t>
            </a:r>
            <a:r>
              <a:rPr lang="en-AU" dirty="0" err="1" smtClean="0"/>
              <a:t>sesungguhnya</a:t>
            </a:r>
            <a:r>
              <a:rPr lang="en-AU" dirty="0" smtClean="0"/>
              <a:t> yang </a:t>
            </a:r>
            <a:r>
              <a:rPr lang="en-AU" dirty="0" err="1" smtClean="0"/>
              <a:t>dilaporkan</a:t>
            </a:r>
            <a:r>
              <a:rPr lang="en-AU" dirty="0" smtClean="0"/>
              <a:t> </a:t>
            </a:r>
            <a:r>
              <a:rPr lang="en-AU" dirty="0" err="1" smtClean="0"/>
              <a:t>ke</a:t>
            </a:r>
            <a:r>
              <a:rPr lang="en-AU" dirty="0" smtClean="0"/>
              <a:t> </a:t>
            </a:r>
            <a:r>
              <a:rPr lang="en-AU" dirty="0" err="1" smtClean="0"/>
              <a:t>iSIKHNAS</a:t>
            </a:r>
            <a:endParaRPr lang="en-AU" dirty="0" smtClean="0"/>
          </a:p>
          <a:p>
            <a:r>
              <a:rPr lang="en-AU" dirty="0" err="1" smtClean="0"/>
              <a:t>Latihan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dikerjakan</a:t>
            </a:r>
            <a:r>
              <a:rPr lang="en-AU" dirty="0" smtClean="0"/>
              <a:t> </a:t>
            </a:r>
            <a:r>
              <a:rPr lang="en-AU" dirty="0" err="1" smtClean="0"/>
              <a:t>secara</a:t>
            </a:r>
            <a:r>
              <a:rPr lang="en-AU" dirty="0" smtClean="0"/>
              <a:t> </a:t>
            </a:r>
            <a:r>
              <a:rPr lang="en-AU" dirty="0" err="1" smtClean="0"/>
              <a:t>individu</a:t>
            </a:r>
            <a:r>
              <a:rPr lang="en-AU" dirty="0"/>
              <a:t> </a:t>
            </a:r>
            <a:r>
              <a:rPr lang="en-AU" dirty="0" err="1" smtClean="0"/>
              <a:t>sambil</a:t>
            </a:r>
            <a:r>
              <a:rPr lang="en-AU" dirty="0" smtClean="0"/>
              <a:t> </a:t>
            </a:r>
            <a:r>
              <a:rPr lang="en-AU" dirty="0" err="1" smtClean="0"/>
              <a:t>diskusikan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</a:t>
            </a:r>
            <a:r>
              <a:rPr lang="en-AU" dirty="0" err="1" smtClean="0"/>
              <a:t>peserta</a:t>
            </a:r>
            <a:r>
              <a:rPr lang="en-AU" dirty="0" smtClean="0"/>
              <a:t> </a:t>
            </a:r>
            <a:r>
              <a:rPr lang="en-AU" dirty="0" err="1" smtClean="0"/>
              <a:t>lainnya</a:t>
            </a:r>
            <a:r>
              <a:rPr lang="en-AU" dirty="0" smtClean="0"/>
              <a:t>, </a:t>
            </a:r>
            <a:r>
              <a:rPr lang="en-AU" dirty="0" err="1" smtClean="0"/>
              <a:t>atau</a:t>
            </a:r>
            <a:r>
              <a:rPr lang="en-AU" dirty="0" smtClean="0"/>
              <a:t> </a:t>
            </a:r>
            <a:r>
              <a:rPr lang="en-AU" dirty="0" err="1" smtClean="0"/>
              <a:t>bertanya</a:t>
            </a:r>
            <a:r>
              <a:rPr lang="en-AU" dirty="0" smtClean="0"/>
              <a:t> </a:t>
            </a:r>
            <a:r>
              <a:rPr lang="en-AU" dirty="0" err="1" smtClean="0"/>
              <a:t>kepada</a:t>
            </a:r>
            <a:r>
              <a:rPr lang="en-AU" dirty="0" smtClean="0"/>
              <a:t> </a:t>
            </a:r>
            <a:r>
              <a:rPr lang="en-AU" dirty="0" err="1" smtClean="0"/>
              <a:t>fasilitator</a:t>
            </a:r>
            <a:r>
              <a:rPr lang="en-AU" dirty="0" smtClean="0"/>
              <a:t> </a:t>
            </a:r>
            <a:r>
              <a:rPr lang="en-AU" dirty="0" err="1" smtClean="0"/>
              <a:t>jika</a:t>
            </a:r>
            <a:r>
              <a:rPr lang="en-AU" dirty="0" smtClean="0"/>
              <a:t> </a:t>
            </a:r>
            <a:r>
              <a:rPr lang="en-AU" dirty="0" err="1" smtClean="0"/>
              <a:t>anda</a:t>
            </a:r>
            <a:r>
              <a:rPr lang="en-AU" dirty="0" smtClean="0"/>
              <a:t> </a:t>
            </a:r>
            <a:r>
              <a:rPr lang="en-AU" dirty="0" err="1" smtClean="0"/>
              <a:t>memerlukan</a:t>
            </a:r>
            <a:r>
              <a:rPr lang="en-AU" dirty="0" smtClean="0"/>
              <a:t> </a:t>
            </a:r>
            <a:r>
              <a:rPr lang="en-AU" dirty="0" err="1" smtClean="0"/>
              <a:t>bantuan</a:t>
            </a:r>
            <a:endParaRPr lang="en-AU" dirty="0" smtClean="0"/>
          </a:p>
          <a:p>
            <a:r>
              <a:rPr lang="en-AU" dirty="0" err="1" smtClean="0"/>
              <a:t>Bagi</a:t>
            </a:r>
            <a:r>
              <a:rPr lang="en-AU" dirty="0" smtClean="0"/>
              <a:t> yang </a:t>
            </a:r>
            <a:r>
              <a:rPr lang="en-AU" dirty="0" err="1" smtClean="0"/>
              <a:t>yang</a:t>
            </a:r>
            <a:r>
              <a:rPr lang="en-AU" dirty="0" smtClean="0"/>
              <a:t> </a:t>
            </a:r>
            <a:r>
              <a:rPr lang="en-AU" dirty="0" err="1" smtClean="0"/>
              <a:t>tidak</a:t>
            </a:r>
            <a:r>
              <a:rPr lang="en-AU" dirty="0" smtClean="0"/>
              <a:t> </a:t>
            </a:r>
            <a:r>
              <a:rPr lang="en-AU" dirty="0" err="1" smtClean="0"/>
              <a:t>memiliki</a:t>
            </a:r>
            <a:r>
              <a:rPr lang="en-AU" dirty="0" smtClean="0"/>
              <a:t> laptop agar </a:t>
            </a:r>
            <a:r>
              <a:rPr lang="en-AU" dirty="0" err="1" smtClean="0"/>
              <a:t>berpasangan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yang </a:t>
            </a:r>
            <a:r>
              <a:rPr lang="en-AU" dirty="0" err="1" smtClean="0"/>
              <a:t>ada</a:t>
            </a:r>
            <a:endParaRPr lang="en-AU" dirty="0" smtClean="0"/>
          </a:p>
          <a:p>
            <a:r>
              <a:rPr lang="en-AU" dirty="0" err="1" smtClean="0"/>
              <a:t>Bagi</a:t>
            </a:r>
            <a:r>
              <a:rPr lang="en-AU" dirty="0" smtClean="0"/>
              <a:t> yang </a:t>
            </a:r>
            <a:r>
              <a:rPr lang="en-AU" dirty="0" err="1" smtClean="0"/>
              <a:t>tidak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/>
              <a:t> </a:t>
            </a:r>
            <a:r>
              <a:rPr lang="en-AU" dirty="0" err="1" smtClean="0"/>
              <a:t>bekerja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table pivot </a:t>
            </a:r>
            <a:r>
              <a:rPr lang="en-AU" dirty="0" err="1" smtClean="0"/>
              <a:t>berpasangan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yang </a:t>
            </a:r>
            <a:r>
              <a:rPr lang="en-AU" dirty="0" err="1" smtClean="0"/>
              <a:t>bisa</a:t>
            </a:r>
            <a:endParaRPr lang="en-AU" dirty="0" smtClean="0"/>
          </a:p>
          <a:p>
            <a:pPr lvl="1"/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45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Latihan</a:t>
            </a:r>
            <a:endParaRPr lang="id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id" b="0" i="0" u="none" dirty="0" smtClean="0"/>
              <a:t>Buka </a:t>
            </a:r>
            <a:r>
              <a:rPr lang="id" b="0" i="0" u="none" dirty="0"/>
              <a:t>spreadsheet </a:t>
            </a:r>
            <a:r>
              <a:rPr lang="id" i="1" dirty="0" smtClean="0"/>
              <a:t>Contoh Indikator Kinerja</a:t>
            </a:r>
            <a:r>
              <a:rPr lang="id" b="0" i="1" u="none" dirty="0" smtClean="0"/>
              <a:t>2.xlsx</a:t>
            </a:r>
            <a:r>
              <a:rPr lang="id" b="0" i="0" u="none" dirty="0" smtClean="0"/>
              <a:t> </a:t>
            </a:r>
            <a:endParaRPr lang="id" b="0" i="0" u="none" dirty="0"/>
          </a:p>
          <a:p>
            <a:r>
              <a:rPr lang="id" b="0" i="0" u="none" dirty="0"/>
              <a:t>Lihat sheet </a:t>
            </a:r>
            <a:r>
              <a:rPr lang="id" b="0" i="1" u="none" dirty="0" smtClean="0"/>
              <a:t>Instruksi</a:t>
            </a:r>
            <a:r>
              <a:rPr lang="id" b="0" i="0" u="none" dirty="0" smtClean="0"/>
              <a:t> </a:t>
            </a:r>
            <a:r>
              <a:rPr lang="id" b="0" i="0" u="none" dirty="0"/>
              <a:t>dan gunakan Pivot Tables untuk menjawab pertanyaan berikut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" b="0" i="0" u="none" dirty="0"/>
              <a:t>Berapa banyak laporan dari setiap kabupaten dan tingkat responsnya?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" b="0" i="0" u="none" dirty="0"/>
              <a:t>% respons di bawah 24 jam (Lama hari hingga merespons = 0) untuk setiap kabupaten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" b="0" i="0" u="none" dirty="0"/>
              <a:t>Seperti apa % respons yang dilakukan lewat kunjungan dan yang dilakukan lewat telepon?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" b="0" i="0" u="none" dirty="0"/>
              <a:t>Berapa lama waktu maksimum untuk merespons?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" b="0" i="0" u="none" dirty="0"/>
              <a:t>Seperti apa distribusi spesies di antara </a:t>
            </a:r>
            <a:r>
              <a:rPr lang="id" b="0" i="0" u="none" dirty="0" smtClean="0"/>
              <a:t>laporan</a:t>
            </a:r>
            <a:r>
              <a:rPr lang="id-ID" b="0" i="0" u="none" dirty="0" smtClean="0"/>
              <a:t> – </a:t>
            </a:r>
            <a:r>
              <a:rPr lang="id" b="0" i="0" u="none" dirty="0" smtClean="0"/>
              <a:t> </a:t>
            </a:r>
            <a:r>
              <a:rPr lang="id" b="0" i="0" u="none" dirty="0"/>
              <a:t>berapa banyak laporan untuk setiap spesies?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" b="0" i="0" u="none" dirty="0"/>
              <a:t>Bagaimana perbandingan </a:t>
            </a:r>
            <a:r>
              <a:rPr lang="id" b="0" i="0" u="none" dirty="0" smtClean="0"/>
              <a:t>kabupaten- </a:t>
            </a:r>
            <a:r>
              <a:rPr lang="id" b="0" i="0" u="none" dirty="0"/>
              <a:t>kabupaten tersebut?</a:t>
            </a:r>
          </a:p>
          <a:p>
            <a:pPr marL="1371600" lvl="2" indent="-514350" algn="l" rtl="0">
              <a:buFont typeface="+mj-lt"/>
              <a:buAutoNum type="arabicPeriod"/>
            </a:pPr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1394450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62074"/>
          </a:xfrm>
        </p:spPr>
        <p:txBody>
          <a:bodyPr>
            <a:noAutofit/>
          </a:bodyPr>
          <a:lstStyle/>
          <a:p>
            <a:r>
              <a:rPr lang="id" sz="3600" b="1" dirty="0" smtClean="0">
                <a:solidFill>
                  <a:schemeClr val="accent4"/>
                </a:solidFill>
              </a:rPr>
              <a:t>Diskusi</a:t>
            </a:r>
            <a:endParaRPr lang="id" sz="3600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r>
              <a:rPr lang="en-AU" dirty="0" err="1" smtClean="0"/>
              <a:t>Presentasikan</a:t>
            </a:r>
            <a:r>
              <a:rPr lang="en-AU" dirty="0" smtClean="0"/>
              <a:t> </a:t>
            </a:r>
            <a:r>
              <a:rPr lang="en-AU" dirty="0" err="1" smtClean="0"/>
              <a:t>hasilnya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diskusikan</a:t>
            </a:r>
            <a:r>
              <a:rPr lang="en-AU" dirty="0" smtClean="0"/>
              <a:t> </a:t>
            </a:r>
            <a:r>
              <a:rPr lang="en-AU" dirty="0" err="1" smtClean="0"/>
              <a:t>temuannya</a:t>
            </a:r>
            <a:r>
              <a:rPr lang="en-AU" dirty="0" smtClean="0"/>
              <a:t>.</a:t>
            </a:r>
          </a:p>
          <a:p>
            <a:pPr lvl="1"/>
            <a:r>
              <a:rPr lang="en-AU" dirty="0" err="1" smtClean="0"/>
              <a:t>Pilih</a:t>
            </a:r>
            <a:r>
              <a:rPr lang="en-AU" dirty="0" smtClean="0"/>
              <a:t> </a:t>
            </a:r>
            <a:r>
              <a:rPr lang="en-AU" dirty="0" err="1" smtClean="0"/>
              <a:t>seorang</a:t>
            </a:r>
            <a:r>
              <a:rPr lang="en-AU" dirty="0" smtClean="0"/>
              <a:t> </a:t>
            </a:r>
            <a:r>
              <a:rPr lang="en-AU" dirty="0" err="1" smtClean="0"/>
              <a:t>perwakilan</a:t>
            </a:r>
            <a:r>
              <a:rPr lang="en-AU" dirty="0" smtClean="0"/>
              <a:t> </a:t>
            </a:r>
            <a:r>
              <a:rPr lang="en-AU" dirty="0" err="1" smtClean="0"/>
              <a:t>peserta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presentasi</a:t>
            </a:r>
            <a:endParaRPr lang="en-AU" dirty="0"/>
          </a:p>
          <a:p>
            <a:pPr algn="l" rtl="0"/>
            <a:r>
              <a:rPr lang="id" b="0" i="0" u="none" dirty="0" smtClean="0"/>
              <a:t>Diskusikan</a:t>
            </a:r>
            <a:r>
              <a:rPr lang="id" b="0" i="0" u="none" dirty="0"/>
              <a:t>:</a:t>
            </a:r>
          </a:p>
          <a:p>
            <a:pPr lvl="1" algn="l" rtl="0"/>
            <a:r>
              <a:rPr lang="id" b="0" i="0" u="none" dirty="0"/>
              <a:t>Apa yang diperlihatkan </a:t>
            </a:r>
            <a:r>
              <a:rPr lang="id-ID" b="0" i="0" u="none" dirty="0" smtClean="0"/>
              <a:t>oleh </a:t>
            </a:r>
            <a:r>
              <a:rPr lang="id" b="0" i="0" u="none" dirty="0" smtClean="0"/>
              <a:t>hasil </a:t>
            </a:r>
            <a:r>
              <a:rPr lang="id" b="0" i="0" u="none" dirty="0"/>
              <a:t>tersebut?</a:t>
            </a:r>
          </a:p>
          <a:p>
            <a:pPr lvl="1" algn="l" rtl="0"/>
            <a:r>
              <a:rPr lang="id" b="0" i="0" u="none" dirty="0"/>
              <a:t>Dapatkah kita membandingkan kabupatennya?</a:t>
            </a:r>
          </a:p>
          <a:p>
            <a:pPr lvl="1"/>
            <a:r>
              <a:rPr lang="id" b="0" i="0" u="none" dirty="0"/>
              <a:t>Apa saja </a:t>
            </a:r>
            <a:r>
              <a:rPr lang="id" b="0" i="0" u="none" dirty="0" smtClean="0"/>
              <a:t>kemungki</a:t>
            </a:r>
            <a:r>
              <a:rPr lang="id-ID" b="0" i="0" u="none" dirty="0" smtClean="0"/>
              <a:t>n</a:t>
            </a:r>
            <a:r>
              <a:rPr lang="id" b="0" i="0" u="none" dirty="0" smtClean="0"/>
              <a:t>an </a:t>
            </a:r>
            <a:r>
              <a:rPr lang="id" b="0" i="0" u="none" dirty="0"/>
              <a:t>alasan buruknya kinerja di Kabupaten B, dibandingkan dengan di kabupaten lain</a:t>
            </a:r>
            <a:r>
              <a:rPr lang="id" dirty="0"/>
              <a:t>? </a:t>
            </a:r>
            <a:endParaRPr lang="id" dirty="0" smtClean="0"/>
          </a:p>
          <a:p>
            <a:r>
              <a:rPr lang="id" dirty="0" smtClean="0"/>
              <a:t>Lihat </a:t>
            </a:r>
            <a:r>
              <a:rPr lang="id" i="1" dirty="0" smtClean="0"/>
              <a:t>Contoh indikator kinerja2-JAWABAN.xlsx </a:t>
            </a:r>
            <a:r>
              <a:rPr lang="id" dirty="0" smtClean="0"/>
              <a:t>untuk memastikan hasil </a:t>
            </a:r>
            <a:r>
              <a:rPr lang="id" dirty="0"/>
              <a:t>latihan yang telah dikerjakan</a:t>
            </a:r>
          </a:p>
          <a:p>
            <a:pPr lvl="1" algn="l" rtl="0"/>
            <a:endParaRPr lang="id" dirty="0"/>
          </a:p>
        </p:txBody>
      </p:sp>
    </p:spTree>
    <p:extLst>
      <p:ext uri="{BB962C8B-B14F-4D97-AF65-F5344CB8AC3E}">
        <p14:creationId xmlns:p14="http://schemas.microsoft.com/office/powerpoint/2010/main" val="3751386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accent4"/>
                </a:solidFill>
              </a:rPr>
              <a:t>Diskusi</a:t>
            </a:r>
            <a:r>
              <a:rPr lang="en-AU" sz="3600" b="1" dirty="0" smtClean="0">
                <a:solidFill>
                  <a:schemeClr val="accent4"/>
                </a:solidFill>
              </a:rPr>
              <a:t> </a:t>
            </a:r>
            <a:r>
              <a:rPr lang="en-AU" sz="3600" b="1" dirty="0" err="1" smtClean="0">
                <a:solidFill>
                  <a:schemeClr val="accent4"/>
                </a:solidFill>
              </a:rPr>
              <a:t>akhir</a:t>
            </a:r>
            <a:endParaRPr lang="en-AU" sz="3600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Masih</a:t>
            </a:r>
            <a:r>
              <a:rPr lang="en-AU" dirty="0" smtClean="0"/>
              <a:t> </a:t>
            </a:r>
            <a:r>
              <a:rPr lang="en-AU" dirty="0" err="1" smtClean="0"/>
              <a:t>ada</a:t>
            </a:r>
            <a:r>
              <a:rPr lang="en-AU" dirty="0" smtClean="0"/>
              <a:t> yang </a:t>
            </a:r>
            <a:r>
              <a:rPr lang="en-AU" dirty="0" err="1" smtClean="0"/>
              <a:t>ingin</a:t>
            </a:r>
            <a:r>
              <a:rPr lang="en-AU" dirty="0" smtClean="0"/>
              <a:t> </a:t>
            </a:r>
            <a:r>
              <a:rPr lang="en-AU" dirty="0" err="1" smtClean="0"/>
              <a:t>ditanyakan</a:t>
            </a:r>
            <a:r>
              <a:rPr lang="en-AU" dirty="0" smtClean="0"/>
              <a:t>/</a:t>
            </a:r>
            <a:r>
              <a:rPr lang="en-AU" dirty="0" err="1" smtClean="0"/>
              <a:t>didiskusikan</a:t>
            </a:r>
            <a:r>
              <a:rPr lang="en-AU" dirty="0"/>
              <a:t>?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570494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accent2"/>
                </a:solidFill>
              </a:rPr>
              <a:t>Rangkuman</a:t>
            </a:r>
            <a:r>
              <a:rPr lang="en-AU" sz="3600" b="1" dirty="0" smtClean="0">
                <a:solidFill>
                  <a:schemeClr val="accent2"/>
                </a:solidFill>
              </a:rPr>
              <a:t> </a:t>
            </a:r>
            <a:r>
              <a:rPr lang="en-AU" sz="3600" b="1" dirty="0" err="1" smtClean="0">
                <a:solidFill>
                  <a:schemeClr val="accent2"/>
                </a:solidFill>
              </a:rPr>
              <a:t>Sesi</a:t>
            </a:r>
            <a:endParaRPr lang="en-AU" sz="36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r>
              <a:rPr lang="en-AU" dirty="0" err="1" smtClean="0"/>
              <a:t>Beberapa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dihitung</a:t>
            </a:r>
            <a:r>
              <a:rPr lang="en-AU" dirty="0" smtClean="0"/>
              <a:t> </a:t>
            </a:r>
            <a:r>
              <a:rPr lang="en-AU" dirty="0" err="1" smtClean="0"/>
              <a:t>dari</a:t>
            </a:r>
            <a:r>
              <a:rPr lang="en-AU" dirty="0" smtClean="0"/>
              <a:t> data </a:t>
            </a:r>
            <a:r>
              <a:rPr lang="en-AU" dirty="0" smtClean="0"/>
              <a:t>iSIKHNAS </a:t>
            </a:r>
            <a:r>
              <a:rPr lang="en-AU" dirty="0" err="1" smtClean="0"/>
              <a:t>dengan</a:t>
            </a:r>
            <a:r>
              <a:rPr lang="en-AU" dirty="0" smtClean="0"/>
              <a:t> </a:t>
            </a:r>
            <a:r>
              <a:rPr lang="en-AU" dirty="0" err="1" smtClean="0"/>
              <a:t>menggunakan</a:t>
            </a:r>
            <a:r>
              <a:rPr lang="en-AU" dirty="0" smtClean="0"/>
              <a:t> excel</a:t>
            </a:r>
          </a:p>
          <a:p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digunakan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:</a:t>
            </a:r>
          </a:p>
          <a:p>
            <a:pPr lvl="1"/>
            <a:r>
              <a:rPr lang="en-AU" dirty="0" err="1" smtClean="0"/>
              <a:t>Pengawasan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seiring</a:t>
            </a:r>
            <a:r>
              <a:rPr lang="en-AU" dirty="0" smtClean="0"/>
              <a:t> </a:t>
            </a:r>
            <a:r>
              <a:rPr lang="en-AU" dirty="0" err="1" smtClean="0"/>
              <a:t>waktu</a:t>
            </a:r>
            <a:r>
              <a:rPr lang="en-AU" dirty="0" smtClean="0"/>
              <a:t>, </a:t>
            </a:r>
            <a:r>
              <a:rPr lang="en-AU" dirty="0" err="1" smtClean="0"/>
              <a:t>atau</a:t>
            </a:r>
            <a:endParaRPr lang="en-AU" dirty="0" smtClean="0"/>
          </a:p>
          <a:p>
            <a:pPr lvl="1"/>
            <a:r>
              <a:rPr lang="en-AU" dirty="0" err="1" smtClean="0"/>
              <a:t>Membandingkan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target </a:t>
            </a:r>
            <a:r>
              <a:rPr lang="en-AU" dirty="0" err="1" smtClean="0"/>
              <a:t>atau</a:t>
            </a:r>
            <a:r>
              <a:rPr lang="en-AU" dirty="0" smtClean="0"/>
              <a:t> </a:t>
            </a:r>
            <a:r>
              <a:rPr lang="en-AU" dirty="0" err="1" smtClean="0"/>
              <a:t>sasaran</a:t>
            </a:r>
            <a:r>
              <a:rPr lang="en-AU" dirty="0" smtClean="0"/>
              <a:t>.</a:t>
            </a:r>
          </a:p>
          <a:p>
            <a:r>
              <a:rPr lang="en-AU" dirty="0" err="1" smtClean="0"/>
              <a:t>Hati-hati</a:t>
            </a:r>
            <a:r>
              <a:rPr lang="en-AU" dirty="0" smtClean="0"/>
              <a:t> </a:t>
            </a:r>
            <a:r>
              <a:rPr lang="en-AU" dirty="0" err="1" smtClean="0"/>
              <a:t>jika</a:t>
            </a:r>
            <a:r>
              <a:rPr lang="en-AU" dirty="0" smtClean="0"/>
              <a:t> </a:t>
            </a:r>
            <a:r>
              <a:rPr lang="en-AU" dirty="0" err="1" smtClean="0"/>
              <a:t>ingin</a:t>
            </a:r>
            <a:r>
              <a:rPr lang="en-AU" dirty="0" smtClean="0"/>
              <a:t> </a:t>
            </a:r>
            <a:r>
              <a:rPr lang="en-AU" dirty="0" err="1" smtClean="0"/>
              <a:t>membandingkan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antar</a:t>
            </a:r>
            <a:r>
              <a:rPr lang="en-AU" dirty="0" smtClean="0"/>
              <a:t> </a:t>
            </a:r>
            <a:r>
              <a:rPr lang="en-AU" dirty="0" err="1" smtClean="0"/>
              <a:t>kabupaten</a:t>
            </a:r>
            <a:endParaRPr lang="en-AU" dirty="0" smtClean="0"/>
          </a:p>
          <a:p>
            <a:pPr lvl="1"/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dipengaruhi</a:t>
            </a:r>
            <a:r>
              <a:rPr lang="en-AU" dirty="0" smtClean="0"/>
              <a:t> </a:t>
            </a:r>
            <a:r>
              <a:rPr lang="en-AU" dirty="0" err="1" smtClean="0"/>
              <a:t>oleh</a:t>
            </a:r>
            <a:r>
              <a:rPr lang="en-AU" dirty="0" smtClean="0"/>
              <a:t> </a:t>
            </a:r>
            <a:r>
              <a:rPr lang="en-AU" dirty="0" err="1" smtClean="0"/>
              <a:t>banyak</a:t>
            </a:r>
            <a:r>
              <a:rPr lang="en-AU" dirty="0" smtClean="0"/>
              <a:t> </a:t>
            </a:r>
            <a:r>
              <a:rPr lang="en-AU" dirty="0" err="1" smtClean="0"/>
              <a:t>faktor</a:t>
            </a:r>
            <a:endParaRPr lang="en-AU" dirty="0" smtClean="0"/>
          </a:p>
          <a:p>
            <a:pPr lvl="1"/>
            <a:r>
              <a:rPr lang="en-AU" dirty="0" err="1" smtClean="0"/>
              <a:t>Tujuannya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mengidentifikasi</a:t>
            </a:r>
            <a:r>
              <a:rPr lang="en-AU" dirty="0" smtClean="0"/>
              <a:t> </a:t>
            </a:r>
            <a:r>
              <a:rPr lang="en-AU" dirty="0" err="1" smtClean="0"/>
              <a:t>masalah</a:t>
            </a:r>
            <a:r>
              <a:rPr lang="en-AU" dirty="0" smtClean="0"/>
              <a:t>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memperbaikinya</a:t>
            </a:r>
            <a:r>
              <a:rPr lang="en-AU" dirty="0" smtClean="0"/>
              <a:t>, </a:t>
            </a:r>
            <a:r>
              <a:rPr lang="en-AU" dirty="0" err="1" smtClean="0"/>
              <a:t>daripada</a:t>
            </a:r>
            <a:r>
              <a:rPr lang="en-AU" dirty="0" smtClean="0"/>
              <a:t> </a:t>
            </a:r>
            <a:r>
              <a:rPr lang="en-AU" dirty="0" err="1" smtClean="0"/>
              <a:t>menyalahkan</a:t>
            </a:r>
            <a:r>
              <a:rPr lang="en-AU" dirty="0" smtClean="0"/>
              <a:t> </a:t>
            </a:r>
            <a:r>
              <a:rPr lang="en-AU" dirty="0" err="1" smtClean="0"/>
              <a:t>seseorang</a:t>
            </a:r>
            <a:r>
              <a:rPr lang="en-AU" dirty="0" smtClean="0"/>
              <a:t>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2033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accent5">
                    <a:lumMod val="50000"/>
                  </a:schemeClr>
                </a:solidFill>
              </a:rPr>
              <a:t>Tujuan</a:t>
            </a:r>
            <a:r>
              <a:rPr lang="en-AU" sz="3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5">
                    <a:lumMod val="50000"/>
                  </a:schemeClr>
                </a:solidFill>
              </a:rPr>
              <a:t>dari</a:t>
            </a:r>
            <a:r>
              <a:rPr lang="en-AU" sz="3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5">
                    <a:lumMod val="50000"/>
                  </a:schemeClr>
                </a:solidFill>
              </a:rPr>
              <a:t>sesi</a:t>
            </a:r>
            <a:r>
              <a:rPr lang="en-AU" sz="3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5">
                    <a:lumMod val="50000"/>
                  </a:schemeClr>
                </a:solidFill>
              </a:rPr>
              <a:t>ini</a:t>
            </a:r>
            <a:endParaRPr lang="en-US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Pada</a:t>
            </a:r>
            <a:r>
              <a:rPr lang="en-AU" dirty="0" smtClean="0"/>
              <a:t> </a:t>
            </a:r>
            <a:r>
              <a:rPr lang="en-AU" dirty="0" err="1" smtClean="0"/>
              <a:t>akhir</a:t>
            </a:r>
            <a:r>
              <a:rPr lang="en-AU" dirty="0" smtClean="0"/>
              <a:t> </a:t>
            </a:r>
            <a:r>
              <a:rPr lang="en-AU" dirty="0" err="1" smtClean="0"/>
              <a:t>sesi</a:t>
            </a:r>
            <a:r>
              <a:rPr lang="en-AU" dirty="0" smtClean="0"/>
              <a:t> </a:t>
            </a:r>
            <a:r>
              <a:rPr lang="en-AU" dirty="0" err="1" smtClean="0"/>
              <a:t>ini</a:t>
            </a:r>
            <a:r>
              <a:rPr lang="en-AU" dirty="0" smtClean="0"/>
              <a:t>, </a:t>
            </a:r>
            <a:r>
              <a:rPr lang="en-AU" dirty="0" err="1" smtClean="0"/>
              <a:t>peserta</a:t>
            </a:r>
            <a:r>
              <a:rPr lang="en-AU" dirty="0" smtClean="0"/>
              <a:t> </a:t>
            </a:r>
            <a:r>
              <a:rPr lang="en-AU" dirty="0" err="1" smtClean="0"/>
              <a:t>mampu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:</a:t>
            </a:r>
          </a:p>
          <a:p>
            <a:pPr lvl="1"/>
            <a:r>
              <a:rPr lang="en-AU" dirty="0" err="1" smtClean="0"/>
              <a:t>Melakukan</a:t>
            </a:r>
            <a:r>
              <a:rPr lang="en-AU" dirty="0" smtClean="0"/>
              <a:t> </a:t>
            </a:r>
            <a:r>
              <a:rPr lang="en-AU" dirty="0" err="1" smtClean="0"/>
              <a:t>penghitungan</a:t>
            </a:r>
            <a:r>
              <a:rPr lang="en-AU" dirty="0" smtClean="0"/>
              <a:t> </a:t>
            </a:r>
            <a:r>
              <a:rPr lang="en-AU" dirty="0" err="1" smtClean="0"/>
              <a:t>sederhana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berdasarkan</a:t>
            </a:r>
            <a:r>
              <a:rPr lang="en-AU" dirty="0" smtClean="0"/>
              <a:t> data iSIKHNAS</a:t>
            </a:r>
          </a:p>
          <a:p>
            <a:pPr lvl="1"/>
            <a:r>
              <a:rPr lang="en-AU" dirty="0" err="1" smtClean="0"/>
              <a:t>Membandingkan</a:t>
            </a:r>
            <a:r>
              <a:rPr lang="en-AU" dirty="0" smtClean="0"/>
              <a:t> </a:t>
            </a:r>
            <a:r>
              <a:rPr lang="en-AU" dirty="0" err="1" smtClean="0"/>
              <a:t>indikator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dengan</a:t>
            </a:r>
            <a:r>
              <a:rPr lang="en-AU" dirty="0" smtClean="0"/>
              <a:t> target </a:t>
            </a:r>
            <a:r>
              <a:rPr lang="en-AU" dirty="0" err="1" smtClean="0"/>
              <a:t>atau</a:t>
            </a:r>
            <a:r>
              <a:rPr lang="en-AU" dirty="0" smtClean="0"/>
              <a:t> </a:t>
            </a:r>
            <a:r>
              <a:rPr lang="en-AU" dirty="0" err="1" smtClean="0"/>
              <a:t>antar</a:t>
            </a:r>
            <a:r>
              <a:rPr lang="en-AU" dirty="0" smtClean="0"/>
              <a:t> </a:t>
            </a:r>
            <a:r>
              <a:rPr lang="en-AU" dirty="0" err="1" smtClean="0"/>
              <a:t>kabupaten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AU" sz="3600" b="1" dirty="0" err="1" smtClean="0">
                <a:solidFill>
                  <a:schemeClr val="accent2">
                    <a:lumMod val="75000"/>
                  </a:schemeClr>
                </a:solidFill>
              </a:rPr>
              <a:t>Indikator</a:t>
            </a:r>
            <a:r>
              <a:rPr lang="en-A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2">
                    <a:lumMod val="75000"/>
                  </a:schemeClr>
                </a:solidFill>
              </a:rPr>
              <a:t>Kinerja</a:t>
            </a:r>
            <a:r>
              <a:rPr lang="en-A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2">
                    <a:lumMod val="75000"/>
                  </a:schemeClr>
                </a:solidFill>
              </a:rPr>
              <a:t>dalam</a:t>
            </a:r>
            <a:r>
              <a:rPr lang="en-A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AU" sz="3600" b="1" dirty="0" err="1" smtClean="0">
                <a:solidFill>
                  <a:schemeClr val="accent2">
                    <a:lumMod val="75000"/>
                  </a:schemeClr>
                </a:solidFill>
              </a:rPr>
              <a:t>iSIKHNAS</a:t>
            </a:r>
            <a:endParaRPr lang="en-U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iSIKHNAS </a:t>
            </a:r>
            <a:r>
              <a:rPr lang="en-AU" dirty="0" err="1" smtClean="0"/>
              <a:t>memiliki</a:t>
            </a:r>
            <a:r>
              <a:rPr lang="en-AU" dirty="0" smtClean="0"/>
              <a:t> data yang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digunakan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memonitor</a:t>
            </a:r>
            <a:r>
              <a:rPr lang="en-AU" dirty="0" smtClean="0"/>
              <a:t> </a:t>
            </a:r>
            <a:r>
              <a:rPr lang="en-AU" dirty="0" err="1" smtClean="0"/>
              <a:t>kinerja</a:t>
            </a:r>
            <a:r>
              <a:rPr lang="en-AU" dirty="0" smtClean="0"/>
              <a:t> </a:t>
            </a:r>
            <a:r>
              <a:rPr lang="en-AU" dirty="0" err="1" smtClean="0"/>
              <a:t>dalam</a:t>
            </a:r>
            <a:r>
              <a:rPr lang="en-AU" dirty="0" smtClean="0"/>
              <a:t> </a:t>
            </a:r>
            <a:r>
              <a:rPr lang="en-AU" dirty="0" err="1" smtClean="0"/>
              <a:t>respon</a:t>
            </a:r>
            <a:r>
              <a:rPr lang="en-AU" dirty="0" smtClean="0"/>
              <a:t> penyakit </a:t>
            </a:r>
            <a:r>
              <a:rPr lang="en-AU" dirty="0" err="1" smtClean="0"/>
              <a:t>hewan</a:t>
            </a:r>
            <a:r>
              <a:rPr lang="en-AU" dirty="0" smtClean="0"/>
              <a:t>. </a:t>
            </a:r>
            <a:r>
              <a:rPr lang="en-AU" dirty="0" err="1" smtClean="0"/>
              <a:t>Contoh</a:t>
            </a:r>
            <a:r>
              <a:rPr lang="en-AU" dirty="0" smtClean="0"/>
              <a:t>:</a:t>
            </a:r>
          </a:p>
          <a:p>
            <a:pPr lvl="2"/>
            <a:r>
              <a:rPr lang="en-AU" sz="2800" dirty="0" err="1" smtClean="0"/>
              <a:t>Waktu</a:t>
            </a:r>
            <a:r>
              <a:rPr lang="en-AU" sz="2800" dirty="0" smtClean="0"/>
              <a:t> </a:t>
            </a:r>
            <a:r>
              <a:rPr lang="en-AU" sz="2800" dirty="0" err="1" smtClean="0"/>
              <a:t>untuk</a:t>
            </a:r>
            <a:r>
              <a:rPr lang="en-AU" sz="2800" dirty="0" smtClean="0"/>
              <a:t> </a:t>
            </a:r>
            <a:r>
              <a:rPr lang="en-AU" sz="2800" dirty="0" err="1" smtClean="0"/>
              <a:t>merespon</a:t>
            </a:r>
            <a:r>
              <a:rPr lang="en-AU" sz="2800" dirty="0" smtClean="0"/>
              <a:t> </a:t>
            </a:r>
            <a:r>
              <a:rPr lang="en-AU" sz="2800" dirty="0" err="1" smtClean="0"/>
              <a:t>laporan</a:t>
            </a:r>
            <a:r>
              <a:rPr lang="en-AU" sz="2800" dirty="0" smtClean="0"/>
              <a:t> </a:t>
            </a:r>
            <a:r>
              <a:rPr lang="en-AU" sz="2800" dirty="0" err="1" smtClean="0"/>
              <a:t>penyakit</a:t>
            </a:r>
            <a:r>
              <a:rPr lang="en-AU" sz="2800" dirty="0" smtClean="0"/>
              <a:t> </a:t>
            </a:r>
            <a:r>
              <a:rPr lang="en-AU" sz="2800" dirty="0" err="1" smtClean="0"/>
              <a:t>prioritas</a:t>
            </a:r>
            <a:endParaRPr lang="en-AU" sz="2800" dirty="0" smtClean="0"/>
          </a:p>
          <a:p>
            <a:pPr lvl="2"/>
            <a:r>
              <a:rPr lang="en-AU" sz="2800" dirty="0" err="1" smtClean="0"/>
              <a:t>Tipe</a:t>
            </a:r>
            <a:r>
              <a:rPr lang="en-AU" sz="2800" dirty="0" smtClean="0"/>
              <a:t> </a:t>
            </a:r>
            <a:r>
              <a:rPr lang="en-AU" sz="2800" dirty="0" err="1" smtClean="0"/>
              <a:t>respon</a:t>
            </a:r>
            <a:r>
              <a:rPr lang="en-AU" sz="2800" dirty="0" smtClean="0"/>
              <a:t> (</a:t>
            </a:r>
            <a:r>
              <a:rPr lang="en-AU" sz="2800" dirty="0" err="1" smtClean="0"/>
              <a:t>telepon</a:t>
            </a:r>
            <a:r>
              <a:rPr lang="en-AU" sz="2800" dirty="0" smtClean="0"/>
              <a:t> </a:t>
            </a:r>
            <a:r>
              <a:rPr lang="en-AU" sz="2800" dirty="0" err="1" smtClean="0"/>
              <a:t>atau</a:t>
            </a:r>
            <a:r>
              <a:rPr lang="en-AU" sz="2800" dirty="0" smtClean="0"/>
              <a:t> </a:t>
            </a:r>
            <a:r>
              <a:rPr lang="en-AU" sz="2800" dirty="0" err="1" smtClean="0"/>
              <a:t>kunjungan</a:t>
            </a:r>
            <a:r>
              <a:rPr lang="en-AU" sz="2800" dirty="0" smtClean="0"/>
              <a:t>)</a:t>
            </a:r>
          </a:p>
          <a:p>
            <a:pPr lvl="2"/>
            <a:r>
              <a:rPr lang="en-AU" sz="2800" dirty="0" err="1" smtClean="0"/>
              <a:t>lainnya</a:t>
            </a:r>
            <a:endParaRPr lang="en-US" sz="2800" dirty="0"/>
          </a:p>
          <a:p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digunakan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mendukung</a:t>
            </a:r>
            <a:r>
              <a:rPr lang="en-AU" dirty="0" smtClean="0"/>
              <a:t> </a:t>
            </a:r>
            <a:r>
              <a:rPr lang="en-AU" dirty="0" err="1" smtClean="0"/>
              <a:t>advokasi</a:t>
            </a:r>
            <a:r>
              <a:rPr lang="en-AU" dirty="0" smtClean="0"/>
              <a:t> </a:t>
            </a:r>
            <a:r>
              <a:rPr lang="en-AU" dirty="0" err="1" smtClean="0"/>
              <a:t>anggaran</a:t>
            </a:r>
            <a:endParaRPr lang="en-AU" dirty="0" smtClean="0"/>
          </a:p>
          <a:p>
            <a:pPr lvl="1"/>
            <a:r>
              <a:rPr lang="en-AU" dirty="0" smtClean="0"/>
              <a:t>Kami </a:t>
            </a:r>
            <a:r>
              <a:rPr lang="en-AU" dirty="0" err="1" smtClean="0"/>
              <a:t>memerlukan</a:t>
            </a:r>
            <a:r>
              <a:rPr lang="en-AU" dirty="0" smtClean="0"/>
              <a:t> </a:t>
            </a:r>
            <a:r>
              <a:rPr lang="en-AU" dirty="0" err="1" smtClean="0"/>
              <a:t>tambahan</a:t>
            </a:r>
            <a:r>
              <a:rPr lang="en-AU" dirty="0" smtClean="0"/>
              <a:t> </a:t>
            </a:r>
            <a:r>
              <a:rPr lang="en-AU" dirty="0" err="1" smtClean="0"/>
              <a:t>sumber</a:t>
            </a:r>
            <a:r>
              <a:rPr lang="en-AU" dirty="0" smtClean="0"/>
              <a:t> </a:t>
            </a:r>
            <a:r>
              <a:rPr lang="en-AU" dirty="0" err="1" smtClean="0"/>
              <a:t>daya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dapat</a:t>
            </a:r>
            <a:r>
              <a:rPr lang="en-AU" dirty="0" smtClean="0"/>
              <a:t> </a:t>
            </a:r>
            <a:r>
              <a:rPr lang="en-AU" dirty="0" err="1" smtClean="0"/>
              <a:t>melakukan</a:t>
            </a:r>
            <a:r>
              <a:rPr lang="en-AU" dirty="0" smtClean="0"/>
              <a:t> </a:t>
            </a:r>
            <a:r>
              <a:rPr lang="en-AU" dirty="0" err="1" smtClean="0"/>
              <a:t>tugas</a:t>
            </a:r>
            <a:r>
              <a:rPr lang="en-AU" dirty="0" smtClean="0"/>
              <a:t> </a:t>
            </a:r>
            <a:r>
              <a:rPr lang="en-AU" dirty="0" err="1" smtClean="0"/>
              <a:t>lebih</a:t>
            </a:r>
            <a:r>
              <a:rPr lang="en-AU" dirty="0" smtClean="0"/>
              <a:t> </a:t>
            </a:r>
            <a:r>
              <a:rPr lang="en-AU" dirty="0" err="1" smtClean="0"/>
              <a:t>baik</a:t>
            </a:r>
            <a:r>
              <a:rPr lang="en-AU" dirty="0" smtClean="0"/>
              <a:t>, </a:t>
            </a:r>
            <a:r>
              <a:rPr lang="en-AU" dirty="0" err="1" smtClean="0"/>
              <a:t>dan</a:t>
            </a:r>
            <a:r>
              <a:rPr lang="en-AU" dirty="0" smtClean="0"/>
              <a:t> </a:t>
            </a:r>
            <a:r>
              <a:rPr lang="en-AU" dirty="0" err="1" smtClean="0"/>
              <a:t>untuk</a:t>
            </a:r>
            <a:r>
              <a:rPr lang="en-AU" dirty="0" smtClean="0"/>
              <a:t> </a:t>
            </a:r>
            <a:r>
              <a:rPr lang="en-AU" dirty="0" err="1" smtClean="0"/>
              <a:t>membangun</a:t>
            </a:r>
            <a:r>
              <a:rPr lang="en-AU" dirty="0" smtClean="0"/>
              <a:t> </a:t>
            </a:r>
            <a:r>
              <a:rPr lang="en-AU" dirty="0" err="1" smtClean="0"/>
              <a:t>kesehatan</a:t>
            </a:r>
            <a:r>
              <a:rPr lang="en-AU" dirty="0" smtClean="0"/>
              <a:t> </a:t>
            </a:r>
            <a:r>
              <a:rPr lang="en-AU" dirty="0" err="1" smtClean="0"/>
              <a:t>hewan</a:t>
            </a:r>
            <a:r>
              <a:rPr lang="en-AU" dirty="0" smtClean="0"/>
              <a:t> yang </a:t>
            </a:r>
            <a:r>
              <a:rPr lang="en-AU" dirty="0" err="1" smtClean="0"/>
              <a:t>lebih</a:t>
            </a:r>
            <a:r>
              <a:rPr lang="en-AU" dirty="0" smtClean="0"/>
              <a:t> </a:t>
            </a:r>
            <a:r>
              <a:rPr lang="en-AU" dirty="0" err="1" smtClean="0"/>
              <a:t>baik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36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Membandingkan indikator kinerja</a:t>
            </a:r>
            <a:endParaRPr lang="id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algn="l" rtl="0"/>
            <a:r>
              <a:rPr lang="id" b="0" i="0" u="none" dirty="0"/>
              <a:t>Menggunakan indikator kinerja untuk mengukur kinerja</a:t>
            </a:r>
            <a:r>
              <a:rPr lang="id" b="0" i="0" u="none" dirty="0" smtClean="0"/>
              <a:t>:*)</a:t>
            </a:r>
            <a:endParaRPr lang="id" b="0" i="0" u="none" dirty="0"/>
          </a:p>
          <a:p>
            <a:pPr lvl="1" algn="l" rtl="0"/>
            <a:r>
              <a:rPr lang="id" b="0" i="0" u="none" dirty="0"/>
              <a:t>Dalam satu kabupaten atau provinsi</a:t>
            </a:r>
          </a:p>
          <a:p>
            <a:pPr lvl="1" algn="l" rtl="0"/>
            <a:r>
              <a:rPr lang="id" b="0" i="0" u="none" dirty="0"/>
              <a:t>Seiring waktu atau dibandingkan terhadap target</a:t>
            </a:r>
          </a:p>
          <a:p>
            <a:pPr algn="l" rtl="0"/>
            <a:r>
              <a:rPr lang="id" b="0" i="0" u="none" dirty="0"/>
              <a:t>Perbandingan langsung </a:t>
            </a:r>
            <a:r>
              <a:rPr lang="id-ID" b="0" i="0" u="none" dirty="0" smtClean="0"/>
              <a:t>antara </a:t>
            </a:r>
            <a:r>
              <a:rPr lang="id" dirty="0" smtClean="0"/>
              <a:t>be</a:t>
            </a:r>
            <a:r>
              <a:rPr lang="id" b="0" i="0" u="none" dirty="0" smtClean="0"/>
              <a:t>berapa </a:t>
            </a:r>
            <a:r>
              <a:rPr lang="id" b="0" i="0" u="none" dirty="0"/>
              <a:t>kabupaten/provinsi bisa jadi tidak adil:</a:t>
            </a:r>
          </a:p>
          <a:p>
            <a:pPr lvl="1" algn="l" rtl="0"/>
            <a:r>
              <a:rPr lang="id" b="0" i="0" u="none" dirty="0"/>
              <a:t>Perbedaan </a:t>
            </a:r>
          </a:p>
          <a:p>
            <a:pPr lvl="2" algn="l" rtl="0"/>
            <a:r>
              <a:rPr lang="id" b="0" i="0" u="none" dirty="0"/>
              <a:t>tingkat staf</a:t>
            </a:r>
          </a:p>
          <a:p>
            <a:pPr lvl="2" algn="l" rtl="0"/>
            <a:r>
              <a:rPr lang="id" b="0" i="0" u="none" dirty="0"/>
              <a:t>jumlah dan jenis peternak </a:t>
            </a:r>
          </a:p>
          <a:p>
            <a:pPr lvl="2" algn="l" rtl="0"/>
            <a:r>
              <a:rPr lang="id" b="0" i="0" u="none" dirty="0"/>
              <a:t>geografi dan prasarana yang berbeda</a:t>
            </a:r>
          </a:p>
          <a:p>
            <a:pPr lvl="2" algn="l" rtl="0"/>
            <a:r>
              <a:rPr lang="id" b="0" i="0" u="none" dirty="0"/>
              <a:t>sumber </a:t>
            </a:r>
            <a:r>
              <a:rPr lang="id" b="0" i="0" u="none" dirty="0" smtClean="0"/>
              <a:t>daya</a:t>
            </a:r>
            <a:endParaRPr lang="id" b="0" i="0" u="none" dirty="0"/>
          </a:p>
          <a:p>
            <a:pPr marL="457200" lvl="1" indent="0" algn="l" rtl="0">
              <a:buNone/>
            </a:pPr>
            <a:endParaRPr lang="id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881282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*)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Pengertian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Indikator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Kinerja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dapat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dilihat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pada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buku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600" dirty="0" err="1">
                <a:solidFill>
                  <a:prstClr val="black"/>
                </a:solidFill>
                <a:latin typeface="Arial" charset="0"/>
                <a:cs typeface="Arial" charset="0"/>
              </a:rPr>
              <a:t>pegangan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 “</a:t>
            </a:r>
            <a:r>
              <a:rPr lang="id-ID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Paket Bimbingan Teknis Perencanaan Dan Penganggaran Kesehatan Hewan Di Indonesia</a:t>
            </a:r>
            <a:r>
              <a:rPr lang="en-US" altLang="en-US" sz="1600" dirty="0">
                <a:solidFill>
                  <a:prstClr val="black"/>
                </a:solidFill>
                <a:latin typeface="Arial" charset="0"/>
                <a:cs typeface="Arial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12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rtl="0"/>
            <a:r>
              <a:rPr lang="id" sz="3600" b="1" i="0" u="none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Perlu dipertimbangkan:</a:t>
            </a:r>
            <a:endParaRPr lang="id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id" b="0" i="0" u="none" dirty="0"/>
              <a:t>Jika </a:t>
            </a:r>
            <a:r>
              <a:rPr lang="id" b="0" i="0" u="none" dirty="0" smtClean="0"/>
              <a:t>anda membandingkan </a:t>
            </a:r>
            <a:r>
              <a:rPr lang="id" b="0" i="0" u="none" dirty="0"/>
              <a:t>indikator </a:t>
            </a:r>
            <a:r>
              <a:rPr lang="id" b="0" i="0" u="none" dirty="0" smtClean="0"/>
              <a:t>kinerja maka:</a:t>
            </a:r>
            <a:endParaRPr lang="id" b="0" i="0" u="none" dirty="0"/>
          </a:p>
          <a:p>
            <a:pPr lvl="1" algn="l" rtl="0"/>
            <a:r>
              <a:rPr lang="id" b="0" i="0" u="none" dirty="0"/>
              <a:t>Upayakan untuk membandingkan hanya kabupaten yang serupa</a:t>
            </a:r>
          </a:p>
          <a:p>
            <a:pPr lvl="1" algn="l" rtl="0"/>
            <a:r>
              <a:rPr lang="id" b="0" i="0" u="none" dirty="0"/>
              <a:t>Untuk kabupaten yang tidak serupa, perlu </a:t>
            </a:r>
            <a:r>
              <a:rPr lang="id" b="0" i="0" u="none" dirty="0" smtClean="0"/>
              <a:t>mempertimbangkan </a:t>
            </a:r>
            <a:r>
              <a:rPr lang="id" b="0" i="0" u="none" dirty="0"/>
              <a:t>faktor-faktor </a:t>
            </a:r>
            <a:r>
              <a:rPr lang="id" b="0" i="0" u="none" dirty="0" smtClean="0"/>
              <a:t>lain, </a:t>
            </a:r>
            <a:r>
              <a:rPr lang="id" b="0" i="0" u="none" dirty="0"/>
              <a:t>seperti:</a:t>
            </a:r>
          </a:p>
          <a:p>
            <a:pPr lvl="2" algn="l" rtl="0"/>
            <a:r>
              <a:rPr lang="id" sz="2800" b="0" i="0" u="none" dirty="0"/>
              <a:t>jumlah peternak</a:t>
            </a:r>
          </a:p>
          <a:p>
            <a:pPr lvl="2" algn="l" rtl="0"/>
            <a:r>
              <a:rPr lang="id" sz="2800" b="0" i="0" u="none" dirty="0"/>
              <a:t>jumlah hewan atau jumlah hewan menurut spesies </a:t>
            </a:r>
          </a:p>
          <a:p>
            <a:pPr lvl="2" algn="l" rtl="0"/>
            <a:r>
              <a:rPr lang="id" sz="2800" b="0" i="0" u="none" dirty="0"/>
              <a:t>jumlah tenaga kesehatan hewan (relatif terhadap jumlah peternak atau hewan)</a:t>
            </a:r>
            <a:endParaRPr lang="id" sz="2800" dirty="0"/>
          </a:p>
          <a:p>
            <a:pPr lvl="2" algn="l" rtl="0"/>
            <a:r>
              <a:rPr lang="id" sz="2800" b="0" i="0" u="none" dirty="0"/>
              <a:t>jumlah laporan yang diterima</a:t>
            </a:r>
          </a:p>
          <a:p>
            <a:pPr lvl="2" algn="l" rtl="0"/>
            <a:r>
              <a:rPr lang="id" sz="2800" b="0" i="0" u="none" dirty="0"/>
              <a:t>geografi daerah tersebut – apakah mudah atau sulit untuk bepergian?</a:t>
            </a:r>
            <a:endParaRPr lang="id" sz="2800" dirty="0"/>
          </a:p>
          <a:p>
            <a:pPr lvl="2" algn="l" rtl="0"/>
            <a:r>
              <a:rPr lang="id" sz="2800" b="0" i="0" u="none" dirty="0"/>
              <a:t>luas daerah dan infrastrukturnya (jalan, layanan telepon, dsb.)</a:t>
            </a:r>
          </a:p>
          <a:p>
            <a:pPr lvl="2" algn="l" rtl="0"/>
            <a:r>
              <a:rPr lang="id" sz="2800" b="0" i="0" u="none" dirty="0"/>
              <a:t>sumber daya (ketersediaan kendaraan, peralatan, telepon, dsb</a:t>
            </a:r>
            <a:r>
              <a:rPr lang="id" sz="2800" b="0" i="0" u="none" dirty="0" smtClean="0"/>
              <a:t>.)</a:t>
            </a:r>
            <a:endParaRPr lang="id" sz="2800" b="0" i="0" u="none" dirty="0"/>
          </a:p>
        </p:txBody>
      </p:sp>
    </p:spTree>
    <p:extLst>
      <p:ext uri="{BB962C8B-B14F-4D97-AF65-F5344CB8AC3E}">
        <p14:creationId xmlns:p14="http://schemas.microsoft.com/office/powerpoint/2010/main" val="12666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289451"/>
          </a:xfrm>
        </p:spPr>
        <p:txBody>
          <a:bodyPr>
            <a:normAutofit/>
          </a:bodyPr>
          <a:lstStyle/>
          <a:p>
            <a:pPr lvl="1" algn="l" rtl="0"/>
            <a:r>
              <a:rPr lang="id" b="0" i="0" u="none" dirty="0" smtClean="0"/>
              <a:t>Faktor </a:t>
            </a:r>
            <a:r>
              <a:rPr lang="id" b="0" i="0" u="none" dirty="0"/>
              <a:t>penting lainnya yang dapat </a:t>
            </a:r>
            <a:r>
              <a:rPr lang="id" b="0" i="0" u="none" dirty="0" smtClean="0"/>
              <a:t>mempengaruhi </a:t>
            </a:r>
            <a:r>
              <a:rPr lang="id" b="0" i="0" u="none" dirty="0"/>
              <a:t>indikator kinerja termasuk</a:t>
            </a:r>
          </a:p>
          <a:p>
            <a:pPr lvl="2" algn="l" rtl="0"/>
            <a:r>
              <a:rPr lang="id" b="0" i="0" u="none" dirty="0"/>
              <a:t>Cuti staf</a:t>
            </a:r>
          </a:p>
          <a:p>
            <a:pPr lvl="2" algn="l" rtl="0"/>
            <a:r>
              <a:rPr lang="id" b="0" i="0" u="none" dirty="0"/>
              <a:t>Prioritas lain, misalnya wabah penyakit prioritas</a:t>
            </a:r>
          </a:p>
          <a:p>
            <a:pPr lvl="2" algn="l" rtl="0"/>
            <a:r>
              <a:rPr lang="id" b="0" i="0" u="none" dirty="0"/>
              <a:t>Rusaknya kendaraan atau kekacauan komunikasi </a:t>
            </a:r>
          </a:p>
          <a:p>
            <a:pPr lvl="2" algn="l" rtl="0"/>
            <a:r>
              <a:rPr lang="id" b="0" i="0" u="none" dirty="0"/>
              <a:t>Kebijakan dan anggaran kabupaten atau provinsi bersangkutan</a:t>
            </a:r>
          </a:p>
        </p:txBody>
      </p:sp>
    </p:spTree>
    <p:extLst>
      <p:ext uri="{BB962C8B-B14F-4D97-AF65-F5344CB8AC3E}">
        <p14:creationId xmlns:p14="http://schemas.microsoft.com/office/powerpoint/2010/main" val="42701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rtl="0"/>
            <a:r>
              <a:rPr lang="id" sz="3600" b="1" i="0" u="none" dirty="0" smtClean="0">
                <a:solidFill>
                  <a:schemeClr val="accent6">
                    <a:lumMod val="75000"/>
                  </a:schemeClr>
                </a:solidFill>
              </a:rPr>
              <a:t>Apa yang harus dilakukan jika kinerja kurang optimal?</a:t>
            </a:r>
            <a:endParaRPr lang="id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US" sz="3200" b="0" i="0" u="none" dirty="0" smtClean="0"/>
              <a:t>J</a:t>
            </a:r>
            <a:r>
              <a:rPr lang="id" sz="3200" b="0" i="0" u="none" dirty="0" smtClean="0"/>
              <a:t>angan menyalahkan orang / petugas.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id" sz="3200" b="0" i="0" u="none" dirty="0" smtClean="0"/>
              <a:t>Mungkin </a:t>
            </a:r>
            <a:r>
              <a:rPr lang="id" sz="3200" b="0" i="0" u="none" dirty="0"/>
              <a:t>ada alasan yang masuk akal mengapa sebuah kabupaten tidak memenuhi indikator kinerja. 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id" sz="3200" b="0" i="0" u="none" dirty="0" smtClean="0"/>
              <a:t>Selidiki alasannya, identifikasi </a:t>
            </a:r>
            <a:r>
              <a:rPr lang="id" sz="3200" b="0" i="0" u="none" dirty="0"/>
              <a:t>dan </a:t>
            </a:r>
            <a:r>
              <a:rPr lang="id" sz="3200" b="0" i="0" u="none" dirty="0" smtClean="0"/>
              <a:t>diperbaiki</a:t>
            </a:r>
          </a:p>
          <a:p>
            <a:pPr marL="742950" lvl="2" indent="-342900">
              <a:buFont typeface="Arial" panose="020B0604020202020204" pitchFamily="34" charset="0"/>
              <a:buChar char="•"/>
            </a:pPr>
            <a:r>
              <a:rPr lang="en-AU" sz="3200" dirty="0" err="1" smtClean="0"/>
              <a:t>Rekomendasikan</a:t>
            </a:r>
            <a:r>
              <a:rPr lang="en-AU" sz="3200" dirty="0" smtClean="0"/>
              <a:t> </a:t>
            </a:r>
            <a:r>
              <a:rPr lang="en-AU" sz="3200" dirty="0" err="1" smtClean="0"/>
              <a:t>perubahan</a:t>
            </a:r>
            <a:r>
              <a:rPr lang="en-AU" sz="3200" dirty="0" smtClean="0"/>
              <a:t> (</a:t>
            </a:r>
            <a:r>
              <a:rPr lang="en-AU" sz="3200" dirty="0" err="1" smtClean="0"/>
              <a:t>termasuk</a:t>
            </a:r>
            <a:r>
              <a:rPr lang="en-AU" sz="3200" dirty="0" smtClean="0"/>
              <a:t> </a:t>
            </a:r>
            <a:r>
              <a:rPr lang="en-AU" sz="3200" dirty="0" err="1" smtClean="0"/>
              <a:t>perubahan</a:t>
            </a:r>
            <a:r>
              <a:rPr lang="en-AU" sz="3200" dirty="0" smtClean="0"/>
              <a:t> </a:t>
            </a:r>
            <a:r>
              <a:rPr lang="en-AU" sz="3200" dirty="0" err="1" smtClean="0"/>
              <a:t>anggaran</a:t>
            </a:r>
            <a:r>
              <a:rPr lang="en-AU" sz="3200" dirty="0" smtClean="0"/>
              <a:t>) </a:t>
            </a:r>
            <a:r>
              <a:rPr lang="en-AU" sz="3200" dirty="0" err="1" smtClean="0"/>
              <a:t>untuk</a:t>
            </a:r>
            <a:r>
              <a:rPr lang="en-AU" sz="3200" dirty="0" smtClean="0"/>
              <a:t> </a:t>
            </a:r>
            <a:r>
              <a:rPr lang="en-AU" sz="3200" dirty="0" err="1" smtClean="0"/>
              <a:t>memperbaiki</a:t>
            </a:r>
            <a:r>
              <a:rPr lang="en-AU" sz="3200" dirty="0" smtClean="0"/>
              <a:t> </a:t>
            </a:r>
            <a:r>
              <a:rPr lang="en-AU" sz="3200" dirty="0" err="1" smtClean="0"/>
              <a:t>situasi</a:t>
            </a:r>
            <a:endParaRPr lang="id" sz="3200" b="0" i="0" u="none" dirty="0"/>
          </a:p>
          <a:p>
            <a:endParaRPr lang="id" sz="4000" dirty="0"/>
          </a:p>
        </p:txBody>
      </p:sp>
    </p:spTree>
    <p:extLst>
      <p:ext uri="{BB962C8B-B14F-4D97-AF65-F5344CB8AC3E}">
        <p14:creationId xmlns:p14="http://schemas.microsoft.com/office/powerpoint/2010/main" val="305906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id" b="0" i="0" u="none"/>
              <a:t>Contoh</a:t>
            </a:r>
            <a:endParaRPr lang="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7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id" b="0" i="0" u="none" dirty="0"/>
              <a:t>Tabel berikut memperlihatkan data respons terhadap laporan penyakit prioritas untuk 2 kabupaten (A dan B)</a:t>
            </a:r>
          </a:p>
          <a:p>
            <a:pPr lvl="1" algn="l" rtl="0"/>
            <a:r>
              <a:rPr lang="id" b="0" i="0" u="none" dirty="0"/>
              <a:t>Kabupaten A memiliki tingkat respons 100% dibandingkan dengan Kabupaten B yang hanya 89</a:t>
            </a:r>
            <a:r>
              <a:rPr lang="id" b="0" i="0" u="none" dirty="0" smtClean="0"/>
              <a:t>%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652271"/>
              </p:ext>
            </p:extLst>
          </p:nvPr>
        </p:nvGraphicFramePr>
        <p:xfrm>
          <a:off x="827584" y="3645024"/>
          <a:ext cx="7056784" cy="15076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0565"/>
                <a:gridCol w="1613306"/>
                <a:gridCol w="1656137"/>
                <a:gridCol w="1666776"/>
              </a:tblGrid>
              <a:tr h="502535"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 dirty="0">
                          <a:effectLst/>
                        </a:rPr>
                        <a:t>Kabupaten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>
                          <a:effectLst/>
                        </a:rPr>
                        <a:t>Laporan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 dirty="0">
                          <a:effectLst/>
                        </a:rPr>
                        <a:t>Respons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 dirty="0" smtClean="0">
                          <a:effectLst/>
                        </a:rPr>
                        <a:t>%respons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2535"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A</a:t>
                      </a:r>
                      <a:endParaRPr lang="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24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24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100%</a:t>
                      </a:r>
                      <a:endParaRPr lang="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2535"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B</a:t>
                      </a:r>
                      <a:endParaRPr lang="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54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48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 dirty="0">
                          <a:effectLst/>
                        </a:rPr>
                        <a:t>89%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33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id" b="0" i="0" u="none"/>
              <a:t>Contoh</a:t>
            </a:r>
            <a:endParaRPr lang="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id" b="0" i="0" u="none" dirty="0"/>
              <a:t>Tabel berikut memperlihatkan data respons terhadap laporan penyakit prioritas untuk 2 kabupaten (A dan B)</a:t>
            </a:r>
          </a:p>
          <a:p>
            <a:pPr lvl="1" algn="l" rtl="0"/>
            <a:r>
              <a:rPr lang="id" b="0" i="0" u="none" dirty="0" smtClean="0"/>
              <a:t>Diskusikan secara singkat:</a:t>
            </a:r>
          </a:p>
          <a:p>
            <a:pPr lvl="2" algn="l" rtl="0"/>
            <a:r>
              <a:rPr lang="id" b="0" i="0" u="none" dirty="0" smtClean="0"/>
              <a:t>Bagaimana perbandingan kedua kabupaten ini?</a:t>
            </a:r>
          </a:p>
          <a:p>
            <a:pPr lvl="2" algn="l" rtl="0"/>
            <a:r>
              <a:rPr lang="id" b="0" i="0" u="none" dirty="0" smtClean="0"/>
              <a:t>Apakah yang satu lebih baik daripada yang lain?</a:t>
            </a:r>
          </a:p>
          <a:p>
            <a:pPr lvl="2" algn="l" rtl="0"/>
            <a:r>
              <a:rPr lang="id" b="0" i="0" u="none" dirty="0" smtClean="0"/>
              <a:t>Data lain apa lagi yang bisa membantu pemahaman masalah ini?</a:t>
            </a:r>
            <a:endParaRPr lang="id" dirty="0"/>
          </a:p>
        </p:txBody>
      </p:sp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993197"/>
              </p:ext>
            </p:extLst>
          </p:nvPr>
        </p:nvGraphicFramePr>
        <p:xfrm>
          <a:off x="971600" y="4266233"/>
          <a:ext cx="7056784" cy="15076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0565"/>
                <a:gridCol w="1613306"/>
                <a:gridCol w="1656137"/>
                <a:gridCol w="1666776"/>
              </a:tblGrid>
              <a:tr h="502535"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 dirty="0">
                          <a:effectLst/>
                        </a:rPr>
                        <a:t>Kabupaten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>
                          <a:effectLst/>
                        </a:rPr>
                        <a:t>Laporan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 dirty="0">
                          <a:effectLst/>
                        </a:rPr>
                        <a:t>Respons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1" i="0" u="none" strike="noStrike" dirty="0" smtClean="0">
                          <a:effectLst/>
                        </a:rPr>
                        <a:t>%respons</a:t>
                      </a:r>
                      <a:endParaRPr lang="id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2535"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A</a:t>
                      </a:r>
                      <a:endParaRPr lang="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24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24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100%</a:t>
                      </a:r>
                      <a:endParaRPr lang="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2535"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B</a:t>
                      </a:r>
                      <a:endParaRPr lang="id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54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>
                          <a:effectLst/>
                        </a:rPr>
                        <a:t>48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d" sz="2800" b="0" i="0" u="none" strike="noStrike" dirty="0">
                          <a:effectLst/>
                        </a:rPr>
                        <a:t>89%</a:t>
                      </a:r>
                      <a:endParaRPr lang="id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993582"/>
      </p:ext>
    </p:extLst>
  </p:cSld>
  <p:clrMapOvr>
    <a:masterClrMapping/>
  </p:clrMapOvr>
</p:sld>
</file>

<file path=ppt/theme/theme1.xml><?xml version="1.0" encoding="utf-8"?>
<a:theme xmlns:a="http://schemas.openxmlformats.org/drawingml/2006/main" name="AIP-EID PPT template national_0.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AIP-EID PPT template national_0.1</Template>
  <TotalTime>374</TotalTime>
  <Words>936</Words>
  <Application>Microsoft Office PowerPoint</Application>
  <PresentationFormat>On-screen Show (4:3)</PresentationFormat>
  <Paragraphs>134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AIP-EID PPT template national_0.1</vt:lpstr>
      <vt:lpstr>Penggunaan iSIKHNAS untuk Advokasi Anggaran</vt:lpstr>
      <vt:lpstr>Tujuan dari sesi ini</vt:lpstr>
      <vt:lpstr>Indikator Kinerja dalam iSIKHNAS</vt:lpstr>
      <vt:lpstr>Membandingkan indikator kinerja</vt:lpstr>
      <vt:lpstr>Perlu dipertimbangkan:</vt:lpstr>
      <vt:lpstr>PowerPoint Presentation</vt:lpstr>
      <vt:lpstr>Apa yang harus dilakukan jika kinerja kurang optimal?</vt:lpstr>
      <vt:lpstr>Contoh</vt:lpstr>
      <vt:lpstr>Contoh</vt:lpstr>
      <vt:lpstr>Contoh (lanjutan)</vt:lpstr>
      <vt:lpstr>Diskusi dan Pertanyaan?</vt:lpstr>
      <vt:lpstr>Latihan</vt:lpstr>
      <vt:lpstr>Latihan</vt:lpstr>
      <vt:lpstr>Diskusi</vt:lpstr>
      <vt:lpstr>Diskusi akhir</vt:lpstr>
      <vt:lpstr>Rangkuman Sesi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ismail - [2010]</dc:creator>
  <cp:lastModifiedBy>User</cp:lastModifiedBy>
  <cp:revision>63</cp:revision>
  <dcterms:created xsi:type="dcterms:W3CDTF">2014-05-12T09:17:25Z</dcterms:created>
  <dcterms:modified xsi:type="dcterms:W3CDTF">2015-03-19T08:24:25Z</dcterms:modified>
</cp:coreProperties>
</file>