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268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70" r:id="rId12"/>
    <p:sldId id="271" r:id="rId13"/>
    <p:sldId id="272" r:id="rId14"/>
    <p:sldId id="266" r:id="rId15"/>
    <p:sldId id="273" r:id="rId16"/>
    <p:sldId id="267" r:id="rId17"/>
    <p:sldId id="274" r:id="rId18"/>
  </p:sldIdLst>
  <p:sldSz cx="9144000" cy="6858000" type="screen4x3"/>
  <p:notesSz cx="6807200" cy="993933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 autoAdjust="0"/>
  </p:normalViewPr>
  <p:slideViewPr>
    <p:cSldViewPr>
      <p:cViewPr varScale="1">
        <p:scale>
          <a:sx n="66" d="100"/>
          <a:sy n="66" d="100"/>
        </p:scale>
        <p:origin x="20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121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47492374264028"/>
          <c:y val="2.8252405949256341E-2"/>
          <c:w val="0.52958998368447185"/>
          <c:h val="0.8326195683872849"/>
        </c:manualLayout>
      </c:layout>
      <c:barChart>
        <c:barDir val="col"/>
        <c:grouping val="clustered"/>
        <c:varyColors val="0"/>
        <c:ser>
          <c:idx val="0"/>
          <c:order val="1"/>
          <c:tx>
            <c:strRef>
              <c:f>Sheet1!$B$4</c:f>
              <c:strCache>
                <c:ptCount val="1"/>
                <c:pt idx="0">
                  <c:v>Insidensi (kasus)</c:v>
                </c:pt>
              </c:strCache>
            </c:strRef>
          </c:tx>
          <c:invertIfNegative val="0"/>
          <c:cat>
            <c:strRef>
              <c:f>Sheet1!$A$5:$A$8</c:f>
              <c:strCache>
                <c:ptCount val="4"/>
                <c:pt idx="0">
                  <c:v>Tahun 0</c:v>
                </c:pt>
                <c:pt idx="1">
                  <c:v>Tahun 1</c:v>
                </c:pt>
                <c:pt idx="2">
                  <c:v>Tahun 2</c:v>
                </c:pt>
                <c:pt idx="3">
                  <c:v>Tahun 3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200</c:v>
                </c:pt>
                <c:pt idx="1">
                  <c:v>190</c:v>
                </c:pt>
                <c:pt idx="2">
                  <c:v>180</c:v>
                </c:pt>
                <c:pt idx="3">
                  <c:v>150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4691752"/>
        <c:axId val="181537096"/>
      </c:barChart>
      <c:lineChart>
        <c:grouping val="standard"/>
        <c:varyColors val="0"/>
        <c:ser>
          <c:idx val="1"/>
          <c:order val="0"/>
          <c:tx>
            <c:strRef>
              <c:f>Sheet1!$C$4</c:f>
              <c:strCache>
                <c:ptCount val="1"/>
                <c:pt idx="0">
                  <c:v>% penurunan</c:v>
                </c:pt>
              </c:strCache>
            </c:strRef>
          </c:tx>
          <c:cat>
            <c:strRef>
              <c:f>Sheet1!$A$5:$A$8</c:f>
              <c:strCache>
                <c:ptCount val="4"/>
                <c:pt idx="0">
                  <c:v>Tahun 0</c:v>
                </c:pt>
                <c:pt idx="1">
                  <c:v>Tahun 1</c:v>
                </c:pt>
                <c:pt idx="2">
                  <c:v>Tahun 2</c:v>
                </c:pt>
                <c:pt idx="3">
                  <c:v>Tahun 3</c:v>
                </c:pt>
              </c:strCache>
            </c:strRef>
          </c:cat>
          <c:val>
            <c:numRef>
              <c:f>Sheet1!$C$5:$C$8</c:f>
              <c:numCache>
                <c:formatCode>0%</c:formatCode>
                <c:ptCount val="4"/>
                <c:pt idx="0" formatCode="General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Sasaran</c:v>
                </c:pt>
              </c:strCache>
            </c:strRef>
          </c:tx>
          <c:marker>
            <c:symbol val="none"/>
          </c:marker>
          <c:cat>
            <c:strRef>
              <c:f>Sheet1!$A$5:$A$8</c:f>
              <c:strCache>
                <c:ptCount val="4"/>
                <c:pt idx="0">
                  <c:v>Tahun 0</c:v>
                </c:pt>
                <c:pt idx="1">
                  <c:v>Tahun 1</c:v>
                </c:pt>
                <c:pt idx="2">
                  <c:v>Tahun 2</c:v>
                </c:pt>
                <c:pt idx="3">
                  <c:v>Tahun 3</c:v>
                </c:pt>
              </c:strCache>
            </c:strRef>
          </c:cat>
          <c:val>
            <c:numRef>
              <c:f>Sheet1!$D$5:$D$8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4377608"/>
        <c:axId val="181536712"/>
      </c:lineChart>
      <c:catAx>
        <c:axId val="264377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1536712"/>
        <c:crosses val="autoZero"/>
        <c:auto val="1"/>
        <c:lblAlgn val="ctr"/>
        <c:lblOffset val="100"/>
        <c:noMultiLvlLbl val="0"/>
      </c:catAx>
      <c:valAx>
        <c:axId val="1815367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</a:t>
                </a:r>
                <a:r>
                  <a:rPr lang="id-ID"/>
                  <a:t>Penuruna</a:t>
                </a:r>
                <a:r>
                  <a:rPr lang="en-US"/>
                  <a:t>n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264377608"/>
        <c:crosses val="autoZero"/>
        <c:crossBetween val="between"/>
      </c:valAx>
      <c:valAx>
        <c:axId val="18153709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d-ID"/>
                  <a:t>Kasus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64691752"/>
        <c:crosses val="max"/>
        <c:crossBetween val="between"/>
      </c:valAx>
      <c:catAx>
        <c:axId val="264691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1537096"/>
        <c:crosses val="autoZero"/>
        <c:auto val="1"/>
        <c:lblAlgn val="ctr"/>
        <c:lblOffset val="100"/>
        <c:noMultiLvlLbl val="0"/>
      </c:cat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Brucellosis!$B$5</c:f>
              <c:strCache>
                <c:ptCount val="1"/>
                <c:pt idx="0">
                  <c:v>% divaksinasi</c:v>
                </c:pt>
              </c:strCache>
            </c:strRef>
          </c:tx>
          <c:invertIfNegative val="0"/>
          <c:cat>
            <c:strRef>
              <c:f>Brucellosis!$A$6:$A$10</c:f>
              <c:strCache>
                <c:ptCount val="5"/>
                <c:pt idx="0">
                  <c:v>Tahun 1</c:v>
                </c:pt>
                <c:pt idx="1">
                  <c:v>Tahun 2</c:v>
                </c:pt>
                <c:pt idx="2">
                  <c:v>Tahun 3</c:v>
                </c:pt>
                <c:pt idx="3">
                  <c:v>Tahun 4</c:v>
                </c:pt>
                <c:pt idx="4">
                  <c:v>Tahun 5</c:v>
                </c:pt>
              </c:strCache>
            </c:strRef>
          </c:cat>
          <c:val>
            <c:numRef>
              <c:f>Brucellosis!$B$6:$B$10</c:f>
              <c:numCache>
                <c:formatCode>General</c:formatCode>
                <c:ptCount val="5"/>
                <c:pt idx="0">
                  <c:v>45</c:v>
                </c:pt>
                <c:pt idx="1">
                  <c:v>48</c:v>
                </c:pt>
                <c:pt idx="2">
                  <c:v>54</c:v>
                </c:pt>
                <c:pt idx="3">
                  <c:v>54</c:v>
                </c:pt>
                <c:pt idx="4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4522456"/>
        <c:axId val="264535128"/>
      </c:barChart>
      <c:lineChart>
        <c:grouping val="standard"/>
        <c:varyColors val="0"/>
        <c:ser>
          <c:idx val="1"/>
          <c:order val="1"/>
          <c:tx>
            <c:strRef>
              <c:f>Brucellosis!$C$5</c:f>
              <c:strCache>
                <c:ptCount val="1"/>
                <c:pt idx="0">
                  <c:v>Sasaran</c:v>
                </c:pt>
              </c:strCache>
            </c:strRef>
          </c:tx>
          <c:marker>
            <c:symbol val="none"/>
          </c:marker>
          <c:cat>
            <c:strRef>
              <c:f>Brucellosis!$A$6:$A$10</c:f>
              <c:strCache>
                <c:ptCount val="5"/>
                <c:pt idx="0">
                  <c:v>Tahun 1</c:v>
                </c:pt>
                <c:pt idx="1">
                  <c:v>Tahun 2</c:v>
                </c:pt>
                <c:pt idx="2">
                  <c:v>Tahun 3</c:v>
                </c:pt>
                <c:pt idx="3">
                  <c:v>Tahun 4</c:v>
                </c:pt>
                <c:pt idx="4">
                  <c:v>Tahun 5</c:v>
                </c:pt>
              </c:strCache>
            </c:strRef>
          </c:cat>
          <c:val>
            <c:numRef>
              <c:f>Brucellosis!$C$6:$C$10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4522456"/>
        <c:axId val="264535128"/>
      </c:lineChart>
      <c:catAx>
        <c:axId val="264522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64535128"/>
        <c:crosses val="autoZero"/>
        <c:auto val="1"/>
        <c:lblAlgn val="ctr"/>
        <c:lblOffset val="100"/>
        <c:noMultiLvlLbl val="0"/>
      </c:catAx>
      <c:valAx>
        <c:axId val="264535128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26452245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58562516622732"/>
          <c:y val="0.12239742459171203"/>
          <c:w val="0.73037153857904669"/>
          <c:h val="0.66479245361626482"/>
        </c:manualLayout>
      </c:layout>
      <c:lineChart>
        <c:grouping val="standard"/>
        <c:varyColors val="0"/>
        <c:ser>
          <c:idx val="1"/>
          <c:order val="0"/>
          <c:tx>
            <c:strRef>
              <c:f>'Priority disease reports'!$B$5</c:f>
              <c:strCache>
                <c:ptCount val="1"/>
                <c:pt idx="0">
                  <c:v>% &lt; 24 jam</c:v>
                </c:pt>
              </c:strCache>
            </c:strRef>
          </c:tx>
          <c:spPr>
            <a:ln w="28575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'Priority disease reports'!$B$6:$B$17</c:f>
              <c:numCache>
                <c:formatCode>General</c:formatCode>
                <c:ptCount val="12"/>
                <c:pt idx="0">
                  <c:v>87</c:v>
                </c:pt>
                <c:pt idx="1">
                  <c:v>74</c:v>
                </c:pt>
                <c:pt idx="2">
                  <c:v>78</c:v>
                </c:pt>
                <c:pt idx="3">
                  <c:v>80</c:v>
                </c:pt>
                <c:pt idx="4">
                  <c:v>81</c:v>
                </c:pt>
                <c:pt idx="5">
                  <c:v>79</c:v>
                </c:pt>
                <c:pt idx="6">
                  <c:v>93</c:v>
                </c:pt>
                <c:pt idx="7">
                  <c:v>85</c:v>
                </c:pt>
                <c:pt idx="8">
                  <c:v>85</c:v>
                </c:pt>
                <c:pt idx="9">
                  <c:v>81</c:v>
                </c:pt>
                <c:pt idx="10">
                  <c:v>87</c:v>
                </c:pt>
                <c:pt idx="11">
                  <c:v>70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'Priority disease reports'!$C$5</c:f>
              <c:strCache>
                <c:ptCount val="1"/>
                <c:pt idx="0">
                  <c:v>% &lt; 48 jam</c:v>
                </c:pt>
              </c:strCache>
            </c:strRef>
          </c:tx>
          <c:spPr>
            <a:ln w="28575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'Priority disease reports'!$C$6:$C$17</c:f>
              <c:numCache>
                <c:formatCode>General</c:formatCode>
                <c:ptCount val="12"/>
                <c:pt idx="0">
                  <c:v>99</c:v>
                </c:pt>
                <c:pt idx="1">
                  <c:v>90</c:v>
                </c:pt>
                <c:pt idx="2">
                  <c:v>84</c:v>
                </c:pt>
                <c:pt idx="3">
                  <c:v>97</c:v>
                </c:pt>
                <c:pt idx="4">
                  <c:v>86</c:v>
                </c:pt>
                <c:pt idx="5">
                  <c:v>87</c:v>
                </c:pt>
                <c:pt idx="6">
                  <c:v>99</c:v>
                </c:pt>
                <c:pt idx="7">
                  <c:v>100</c:v>
                </c:pt>
                <c:pt idx="8">
                  <c:v>90</c:v>
                </c:pt>
                <c:pt idx="9">
                  <c:v>87</c:v>
                </c:pt>
                <c:pt idx="10">
                  <c:v>97</c:v>
                </c:pt>
                <c:pt idx="11">
                  <c:v>80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'Priority disease reports'!$D$5</c:f>
              <c:strCache>
                <c:ptCount val="1"/>
                <c:pt idx="0">
                  <c:v>Sasaran 24 jam</c:v>
                </c:pt>
              </c:strCache>
            </c:strRef>
          </c:tx>
          <c:spPr>
            <a:ln w="2857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'Priority disease reports'!$D$6:$D$17</c:f>
              <c:numCache>
                <c:formatCode>General</c:formatCode>
                <c:ptCount val="12"/>
                <c:pt idx="0">
                  <c:v>80</c:v>
                </c:pt>
                <c:pt idx="1">
                  <c:v>80</c:v>
                </c:pt>
                <c:pt idx="2">
                  <c:v>80</c:v>
                </c:pt>
                <c:pt idx="3">
                  <c:v>80</c:v>
                </c:pt>
                <c:pt idx="4">
                  <c:v>80</c:v>
                </c:pt>
                <c:pt idx="5">
                  <c:v>80</c:v>
                </c:pt>
                <c:pt idx="6">
                  <c:v>80</c:v>
                </c:pt>
                <c:pt idx="7">
                  <c:v>80</c:v>
                </c:pt>
                <c:pt idx="8">
                  <c:v>80</c:v>
                </c:pt>
                <c:pt idx="9">
                  <c:v>80</c:v>
                </c:pt>
                <c:pt idx="10">
                  <c:v>80</c:v>
                </c:pt>
                <c:pt idx="11">
                  <c:v>80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'Priority disease reports'!$E$5</c:f>
              <c:strCache>
                <c:ptCount val="1"/>
                <c:pt idx="0">
                  <c:v>Sasaran 48 jam</c:v>
                </c:pt>
              </c:strCache>
            </c:strRef>
          </c:tx>
          <c:spPr>
            <a:ln w="28575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'Priority disease reports'!$E$6:$E$17</c:f>
              <c:numCache>
                <c:formatCode>General</c:formatCode>
                <c:ptCount val="12"/>
                <c:pt idx="0">
                  <c:v>95</c:v>
                </c:pt>
                <c:pt idx="1">
                  <c:v>95</c:v>
                </c:pt>
                <c:pt idx="2">
                  <c:v>95</c:v>
                </c:pt>
                <c:pt idx="3">
                  <c:v>95</c:v>
                </c:pt>
                <c:pt idx="4">
                  <c:v>95</c:v>
                </c:pt>
                <c:pt idx="5">
                  <c:v>95</c:v>
                </c:pt>
                <c:pt idx="6">
                  <c:v>95</c:v>
                </c:pt>
                <c:pt idx="7">
                  <c:v>95</c:v>
                </c:pt>
                <c:pt idx="8">
                  <c:v>95</c:v>
                </c:pt>
                <c:pt idx="9">
                  <c:v>95</c:v>
                </c:pt>
                <c:pt idx="10">
                  <c:v>95</c:v>
                </c:pt>
                <c:pt idx="11">
                  <c:v>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4041864"/>
        <c:axId val="264042648"/>
      </c:lineChart>
      <c:catAx>
        <c:axId val="2640418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042648"/>
        <c:crosses val="autoZero"/>
        <c:auto val="1"/>
        <c:lblAlgn val="ctr"/>
        <c:lblOffset val="100"/>
        <c:noMultiLvlLbl val="0"/>
      </c:catAx>
      <c:valAx>
        <c:axId val="264042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4041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759771483724032"/>
          <c:y val="0.60555086993463947"/>
          <c:w val="0.33003949381968312"/>
          <c:h val="0.158160243541015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2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34955765148902E-2"/>
          <c:y val="6.5324983735644382E-2"/>
          <c:w val="0.76539100530780024"/>
          <c:h val="0.9090183866247965"/>
        </c:manualLayout>
      </c:layout>
      <c:lineChart>
        <c:grouping val="standard"/>
        <c:varyColors val="0"/>
        <c:ser>
          <c:idx val="0"/>
          <c:order val="0"/>
          <c:tx>
            <c:strRef>
              <c:f>'Priority disease 2'!$B$5</c:f>
              <c:strCache>
                <c:ptCount val="1"/>
                <c:pt idx="0">
                  <c:v>Hari rata-rata</c:v>
                </c:pt>
              </c:strCache>
            </c:strRef>
          </c:tx>
          <c:marker>
            <c:symbol val="none"/>
          </c:marker>
          <c:val>
            <c:numRef>
              <c:f>'Priority disease 2'!$B$6:$B$17</c:f>
              <c:numCache>
                <c:formatCode>General</c:formatCode>
                <c:ptCount val="12"/>
                <c:pt idx="0">
                  <c:v>1.9</c:v>
                </c:pt>
                <c:pt idx="1">
                  <c:v>1.7</c:v>
                </c:pt>
                <c:pt idx="2">
                  <c:v>2</c:v>
                </c:pt>
                <c:pt idx="3">
                  <c:v>1.6</c:v>
                </c:pt>
                <c:pt idx="4">
                  <c:v>1.5</c:v>
                </c:pt>
                <c:pt idx="5">
                  <c:v>1.6</c:v>
                </c:pt>
                <c:pt idx="6">
                  <c:v>1</c:v>
                </c:pt>
                <c:pt idx="7">
                  <c:v>1.7</c:v>
                </c:pt>
                <c:pt idx="8">
                  <c:v>1.1000000000000001</c:v>
                </c:pt>
                <c:pt idx="9">
                  <c:v>1.4</c:v>
                </c:pt>
                <c:pt idx="10">
                  <c:v>1.6</c:v>
                </c:pt>
                <c:pt idx="11">
                  <c:v>1.3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'Priority disease 2'!$C$5</c:f>
              <c:strCache>
                <c:ptCount val="1"/>
                <c:pt idx="0">
                  <c:v>Sasaran</c:v>
                </c:pt>
              </c:strCache>
            </c:strRef>
          </c:tx>
          <c:marker>
            <c:symbol val="none"/>
          </c:marker>
          <c:val>
            <c:numRef>
              <c:f>'Priority disease 2'!$C$6:$C$17</c:f>
              <c:numCache>
                <c:formatCode>General</c:formatCode>
                <c:ptCount val="12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1.5</c:v>
                </c:pt>
                <c:pt idx="9">
                  <c:v>1.5</c:v>
                </c:pt>
                <c:pt idx="10">
                  <c:v>1.5</c:v>
                </c:pt>
                <c:pt idx="11">
                  <c:v>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64043824"/>
        <c:axId val="264044216"/>
      </c:lineChart>
      <c:catAx>
        <c:axId val="264043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64044216"/>
        <c:crosses val="autoZero"/>
        <c:auto val="1"/>
        <c:lblAlgn val="ctr"/>
        <c:lblOffset val="100"/>
        <c:noMultiLvlLbl val="0"/>
      </c:catAx>
      <c:valAx>
        <c:axId val="264044216"/>
        <c:scaling>
          <c:orientation val="minMax"/>
          <c:max val="3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264043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173564535714356"/>
          <c:y val="0.66757426827254018"/>
          <c:w val="0.22826434183926461"/>
          <c:h val="0.14243748730923086"/>
        </c:manualLayout>
      </c:layout>
      <c:overlay val="0"/>
      <c:txPr>
        <a:bodyPr/>
        <a:lstStyle/>
        <a:p>
          <a:pPr>
            <a:defRPr sz="18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0C7CE-B6CA-44E8-9B6D-98289FFB70B5}" type="datetimeFigureOut">
              <a:rPr lang="id-ID" smtClean="0"/>
              <a:t>23/03/2015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2AF56-D248-4EC9-97AB-999EE00B754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5001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ampungan Tanggal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0F5B6-8BBA-4F18-A76B-69969A61EE93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Tampungan Gambar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ampungan Catatan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03A2-8565-4DFB-ACF8-1542235BB8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918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403A2-8565-4DFB-ACF8-1542235BB8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14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60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D414-6354-44E9-8826-8B3B7BDED5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1C01F-E8C3-4CA9-AB02-F6D3E4B27C25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80034"/>
            <a:ext cx="1401209" cy="62894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 descr="Logo Kement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388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DDBD4-ED6B-4494-AAED-7E8B04726226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CF0C-7592-40B2-AEA8-8B4467251911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C253-3871-44DA-AB33-D055B34C6A39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6DCA-42B8-4F99-ADBB-F661A652D6E7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 descr="Logo Kement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10" name="Picture 9" descr="AusAID kangaroo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467"/>
            <a:ext cx="1401209" cy="64008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56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5C734-A416-4783-88CE-4AF155E60F44}" type="datetime1">
              <a:rPr lang="id-ID" smtClean="0"/>
              <a:t>23/03/2015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8CB01-4BCE-4354-AB69-2180878C93CC}" type="datetime1">
              <a:rPr lang="id-ID" smtClean="0"/>
              <a:t>23/03/2015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C607B-77E5-46B4-B514-0F8D1C5EBA85}" type="datetime1">
              <a:rPr lang="id-ID" smtClean="0"/>
              <a:t>23/03/2015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C39C6-4A2D-4264-BBDC-D2A52A728050}" type="datetime1">
              <a:rPr lang="id-ID" smtClean="0"/>
              <a:t>23/03/2015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032B-3E02-4E88-AAA6-B3F368688F3C}" type="datetime1">
              <a:rPr lang="id-ID" smtClean="0"/>
              <a:t>23/03/2015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2332-EEB5-4C06-932E-EDC5086DA6A3}" type="datetime1">
              <a:rPr lang="id-ID" smtClean="0"/>
              <a:t>23/03/2015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43304-D54C-4569-BB17-F5D1049A5E05}" type="datetime1">
              <a:rPr lang="id-ID" smtClean="0"/>
              <a:t>23/03/2015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341" y="4869160"/>
            <a:ext cx="2358896" cy="16394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6508594"/>
            <a:ext cx="9144000" cy="34940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cap="all" dirty="0" smtClean="0">
                <a:latin typeface="Times New Roman" pitchFamily="18" charset="0"/>
              </a:rPr>
              <a:t>Australia Indonesia Partnership</a:t>
            </a:r>
            <a:r>
              <a:rPr lang="en-AU" sz="1000" cap="all" baseline="0" dirty="0" smtClean="0">
                <a:latin typeface="Times New Roman" pitchFamily="18" charset="0"/>
              </a:rPr>
              <a:t> for Emerging Infectious Diseases</a:t>
            </a:r>
            <a:endParaRPr lang="en-AU" sz="1000" cap="all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id" b="0" i="0" u="none" dirty="0"/>
              <a:t>Penggunaan iSIKHNAS untuk Advokasi Anggaran</a:t>
            </a:r>
            <a:endParaRPr lang="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id" b="0" i="0" u="none"/>
              <a:t>2.1 Apakah yang dimaksud dengan indikator kinerja?</a:t>
            </a:r>
            <a:endParaRPr lang="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52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Latihan</a:t>
            </a:r>
            <a:endParaRPr lang="id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id" b="0" i="0" u="none" dirty="0"/>
              <a:t>Bagi peserta dalam kelompok berisi 4-5 orang</a:t>
            </a:r>
          </a:p>
          <a:p>
            <a:pPr algn="l" rtl="0"/>
            <a:r>
              <a:rPr lang="id" b="0" i="0" u="none" dirty="0"/>
              <a:t>Setiap kelompok:</a:t>
            </a:r>
          </a:p>
          <a:p>
            <a:pPr lvl="1" algn="l" rtl="0"/>
            <a:r>
              <a:rPr lang="id" b="0" i="0" u="none" dirty="0"/>
              <a:t>membuat </a:t>
            </a:r>
            <a:r>
              <a:rPr lang="id" b="0" i="0" u="none" dirty="0" smtClean="0"/>
              <a:t>5 contoh </a:t>
            </a:r>
            <a:r>
              <a:rPr lang="id" b="0" i="0" u="none" dirty="0"/>
              <a:t>indikator kinerja </a:t>
            </a:r>
            <a:r>
              <a:rPr lang="id" b="0" i="0" u="none" dirty="0" smtClean="0"/>
              <a:t>untuk </a:t>
            </a:r>
            <a:r>
              <a:rPr lang="id" b="0" i="0" u="none" dirty="0"/>
              <a:t>berbagai bidang </a:t>
            </a:r>
            <a:r>
              <a:rPr lang="id" b="0" i="0" u="none" dirty="0" smtClean="0"/>
              <a:t>kegiatan, misalnya:</a:t>
            </a:r>
            <a:endParaRPr lang="id" b="0" i="0" u="none" dirty="0"/>
          </a:p>
          <a:p>
            <a:pPr lvl="2" algn="l" rtl="0"/>
            <a:r>
              <a:rPr lang="id" dirty="0" smtClean="0"/>
              <a:t>P</a:t>
            </a:r>
            <a:r>
              <a:rPr lang="id" b="0" i="0" u="none" dirty="0" smtClean="0"/>
              <a:t>elaporan penyakit </a:t>
            </a:r>
            <a:r>
              <a:rPr lang="id" b="0" i="0" u="none" dirty="0"/>
              <a:t>iSIKHNAS?</a:t>
            </a:r>
            <a:endParaRPr lang="id" dirty="0" smtClean="0"/>
          </a:p>
          <a:p>
            <a:pPr lvl="2" algn="l" rtl="0"/>
            <a:r>
              <a:rPr lang="id" b="0" i="0" u="none" dirty="0"/>
              <a:t>Pemeriksaan laboratorium?</a:t>
            </a:r>
          </a:p>
          <a:p>
            <a:pPr lvl="2" algn="l" rtl="0"/>
            <a:r>
              <a:rPr lang="id" b="0" i="0" u="none" dirty="0"/>
              <a:t>Program penyakit prioritas (Rabies, HPAI, Antraks, Brucellosis)?</a:t>
            </a:r>
            <a:endParaRPr lang="id" dirty="0" smtClean="0"/>
          </a:p>
          <a:p>
            <a:pPr lvl="1" algn="l" rtl="0"/>
            <a:r>
              <a:rPr lang="id" dirty="0" smtClean="0"/>
              <a:t>untuk</a:t>
            </a:r>
            <a:r>
              <a:rPr lang="id" b="0" i="0" u="none" dirty="0" smtClean="0"/>
              <a:t> </a:t>
            </a:r>
            <a:r>
              <a:rPr lang="id" b="0" i="0" u="none" dirty="0"/>
              <a:t>setiap indikator kinerja: </a:t>
            </a:r>
            <a:endParaRPr lang="id" dirty="0"/>
          </a:p>
          <a:p>
            <a:pPr lvl="2" algn="l" rtl="0"/>
            <a:r>
              <a:rPr lang="en-US" b="0" i="0" u="none" dirty="0" smtClean="0"/>
              <a:t>A</a:t>
            </a:r>
            <a:r>
              <a:rPr lang="id" b="0" i="0" u="none" dirty="0" smtClean="0"/>
              <a:t>pa indikatornya?</a:t>
            </a:r>
          </a:p>
          <a:p>
            <a:pPr lvl="2"/>
            <a:r>
              <a:rPr lang="en-AU" dirty="0" err="1" smtClean="0"/>
              <a:t>Apakah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tersebut</a:t>
            </a:r>
            <a:r>
              <a:rPr lang="en-AU" dirty="0" smtClean="0"/>
              <a:t> </a:t>
            </a:r>
            <a:r>
              <a:rPr lang="en-AU" dirty="0" err="1" smtClean="0"/>
              <a:t>sudah</a:t>
            </a:r>
            <a:r>
              <a:rPr lang="en-AU" dirty="0" smtClean="0"/>
              <a:t> </a:t>
            </a:r>
            <a:r>
              <a:rPr lang="en-AU" dirty="0" err="1" smtClean="0"/>
              <a:t>memiliki</a:t>
            </a:r>
            <a:r>
              <a:rPr lang="en-AU" dirty="0" smtClean="0"/>
              <a:t> </a:t>
            </a:r>
            <a:r>
              <a:rPr lang="en-AU" dirty="0" err="1" smtClean="0"/>
              <a:t>karakteristik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baik</a:t>
            </a:r>
            <a:r>
              <a:rPr lang="en-AU" dirty="0" smtClean="0"/>
              <a:t>?</a:t>
            </a:r>
          </a:p>
          <a:p>
            <a:pPr lvl="2"/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ditetapkannya</a:t>
            </a:r>
            <a:r>
              <a:rPr lang="en-US" dirty="0" smtClean="0"/>
              <a:t> </a:t>
            </a:r>
            <a:r>
              <a:rPr lang="en-US" dirty="0" err="1" smtClean="0"/>
              <a:t>indikator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endParaRPr lang="id" b="0" i="0" u="none" dirty="0" smtClean="0"/>
          </a:p>
          <a:p>
            <a:pPr lvl="2"/>
            <a:r>
              <a:rPr lang="id" dirty="0" smtClean="0"/>
              <a:t>Bagaimana </a:t>
            </a:r>
            <a:r>
              <a:rPr lang="id" dirty="0"/>
              <a:t>cara </a:t>
            </a:r>
            <a:r>
              <a:rPr lang="id" dirty="0" smtClean="0"/>
              <a:t>menghitungnya?</a:t>
            </a:r>
            <a:endParaRPr lang="id" dirty="0"/>
          </a:p>
          <a:p>
            <a:pPr lvl="2" algn="l" rtl="0"/>
            <a:r>
              <a:rPr lang="id" b="0" i="0" u="none" dirty="0" smtClean="0"/>
              <a:t>Di </a:t>
            </a:r>
            <a:r>
              <a:rPr lang="id" b="0" i="0" u="none" dirty="0"/>
              <a:t>mana data tersebut dapat diperoleh?</a:t>
            </a:r>
          </a:p>
          <a:p>
            <a:pPr algn="l" rtl="0"/>
            <a:r>
              <a:rPr lang="id" b="0" i="0" u="none" dirty="0" smtClean="0"/>
              <a:t>Tiap </a:t>
            </a:r>
            <a:r>
              <a:rPr lang="id" b="0" i="0" u="none" dirty="0"/>
              <a:t>kelompok memberikan laporannya dan berdiskusi</a:t>
            </a:r>
            <a:endParaRPr lang="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88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AU" b="1" dirty="0" err="1" smtClean="0">
                <a:solidFill>
                  <a:schemeClr val="tx2"/>
                </a:solidFill>
              </a:rPr>
              <a:t>Diskusi</a:t>
            </a:r>
            <a:endParaRPr lang="en-AU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err="1" smtClean="0"/>
              <a:t>Dalam</a:t>
            </a:r>
            <a:r>
              <a:rPr lang="en-AU" dirty="0" smtClean="0"/>
              <a:t> </a:t>
            </a:r>
            <a:r>
              <a:rPr lang="en-AU" dirty="0" err="1" smtClean="0"/>
              <a:t>presentasi</a:t>
            </a:r>
            <a:r>
              <a:rPr lang="en-AU" dirty="0" smtClean="0"/>
              <a:t> </a:t>
            </a:r>
            <a:r>
              <a:rPr lang="en-AU" dirty="0" err="1" smtClean="0"/>
              <a:t>masing-masing</a:t>
            </a:r>
            <a:r>
              <a:rPr lang="en-AU" dirty="0" smtClean="0"/>
              <a:t> </a:t>
            </a:r>
            <a:r>
              <a:rPr lang="en-AU" dirty="0" err="1" smtClean="0"/>
              <a:t>kelompok</a:t>
            </a:r>
            <a:r>
              <a:rPr lang="en-AU" dirty="0" smtClean="0"/>
              <a:t>, </a:t>
            </a:r>
            <a:r>
              <a:rPr lang="en-AU" dirty="0" err="1" smtClean="0"/>
              <a:t>apakah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dibuat</a:t>
            </a:r>
            <a:r>
              <a:rPr lang="en-AU" dirty="0" smtClean="0"/>
              <a:t>:</a:t>
            </a:r>
          </a:p>
          <a:p>
            <a:r>
              <a:rPr lang="en-AU" dirty="0" err="1" smtClean="0"/>
              <a:t>Jelas</a:t>
            </a:r>
            <a:r>
              <a:rPr lang="en-AU" dirty="0" smtClean="0"/>
              <a:t>?</a:t>
            </a:r>
            <a:endParaRPr lang="en-AU" dirty="0"/>
          </a:p>
          <a:p>
            <a:r>
              <a:rPr lang="en-AU" dirty="0" err="1" smtClean="0"/>
              <a:t>Terukur</a:t>
            </a:r>
            <a:r>
              <a:rPr lang="en-AU" dirty="0" smtClean="0"/>
              <a:t>?</a:t>
            </a:r>
          </a:p>
          <a:p>
            <a:r>
              <a:rPr lang="en-AU" dirty="0" err="1" smtClean="0"/>
              <a:t>Sesuai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</a:t>
            </a:r>
            <a:r>
              <a:rPr lang="en-AU" dirty="0" err="1" smtClean="0"/>
              <a:t>sasaran</a:t>
            </a:r>
            <a:r>
              <a:rPr lang="en-AU" dirty="0" smtClean="0"/>
              <a:t> yang </a:t>
            </a:r>
            <a:r>
              <a:rPr lang="en-AU" dirty="0" err="1" smtClean="0"/>
              <a:t>ingin</a:t>
            </a:r>
            <a:r>
              <a:rPr lang="en-AU" dirty="0" smtClean="0"/>
              <a:t> </a:t>
            </a:r>
            <a:r>
              <a:rPr lang="en-AU" dirty="0" err="1" smtClean="0"/>
              <a:t>dicapai</a:t>
            </a:r>
            <a:r>
              <a:rPr lang="en-AU" dirty="0" smtClean="0"/>
              <a:t>?</a:t>
            </a:r>
          </a:p>
          <a:p>
            <a:r>
              <a:rPr lang="en-AU" dirty="0" err="1" smtClean="0"/>
              <a:t>Sudah</a:t>
            </a:r>
            <a:r>
              <a:rPr lang="en-AU" dirty="0" smtClean="0"/>
              <a:t> </a:t>
            </a:r>
            <a:r>
              <a:rPr lang="en-AU" dirty="0" err="1" smtClean="0"/>
              <a:t>menunjukkan</a:t>
            </a:r>
            <a:r>
              <a:rPr lang="en-AU" dirty="0" smtClean="0"/>
              <a:t> </a:t>
            </a:r>
            <a:r>
              <a:rPr lang="en-AU" dirty="0" err="1" smtClean="0"/>
              <a:t>karakter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baik</a:t>
            </a:r>
            <a:r>
              <a:rPr lang="en-AU" dirty="0" smtClean="0"/>
              <a:t>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05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Diskusi</a:t>
            </a:r>
            <a:r>
              <a:rPr lang="en-AU" dirty="0" smtClean="0"/>
              <a:t> final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pertanyaan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830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C00000"/>
                </a:solidFill>
              </a:rPr>
              <a:t>Rangkuman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sesi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id" dirty="0"/>
              <a:t>Indikator kinerja digunakan untuk mengukur keberhasilan dalam:</a:t>
            </a:r>
          </a:p>
          <a:p>
            <a:pPr lvl="1"/>
            <a:r>
              <a:rPr lang="id" dirty="0"/>
              <a:t>Kemajuan menuju sasaran spesifik</a:t>
            </a:r>
          </a:p>
          <a:p>
            <a:pPr lvl="1"/>
            <a:r>
              <a:rPr lang="id" dirty="0"/>
              <a:t>Pencapaian suatu sasaran operasional</a:t>
            </a:r>
          </a:p>
          <a:p>
            <a:r>
              <a:rPr lang="en-AU" dirty="0" err="1" smtClean="0"/>
              <a:t>Harus</a:t>
            </a:r>
            <a:r>
              <a:rPr lang="en-AU" dirty="0" smtClean="0"/>
              <a:t>:</a:t>
            </a:r>
          </a:p>
          <a:p>
            <a:pPr lvl="1"/>
            <a:r>
              <a:rPr lang="en-AU" i="1" dirty="0" smtClean="0"/>
              <a:t>Specific/ </a:t>
            </a:r>
            <a:r>
              <a:rPr lang="en-AU" dirty="0" err="1" smtClean="0"/>
              <a:t>khusus</a:t>
            </a:r>
            <a:r>
              <a:rPr lang="en-AU" dirty="0" smtClean="0"/>
              <a:t>, </a:t>
            </a:r>
            <a:r>
              <a:rPr lang="en-AU" dirty="0" err="1" smtClean="0"/>
              <a:t>unik</a:t>
            </a:r>
            <a:endParaRPr lang="en-AU" dirty="0"/>
          </a:p>
          <a:p>
            <a:pPr lvl="1"/>
            <a:r>
              <a:rPr lang="en-AU" i="1" dirty="0" smtClean="0"/>
              <a:t>Measurable</a:t>
            </a:r>
            <a:r>
              <a:rPr lang="en-AU" dirty="0" smtClean="0"/>
              <a:t>/ </a:t>
            </a:r>
            <a:r>
              <a:rPr lang="en-AU" dirty="0" err="1" smtClean="0"/>
              <a:t>terukur</a:t>
            </a:r>
            <a:endParaRPr lang="en-AU" dirty="0"/>
          </a:p>
          <a:p>
            <a:pPr lvl="1"/>
            <a:r>
              <a:rPr lang="en-AU" i="1" dirty="0" smtClean="0"/>
              <a:t>Achievable</a:t>
            </a:r>
            <a:r>
              <a:rPr lang="en-AU" dirty="0" smtClean="0"/>
              <a:t>/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dicapai</a:t>
            </a:r>
            <a:endParaRPr lang="en-AU" dirty="0"/>
          </a:p>
          <a:p>
            <a:pPr lvl="1"/>
            <a:r>
              <a:rPr lang="en-AU" i="1" dirty="0" smtClean="0"/>
              <a:t>Realistic</a:t>
            </a:r>
            <a:r>
              <a:rPr lang="en-AU" dirty="0" smtClean="0"/>
              <a:t>/</a:t>
            </a:r>
            <a:r>
              <a:rPr lang="en-AU" dirty="0" err="1" smtClean="0"/>
              <a:t>realistis</a:t>
            </a:r>
            <a:endParaRPr lang="en-AU" dirty="0"/>
          </a:p>
          <a:p>
            <a:pPr lvl="1"/>
            <a:r>
              <a:rPr lang="en-AU" i="1" dirty="0" smtClean="0"/>
              <a:t>Time-bound</a:t>
            </a:r>
            <a:r>
              <a:rPr lang="en-AU" dirty="0" smtClean="0"/>
              <a:t> /</a:t>
            </a:r>
            <a:r>
              <a:rPr lang="en-AU" dirty="0" err="1" smtClean="0"/>
              <a:t>berjangka</a:t>
            </a:r>
            <a:r>
              <a:rPr lang="en-AU" dirty="0" smtClean="0"/>
              <a:t> </a:t>
            </a:r>
            <a:r>
              <a:rPr lang="en-AU" dirty="0" err="1" smtClean="0"/>
              <a:t>waktu</a:t>
            </a:r>
            <a:r>
              <a:rPr lang="en-AU" dirty="0" smtClean="0"/>
              <a:t> </a:t>
            </a:r>
            <a:endParaRPr lang="en-AU" dirty="0"/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0219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id" sz="3600" b="1" i="0" u="none" dirty="0">
                <a:solidFill>
                  <a:schemeClr val="accent3">
                    <a:lumMod val="75000"/>
                  </a:schemeClr>
                </a:solidFill>
              </a:rPr>
              <a:t>Beberapa contoh tambahan </a:t>
            </a:r>
            <a:r>
              <a:rPr lang="id" sz="36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id" sz="36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id" sz="2800" b="1" i="0" u="none" dirty="0">
                <a:solidFill>
                  <a:schemeClr val="accent3">
                    <a:lumMod val="75000"/>
                  </a:schemeClr>
                </a:solidFill>
              </a:rPr>
              <a:t>(untuk diskusi jika diperlukan)</a:t>
            </a:r>
            <a:endParaRPr lang="id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id" b="0" i="0" u="none" dirty="0" smtClean="0"/>
              <a:t>Waktu </a:t>
            </a:r>
            <a:r>
              <a:rPr lang="id" b="0" i="0" u="none" dirty="0"/>
              <a:t>rata-rata yang diperlukan sejak </a:t>
            </a:r>
            <a:r>
              <a:rPr lang="id-ID" b="0" i="0" u="none" dirty="0" smtClean="0"/>
              <a:t>pemberitahuan penyakit diterima dari </a:t>
            </a:r>
            <a:r>
              <a:rPr lang="id" b="0" i="0" u="none" dirty="0" smtClean="0"/>
              <a:t>iSIKHNAS </a:t>
            </a:r>
            <a:r>
              <a:rPr lang="id" b="0" i="0" u="none" dirty="0"/>
              <a:t>hingga laporan respons diterima oleh iSIKHNAS </a:t>
            </a:r>
          </a:p>
          <a:p>
            <a:pPr lvl="0" algn="l" rtl="0"/>
            <a:r>
              <a:rPr lang="id" b="0" i="0" u="none" dirty="0"/>
              <a:t>% laporan yang direspons dalam jangka waktu tertentu (24 atau 48 jam)</a:t>
            </a:r>
          </a:p>
          <a:p>
            <a:pPr lvl="0" algn="l" rtl="0"/>
            <a:r>
              <a:rPr lang="id" b="0" i="0" u="none" dirty="0" smtClean="0"/>
              <a:t>Jumlah </a:t>
            </a:r>
            <a:r>
              <a:rPr lang="id" b="0" i="0" u="none" dirty="0"/>
              <a:t>laporan respons yang dihasilkan, dibandingkan dengan jumlah pemberitahuan iSIKHNAS (%)</a:t>
            </a:r>
            <a:endParaRPr lang="id" dirty="0"/>
          </a:p>
          <a:p>
            <a:pPr lvl="0" algn="l" rtl="0"/>
            <a:r>
              <a:rPr lang="id" b="0" i="0" u="none" dirty="0" smtClean="0"/>
              <a:t>Jumlah </a:t>
            </a:r>
            <a:r>
              <a:rPr lang="id" b="0" i="0" u="none" dirty="0"/>
              <a:t>laporan yang dihasilkan oleh paravet, dibandingkan dengan jumlah yang dihasilkan oleh dokter </a:t>
            </a:r>
            <a:r>
              <a:rPr lang="id" b="0" i="0" u="none" dirty="0" smtClean="0"/>
              <a:t>hewan</a:t>
            </a:r>
            <a:endParaRPr lang="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7278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pPr lvl="0" algn="l" rtl="0"/>
            <a:r>
              <a:rPr lang="id" b="0" i="0" u="none" dirty="0" smtClean="0"/>
              <a:t>Waktu </a:t>
            </a:r>
            <a:r>
              <a:rPr lang="id" b="0" i="0" u="none" dirty="0"/>
              <a:t>yang diperlukan sejak pemberitahuan iSIKHNAS hingga laporan respons </a:t>
            </a:r>
            <a:r>
              <a:rPr lang="id-ID" b="0" i="0" u="none" dirty="0" smtClean="0"/>
              <a:t>melalui </a:t>
            </a:r>
            <a:r>
              <a:rPr lang="id" b="0" i="0" u="none" dirty="0" smtClean="0"/>
              <a:t>konsultasi </a:t>
            </a:r>
            <a:r>
              <a:rPr lang="id-ID" b="0" i="0" u="none" dirty="0" smtClean="0"/>
              <a:t>lewat </a:t>
            </a:r>
            <a:r>
              <a:rPr lang="id" b="0" i="0" u="none" dirty="0" smtClean="0"/>
              <a:t>telepon</a:t>
            </a:r>
            <a:r>
              <a:rPr lang="id" b="0" i="0" u="none" dirty="0"/>
              <a:t>, dibandingkan dengan waktu yang diperlukan hingga laporan respons </a:t>
            </a:r>
            <a:r>
              <a:rPr lang="id-ID" b="0" i="0" u="none" dirty="0" smtClean="0"/>
              <a:t>melalui </a:t>
            </a:r>
            <a:r>
              <a:rPr lang="id" b="0" i="0" u="none" dirty="0" smtClean="0"/>
              <a:t>kunjungan </a:t>
            </a:r>
            <a:r>
              <a:rPr lang="id-ID" b="0" i="0" u="none" dirty="0" smtClean="0"/>
              <a:t>langsung </a:t>
            </a:r>
            <a:r>
              <a:rPr lang="id" b="0" i="0" u="none" dirty="0" smtClean="0"/>
              <a:t>ke </a:t>
            </a:r>
            <a:r>
              <a:rPr lang="id" b="0" i="0" u="none" dirty="0"/>
              <a:t>peternakan </a:t>
            </a:r>
          </a:p>
          <a:p>
            <a:pPr algn="l" rtl="0"/>
            <a:r>
              <a:rPr lang="id" b="0" i="0" u="none" dirty="0"/>
              <a:t>% respons lewat telepon atau kunjungan</a:t>
            </a:r>
          </a:p>
          <a:p>
            <a:pPr algn="l" rtl="0"/>
            <a:r>
              <a:rPr lang="id" b="0" i="0" u="none" dirty="0"/>
              <a:t>% penyelidikan penyakit yang menghasilkan pengiriman ke laboratorium</a:t>
            </a:r>
          </a:p>
          <a:p>
            <a:pPr algn="l" rtl="0"/>
            <a:r>
              <a:rPr lang="id" b="0" i="0" u="none" dirty="0"/>
              <a:t>% pengiriman ke laboratorium yang menghasilkan diagnosis definitif konfirmasi </a:t>
            </a:r>
            <a:r>
              <a:rPr lang="id" b="0" i="0" u="none" dirty="0" smtClean="0"/>
              <a:t>laboratorium</a:t>
            </a:r>
            <a:endParaRPr lang="id" dirty="0"/>
          </a:p>
          <a:p>
            <a:endParaRPr lang="id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0226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lvl="0" algn="l" rtl="0"/>
            <a:r>
              <a:rPr lang="id" b="0" i="0" u="none" dirty="0" smtClean="0"/>
              <a:t>Waktu </a:t>
            </a:r>
            <a:r>
              <a:rPr lang="id" b="0" i="0" u="none" dirty="0"/>
              <a:t>untuk merespons laporan penyakit prioritas</a:t>
            </a:r>
          </a:p>
          <a:p>
            <a:pPr lvl="0" algn="l" rtl="0"/>
            <a:r>
              <a:rPr lang="id" b="0" i="0" u="none" dirty="0"/>
              <a:t>% respons prioritas dalam jangka waktu 24 atau 48 jam</a:t>
            </a:r>
          </a:p>
          <a:p>
            <a:pPr lvl="0" algn="l" rtl="0"/>
            <a:r>
              <a:rPr lang="id" b="0" i="0" u="none" dirty="0"/>
              <a:t>% kasus prioritas dengan pengiriman sampel ke laboratorium</a:t>
            </a:r>
          </a:p>
          <a:p>
            <a:pPr lvl="0" algn="l" rtl="0"/>
            <a:r>
              <a:rPr lang="id" b="0" i="0" u="none" dirty="0"/>
              <a:t>% kasus prioritas dengan diagnosis</a:t>
            </a:r>
          </a:p>
          <a:p>
            <a:pPr lvl="0" algn="l" rtl="0"/>
            <a:r>
              <a:rPr lang="id" b="0" i="0" u="none" dirty="0"/>
              <a:t>% </a:t>
            </a:r>
            <a:r>
              <a:rPr lang="id-ID" b="0" i="0" u="none" dirty="0" smtClean="0"/>
              <a:t>respons melalui </a:t>
            </a:r>
            <a:r>
              <a:rPr lang="id" b="0" i="0" u="none" dirty="0" smtClean="0"/>
              <a:t>kunjungan </a:t>
            </a:r>
            <a:r>
              <a:rPr lang="id-ID" b="0" i="0" u="none" dirty="0" smtClean="0"/>
              <a:t>langsung </a:t>
            </a:r>
            <a:r>
              <a:rPr lang="id" b="0" i="0" u="none" dirty="0" smtClean="0"/>
              <a:t>dibandingkan </a:t>
            </a:r>
            <a:r>
              <a:rPr lang="id" b="0" i="0" u="none" dirty="0"/>
              <a:t>dengan melalui telepon</a:t>
            </a:r>
          </a:p>
          <a:p>
            <a:pPr lvl="0" algn="l" rtl="0"/>
            <a:r>
              <a:rPr lang="id" b="0" i="0" u="none" dirty="0"/>
              <a:t>% kasus dengan pengiriman ke laboratorium</a:t>
            </a:r>
          </a:p>
          <a:p>
            <a:endParaRPr lang="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28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lvl="0" algn="l" rtl="0"/>
            <a:r>
              <a:rPr lang="id" b="0" i="0" u="none" dirty="0" smtClean="0"/>
              <a:t>% </a:t>
            </a:r>
            <a:r>
              <a:rPr lang="id" b="0" i="0" u="none" dirty="0"/>
              <a:t>kasus dengan diagnosis penyakit prioritas</a:t>
            </a:r>
          </a:p>
          <a:p>
            <a:pPr lvl="0" algn="l" rtl="0"/>
            <a:r>
              <a:rPr lang="id" b="0" i="0" u="none" dirty="0"/>
              <a:t>% kasus dengan diagnosis zoonosis</a:t>
            </a:r>
          </a:p>
          <a:p>
            <a:pPr lvl="0" algn="l" rtl="0"/>
            <a:r>
              <a:rPr lang="id" b="0" i="0" u="none" dirty="0"/>
              <a:t>% kasus yang </a:t>
            </a:r>
            <a:r>
              <a:rPr lang="id-ID" b="0" i="0" u="none" dirty="0" smtClean="0"/>
              <a:t>memperoleh </a:t>
            </a:r>
            <a:r>
              <a:rPr lang="id" b="0" i="0" u="none" dirty="0" smtClean="0"/>
              <a:t>pengobatan</a:t>
            </a:r>
            <a:endParaRPr lang="id" b="0" i="0" u="none" dirty="0"/>
          </a:p>
          <a:p>
            <a:pPr lvl="0" algn="l" rtl="0"/>
            <a:r>
              <a:rPr lang="id" b="0" i="0" u="none" dirty="0"/>
              <a:t>% kasus yang berujung pada keterlibatan dokter hewan </a:t>
            </a:r>
            <a:r>
              <a:rPr lang="id" b="0" i="0" u="none" dirty="0" smtClean="0"/>
              <a:t>kabupaten</a:t>
            </a:r>
            <a:endParaRPr lang="id-ID" b="0" i="0" u="none" smtClean="0"/>
          </a:p>
          <a:p>
            <a:pPr lvl="0" algn="l" rtl="0"/>
            <a:r>
              <a:rPr lang="id" b="0" i="0" u="none" smtClean="0"/>
              <a:t>% </a:t>
            </a:r>
            <a:r>
              <a:rPr lang="id" b="0" i="0" u="none" dirty="0"/>
              <a:t>laporan penyakit prioritas yang diselidiki</a:t>
            </a:r>
          </a:p>
          <a:p>
            <a:endParaRPr lang="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3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rgbClr val="C00000"/>
                </a:solidFill>
              </a:rPr>
              <a:t>Tujuan</a:t>
            </a:r>
            <a:r>
              <a:rPr lang="en-AU" sz="3600" b="1" dirty="0" smtClean="0">
                <a:solidFill>
                  <a:srgbClr val="C00000"/>
                </a:solidFill>
              </a:rPr>
              <a:t> </a:t>
            </a:r>
            <a:r>
              <a:rPr lang="en-AU" sz="3600" b="1" dirty="0" err="1" smtClean="0">
                <a:solidFill>
                  <a:srgbClr val="C00000"/>
                </a:solidFill>
              </a:rPr>
              <a:t>dari</a:t>
            </a:r>
            <a:r>
              <a:rPr lang="en-AU" sz="3600" b="1" dirty="0" smtClean="0">
                <a:solidFill>
                  <a:srgbClr val="C00000"/>
                </a:solidFill>
              </a:rPr>
              <a:t> </a:t>
            </a:r>
            <a:r>
              <a:rPr lang="en-AU" sz="3600" b="1" dirty="0" err="1" smtClean="0">
                <a:solidFill>
                  <a:srgbClr val="C00000"/>
                </a:solidFill>
              </a:rPr>
              <a:t>sesi</a:t>
            </a:r>
            <a:r>
              <a:rPr lang="en-AU" sz="3600" b="1" dirty="0" smtClean="0">
                <a:solidFill>
                  <a:srgbClr val="C00000"/>
                </a:solidFill>
              </a:rPr>
              <a:t> </a:t>
            </a:r>
            <a:r>
              <a:rPr lang="en-AU" sz="3600" b="1" dirty="0" err="1" smtClean="0">
                <a:solidFill>
                  <a:srgbClr val="C00000"/>
                </a:solidFill>
              </a:rPr>
              <a:t>ini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Pada</a:t>
            </a:r>
            <a:r>
              <a:rPr lang="en-AU" dirty="0" smtClean="0"/>
              <a:t> </a:t>
            </a:r>
            <a:r>
              <a:rPr lang="en-AU" dirty="0" err="1" smtClean="0"/>
              <a:t>akhir</a:t>
            </a:r>
            <a:r>
              <a:rPr lang="en-AU" dirty="0" smtClean="0"/>
              <a:t> </a:t>
            </a:r>
            <a:r>
              <a:rPr lang="en-AU" dirty="0" err="1" smtClean="0"/>
              <a:t>sesi</a:t>
            </a:r>
            <a:r>
              <a:rPr lang="en-AU" dirty="0" smtClean="0"/>
              <a:t> </a:t>
            </a:r>
            <a:r>
              <a:rPr lang="en-AU" dirty="0" err="1" smtClean="0"/>
              <a:t>ini</a:t>
            </a:r>
            <a:r>
              <a:rPr lang="en-AU" dirty="0" smtClean="0"/>
              <a:t> </a:t>
            </a:r>
            <a:r>
              <a:rPr lang="en-AU" dirty="0" err="1" smtClean="0"/>
              <a:t>peserta</a:t>
            </a:r>
            <a:r>
              <a:rPr lang="en-AU" dirty="0" smtClean="0"/>
              <a:t> </a:t>
            </a:r>
            <a:r>
              <a:rPr lang="en-AU" dirty="0" err="1" smtClean="0"/>
              <a:t>mampu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:</a:t>
            </a:r>
            <a:endParaRPr lang="en-AU" dirty="0"/>
          </a:p>
          <a:p>
            <a:pPr lvl="1"/>
            <a:r>
              <a:rPr lang="en-AU" dirty="0" err="1" smtClean="0"/>
              <a:t>Menggambarkan</a:t>
            </a:r>
            <a:r>
              <a:rPr lang="en-AU" dirty="0" smtClean="0"/>
              <a:t> </a:t>
            </a:r>
            <a:r>
              <a:rPr lang="en-AU" dirty="0" err="1" smtClean="0"/>
              <a:t>karakteristik</a:t>
            </a:r>
            <a:r>
              <a:rPr lang="en-AU" dirty="0" smtClean="0"/>
              <a:t> </a:t>
            </a:r>
            <a:r>
              <a:rPr lang="en-AU" dirty="0" err="1" smtClean="0"/>
              <a:t>dari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baik</a:t>
            </a:r>
            <a:endParaRPr lang="en-AU" dirty="0" smtClean="0"/>
          </a:p>
          <a:p>
            <a:pPr lvl="1"/>
            <a:r>
              <a:rPr lang="en-AU" dirty="0" err="1" smtClean="0"/>
              <a:t>Menggambarkan</a:t>
            </a:r>
            <a:r>
              <a:rPr lang="en-AU" dirty="0" smtClean="0"/>
              <a:t> </a:t>
            </a:r>
            <a:r>
              <a:rPr lang="en-AU" dirty="0" err="1" smtClean="0"/>
              <a:t>bagaimana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digunakan</a:t>
            </a:r>
            <a:endParaRPr lang="en-AU" dirty="0" smtClean="0"/>
          </a:p>
          <a:p>
            <a:pPr lvl="1"/>
            <a:r>
              <a:rPr lang="en-AU" dirty="0" err="1" smtClean="0"/>
              <a:t>Mengidentifikasi</a:t>
            </a:r>
            <a:r>
              <a:rPr lang="en-AU" dirty="0" smtClean="0"/>
              <a:t> </a:t>
            </a:r>
            <a:r>
              <a:rPr lang="en-AU" dirty="0" err="1" smtClean="0"/>
              <a:t>indikator-indikator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kita</a:t>
            </a:r>
            <a:r>
              <a:rPr lang="en-AU" dirty="0" smtClean="0"/>
              <a:t> </a:t>
            </a:r>
            <a:r>
              <a:rPr lang="en-AU" dirty="0" err="1" smtClean="0"/>
              <a:t>gunakan</a:t>
            </a:r>
            <a:endParaRPr lang="en-AU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28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id" sz="3600" b="1" i="0" u="none" dirty="0">
                <a:solidFill>
                  <a:schemeClr val="accent4">
                    <a:lumMod val="75000"/>
                  </a:schemeClr>
                </a:solidFill>
              </a:rPr>
              <a:t>Apakah yang dimaksud dengan indikator kinerja?</a:t>
            </a:r>
            <a:endParaRPr lang="id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id" b="0" i="0" u="none" dirty="0"/>
              <a:t>Indikator kinerja digunakan untuk mengukur keberhasilan dalam</a:t>
            </a:r>
            <a:r>
              <a:rPr lang="id" b="0" i="0" u="none" dirty="0" smtClean="0"/>
              <a:t>: *)</a:t>
            </a:r>
            <a:endParaRPr lang="id" b="0" i="0" u="none" dirty="0"/>
          </a:p>
          <a:p>
            <a:pPr lvl="1" algn="l" rtl="0"/>
            <a:r>
              <a:rPr lang="id" b="0" i="0" u="none" dirty="0"/>
              <a:t>Kemajuan menuju sasaran spesifik</a:t>
            </a:r>
          </a:p>
          <a:p>
            <a:pPr lvl="1" algn="l" rtl="0"/>
            <a:r>
              <a:rPr lang="id" b="0" i="0" u="none" dirty="0"/>
              <a:t>Pencapaian suatu sasaran </a:t>
            </a:r>
            <a:r>
              <a:rPr lang="id" b="0" i="0" u="none" dirty="0" smtClean="0"/>
              <a:t>operasional</a:t>
            </a:r>
          </a:p>
          <a:p>
            <a:r>
              <a:rPr lang="en-AU" dirty="0" err="1" smtClean="0"/>
              <a:t>Harus</a:t>
            </a:r>
            <a:r>
              <a:rPr lang="en-AU" dirty="0" smtClean="0"/>
              <a:t> </a:t>
            </a:r>
            <a:r>
              <a:rPr lang="en-AU" dirty="0" err="1" smtClean="0"/>
              <a:t>sesuai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target yang </a:t>
            </a:r>
            <a:r>
              <a:rPr lang="en-AU" dirty="0" err="1" smtClean="0"/>
              <a:t>akan</a:t>
            </a:r>
            <a:r>
              <a:rPr lang="en-AU" dirty="0" smtClean="0"/>
              <a:t> </a:t>
            </a:r>
            <a:r>
              <a:rPr lang="en-AU" dirty="0" err="1" smtClean="0"/>
              <a:t>dicapai</a:t>
            </a:r>
            <a:endParaRPr lang="en-AU" dirty="0"/>
          </a:p>
          <a:p>
            <a:r>
              <a:rPr lang="en-AU" dirty="0" err="1" smtClean="0"/>
              <a:t>Contoh</a:t>
            </a:r>
            <a:r>
              <a:rPr lang="en-AU" dirty="0" smtClean="0"/>
              <a:t>:</a:t>
            </a:r>
            <a:endParaRPr lang="en-AU" dirty="0"/>
          </a:p>
          <a:p>
            <a:pPr lvl="1"/>
            <a:r>
              <a:rPr lang="en-AU" b="1" dirty="0" smtClean="0"/>
              <a:t>Target</a:t>
            </a:r>
            <a:r>
              <a:rPr lang="en-AU" dirty="0" smtClean="0"/>
              <a:t>: </a:t>
            </a:r>
            <a:r>
              <a:rPr lang="en-AU" dirty="0" err="1" smtClean="0"/>
              <a:t>menurunkan</a:t>
            </a:r>
            <a:r>
              <a:rPr lang="en-AU" dirty="0" smtClean="0"/>
              <a:t> </a:t>
            </a:r>
            <a:r>
              <a:rPr lang="en-AU" dirty="0" err="1" smtClean="0"/>
              <a:t>jumlah</a:t>
            </a:r>
            <a:r>
              <a:rPr lang="en-AU" dirty="0" smtClean="0"/>
              <a:t> </a:t>
            </a:r>
            <a:r>
              <a:rPr lang="en-AU" dirty="0" err="1" smtClean="0"/>
              <a:t>kasus</a:t>
            </a:r>
            <a:r>
              <a:rPr lang="en-AU" dirty="0" smtClean="0"/>
              <a:t> rabies </a:t>
            </a:r>
            <a:r>
              <a:rPr lang="en-AU" dirty="0" err="1" smtClean="0"/>
              <a:t>menjadi</a:t>
            </a:r>
            <a:r>
              <a:rPr lang="en-AU" dirty="0" smtClean="0"/>
              <a:t> &lt;20 </a:t>
            </a:r>
            <a:r>
              <a:rPr lang="en-AU" dirty="0" err="1" smtClean="0"/>
              <a:t>kasus</a:t>
            </a:r>
            <a:r>
              <a:rPr lang="en-AU" dirty="0" smtClean="0"/>
              <a:t> </a:t>
            </a:r>
            <a:r>
              <a:rPr lang="en-AU" dirty="0" err="1" smtClean="0"/>
              <a:t>dalam</a:t>
            </a:r>
            <a:r>
              <a:rPr lang="en-AU" dirty="0" smtClean="0"/>
              <a:t> 4 </a:t>
            </a:r>
            <a:r>
              <a:rPr lang="en-AU" dirty="0" err="1" smtClean="0"/>
              <a:t>bulan</a:t>
            </a:r>
            <a:endParaRPr lang="en-AU" dirty="0"/>
          </a:p>
          <a:p>
            <a:pPr lvl="1"/>
            <a:r>
              <a:rPr lang="en-AU" b="1" dirty="0" err="1" smtClean="0"/>
              <a:t>Indikator</a:t>
            </a:r>
            <a:r>
              <a:rPr lang="en-AU" b="1" dirty="0" smtClean="0"/>
              <a:t> </a:t>
            </a:r>
            <a:r>
              <a:rPr lang="en-AU" b="1" dirty="0" err="1" smtClean="0"/>
              <a:t>kinerja</a:t>
            </a:r>
            <a:r>
              <a:rPr lang="en-AU" dirty="0" smtClean="0"/>
              <a:t>: </a:t>
            </a:r>
            <a:r>
              <a:rPr lang="en-AU" dirty="0" err="1" smtClean="0"/>
              <a:t>jumlah</a:t>
            </a:r>
            <a:r>
              <a:rPr lang="en-AU" dirty="0" smtClean="0"/>
              <a:t> </a:t>
            </a:r>
            <a:r>
              <a:rPr lang="en-AU" dirty="0" err="1" smtClean="0"/>
              <a:t>kasus</a:t>
            </a:r>
            <a:r>
              <a:rPr lang="en-AU" dirty="0" smtClean="0"/>
              <a:t> yang </a:t>
            </a:r>
            <a:r>
              <a:rPr lang="en-AU" dirty="0" err="1" smtClean="0"/>
              <a:t>terjadi</a:t>
            </a:r>
            <a:r>
              <a:rPr lang="en-AU" dirty="0" smtClean="0"/>
              <a:t> </a:t>
            </a:r>
            <a:r>
              <a:rPr lang="en-AU" dirty="0" err="1" smtClean="0"/>
              <a:t>dalam</a:t>
            </a:r>
            <a:r>
              <a:rPr lang="en-AU" dirty="0" smtClean="0"/>
              <a:t> 4 </a:t>
            </a:r>
            <a:r>
              <a:rPr lang="en-AU" dirty="0" err="1" smtClean="0"/>
              <a:t>bulan</a:t>
            </a:r>
            <a:endParaRPr lang="id" i="0" u="none" dirty="0"/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4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*)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Pengertian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Indikator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Kinerja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dapat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dilihat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pada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>
                <a:solidFill>
                  <a:prstClr val="black"/>
                </a:solidFill>
                <a:latin typeface="Arial" charset="0"/>
                <a:cs typeface="Arial" charset="0"/>
              </a:rPr>
              <a:t>buku</a:t>
            </a:r>
            <a:r>
              <a:rPr lang="en-US" altLang="en-US" sz="17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700" dirty="0" err="1">
                <a:solidFill>
                  <a:prstClr val="black"/>
                </a:solidFill>
                <a:latin typeface="Arial" charset="0"/>
                <a:cs typeface="Arial" charset="0"/>
              </a:rPr>
              <a:t>pegangan</a:t>
            </a:r>
            <a:r>
              <a:rPr lang="en-US" altLang="en-US" sz="1700" dirty="0">
                <a:solidFill>
                  <a:prstClr val="black"/>
                </a:solidFill>
                <a:latin typeface="Arial" charset="0"/>
                <a:cs typeface="Arial" charset="0"/>
              </a:rPr>
              <a:t> “</a:t>
            </a:r>
            <a:r>
              <a:rPr lang="id-ID" altLang="en-US" sz="1700" dirty="0">
                <a:solidFill>
                  <a:prstClr val="black"/>
                </a:solidFill>
                <a:latin typeface="Arial" charset="0"/>
                <a:cs typeface="Arial" charset="0"/>
              </a:rPr>
              <a:t>Paket Bimbingan </a:t>
            </a:r>
            <a:r>
              <a:rPr lang="id-ID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Teknis </a:t>
            </a:r>
            <a:r>
              <a:rPr lang="id-ID" altLang="en-US" sz="1700" dirty="0">
                <a:solidFill>
                  <a:prstClr val="black"/>
                </a:solidFill>
                <a:latin typeface="Arial" charset="0"/>
                <a:cs typeface="Arial" charset="0"/>
              </a:rPr>
              <a:t>Perencanaan Dan Penganggaran Kesehatan Hewan Di Indonesia</a:t>
            </a:r>
            <a:r>
              <a:rPr lang="en-US" altLang="en-US" sz="17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”</a:t>
            </a:r>
            <a:endParaRPr lang="en-US" altLang="en-US" sz="17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471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accent2">
                    <a:lumMod val="50000"/>
                  </a:schemeClr>
                </a:solidFill>
              </a:rPr>
              <a:t>Indikator</a:t>
            </a:r>
            <a:r>
              <a:rPr lang="en-A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2">
                    <a:lumMod val="50000"/>
                  </a:schemeClr>
                </a:solidFill>
              </a:rPr>
              <a:t>kinerja</a:t>
            </a:r>
            <a:r>
              <a:rPr lang="en-AU" sz="3600" b="1" dirty="0" smtClean="0">
                <a:solidFill>
                  <a:schemeClr val="accent2">
                    <a:lumMod val="50000"/>
                  </a:schemeClr>
                </a:solidFill>
              </a:rPr>
              <a:t> yang SMART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err="1" smtClean="0"/>
              <a:t>Seperti</a:t>
            </a:r>
            <a:r>
              <a:rPr lang="en-AU" dirty="0" smtClean="0"/>
              <a:t> </a:t>
            </a:r>
            <a:r>
              <a:rPr lang="en-AU" dirty="0" err="1" smtClean="0"/>
              <a:t>apa</a:t>
            </a:r>
            <a:r>
              <a:rPr lang="en-AU" dirty="0" smtClean="0"/>
              <a:t> </a:t>
            </a:r>
            <a:r>
              <a:rPr lang="en-AU" dirty="0" err="1" smtClean="0"/>
              <a:t>itu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yang </a:t>
            </a:r>
            <a:r>
              <a:rPr lang="en-AU" dirty="0" err="1" smtClean="0"/>
              <a:t>baik</a:t>
            </a:r>
            <a:r>
              <a:rPr lang="en-AU" dirty="0" smtClean="0"/>
              <a:t>?</a:t>
            </a:r>
          </a:p>
          <a:p>
            <a:pPr lvl="1"/>
            <a:r>
              <a:rPr lang="en-AU" b="1" i="1" dirty="0" smtClean="0"/>
              <a:t>Specific</a:t>
            </a:r>
            <a:r>
              <a:rPr lang="en-AU" b="1" dirty="0" smtClean="0"/>
              <a:t>/</a:t>
            </a:r>
            <a:r>
              <a:rPr lang="en-AU" b="1" dirty="0" err="1" smtClean="0"/>
              <a:t>Spesifik</a:t>
            </a:r>
            <a:r>
              <a:rPr lang="en-AU" dirty="0" smtClean="0"/>
              <a:t> – </a:t>
            </a:r>
            <a:r>
              <a:rPr lang="en-AU" dirty="0" err="1" smtClean="0"/>
              <a:t>harus</a:t>
            </a:r>
            <a:r>
              <a:rPr lang="en-AU" dirty="0" smtClean="0"/>
              <a:t> </a:t>
            </a:r>
            <a:r>
              <a:rPr lang="en-AU" dirty="0" err="1" smtClean="0"/>
              <a:t>jelas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mudah</a:t>
            </a:r>
            <a:r>
              <a:rPr lang="en-AU" dirty="0" smtClean="0"/>
              <a:t> </a:t>
            </a:r>
            <a:r>
              <a:rPr lang="en-AU" dirty="0" err="1" smtClean="0"/>
              <a:t>dimengerti</a:t>
            </a:r>
            <a:endParaRPr lang="en-AU" dirty="0" smtClean="0"/>
          </a:p>
          <a:p>
            <a:pPr lvl="1"/>
            <a:r>
              <a:rPr lang="en-AU" b="1" i="1" dirty="0" smtClean="0"/>
              <a:t>Measureable</a:t>
            </a:r>
            <a:r>
              <a:rPr lang="en-AU" b="1" dirty="0" smtClean="0"/>
              <a:t>/</a:t>
            </a:r>
            <a:r>
              <a:rPr lang="en-AU" b="1" dirty="0" err="1" smtClean="0"/>
              <a:t>terukur</a:t>
            </a:r>
            <a:r>
              <a:rPr lang="en-AU" b="1" dirty="0" smtClean="0"/>
              <a:t> </a:t>
            </a:r>
            <a:r>
              <a:rPr lang="en-AU" dirty="0" smtClean="0"/>
              <a:t>– data </a:t>
            </a:r>
            <a:r>
              <a:rPr lang="en-AU" dirty="0" err="1" smtClean="0"/>
              <a:t>tersedia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diperoleh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dikalkulasi</a:t>
            </a:r>
            <a:endParaRPr lang="en-AU" dirty="0" smtClean="0"/>
          </a:p>
          <a:p>
            <a:pPr lvl="1"/>
            <a:r>
              <a:rPr lang="en-AU" b="1" i="1" dirty="0" smtClean="0"/>
              <a:t>Achievable</a:t>
            </a:r>
            <a:r>
              <a:rPr lang="en-AU" b="1" dirty="0" smtClean="0"/>
              <a:t>/ </a:t>
            </a:r>
            <a:r>
              <a:rPr lang="en-AU" b="1" dirty="0" err="1" smtClean="0"/>
              <a:t>Dapat</a:t>
            </a:r>
            <a:r>
              <a:rPr lang="en-AU" b="1" dirty="0" smtClean="0"/>
              <a:t> </a:t>
            </a:r>
            <a:r>
              <a:rPr lang="en-AU" b="1" dirty="0" err="1" smtClean="0"/>
              <a:t>dicapai</a:t>
            </a:r>
            <a:r>
              <a:rPr lang="en-AU" b="1" dirty="0" smtClean="0"/>
              <a:t> </a:t>
            </a:r>
            <a:r>
              <a:rPr lang="en-AU" dirty="0" smtClean="0"/>
              <a:t>– target </a:t>
            </a:r>
            <a:r>
              <a:rPr lang="en-AU" dirty="0" err="1" smtClean="0"/>
              <a:t>adalah</a:t>
            </a:r>
            <a:r>
              <a:rPr lang="en-AU" dirty="0" smtClean="0"/>
              <a:t> </a:t>
            </a:r>
            <a:r>
              <a:rPr lang="en-AU" dirty="0" err="1" smtClean="0"/>
              <a:t>sesuatu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dicapai</a:t>
            </a:r>
            <a:endParaRPr lang="en-AU" dirty="0" smtClean="0"/>
          </a:p>
          <a:p>
            <a:pPr lvl="1"/>
            <a:r>
              <a:rPr lang="en-AU" b="1" i="1" dirty="0" smtClean="0"/>
              <a:t>Realistic</a:t>
            </a:r>
            <a:r>
              <a:rPr lang="en-AU" b="1" dirty="0" smtClean="0"/>
              <a:t>/</a:t>
            </a:r>
            <a:r>
              <a:rPr lang="en-AU" b="1" dirty="0" err="1" smtClean="0"/>
              <a:t>realistis</a:t>
            </a:r>
            <a:r>
              <a:rPr lang="en-AU" dirty="0" smtClean="0"/>
              <a:t> –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target </a:t>
            </a:r>
            <a:r>
              <a:rPr lang="en-AU" dirty="0" err="1" smtClean="0"/>
              <a:t>realistik</a:t>
            </a:r>
            <a:r>
              <a:rPr lang="en-AU" dirty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dilakukan</a:t>
            </a:r>
            <a:r>
              <a:rPr lang="en-AU" dirty="0" smtClean="0"/>
              <a:t>, </a:t>
            </a:r>
            <a:r>
              <a:rPr lang="en-AU" dirty="0" err="1" smtClean="0"/>
              <a:t>sesuai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</a:t>
            </a:r>
            <a:r>
              <a:rPr lang="en-AU" dirty="0" err="1" smtClean="0"/>
              <a:t>kondisi</a:t>
            </a:r>
            <a:r>
              <a:rPr lang="en-AU" dirty="0" smtClean="0"/>
              <a:t> yang </a:t>
            </a:r>
            <a:r>
              <a:rPr lang="en-AU" dirty="0" err="1" smtClean="0"/>
              <a:t>ada</a:t>
            </a:r>
            <a:endParaRPr lang="en-AU" dirty="0" smtClean="0"/>
          </a:p>
          <a:p>
            <a:pPr lvl="1"/>
            <a:r>
              <a:rPr lang="en-AU" b="1" i="1" dirty="0" smtClean="0"/>
              <a:t>Time-bound</a:t>
            </a:r>
            <a:r>
              <a:rPr lang="en-AU" b="1" dirty="0" smtClean="0"/>
              <a:t>/ </a:t>
            </a:r>
            <a:r>
              <a:rPr lang="en-AU" b="1" dirty="0" err="1" smtClean="0"/>
              <a:t>Berjangka</a:t>
            </a:r>
            <a:r>
              <a:rPr lang="en-AU" b="1" dirty="0" smtClean="0"/>
              <a:t> </a:t>
            </a:r>
            <a:r>
              <a:rPr lang="en-AU" b="1" dirty="0" err="1" smtClean="0"/>
              <a:t>waktu</a:t>
            </a:r>
            <a:r>
              <a:rPr lang="en-AU" dirty="0" smtClean="0"/>
              <a:t>–</a:t>
            </a:r>
            <a:r>
              <a:rPr lang="en-AU" dirty="0" err="1" smtClean="0"/>
              <a:t>harus</a:t>
            </a:r>
            <a:r>
              <a:rPr lang="en-AU" dirty="0" smtClean="0"/>
              <a:t> </a:t>
            </a:r>
            <a:r>
              <a:rPr lang="en-AU" dirty="0" err="1" smtClean="0"/>
              <a:t>diukur</a:t>
            </a:r>
            <a:r>
              <a:rPr lang="en-AU" dirty="0" smtClean="0"/>
              <a:t> </a:t>
            </a:r>
            <a:r>
              <a:rPr lang="en-AU" dirty="0" err="1" smtClean="0"/>
              <a:t>pada</a:t>
            </a:r>
            <a:r>
              <a:rPr lang="en-AU" dirty="0" smtClean="0"/>
              <a:t> </a:t>
            </a:r>
            <a:r>
              <a:rPr lang="en-AU" dirty="0" err="1" smtClean="0"/>
              <a:t>periode</a:t>
            </a:r>
            <a:r>
              <a:rPr lang="en-AU" dirty="0" smtClean="0"/>
              <a:t> </a:t>
            </a:r>
            <a:r>
              <a:rPr lang="en-AU" dirty="0" err="1" smtClean="0"/>
              <a:t>waktu</a:t>
            </a:r>
            <a:r>
              <a:rPr lang="en-AU" dirty="0" smtClean="0"/>
              <a:t> </a:t>
            </a:r>
            <a:r>
              <a:rPr lang="en-AU" dirty="0" err="1" smtClean="0"/>
              <a:t>tertentu</a:t>
            </a:r>
            <a:r>
              <a:rPr lang="en-AU" dirty="0" smtClean="0"/>
              <a:t> </a:t>
            </a:r>
            <a:r>
              <a:rPr lang="en-AU" dirty="0" err="1" smtClean="0"/>
              <a:t>sesuai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target (</a:t>
            </a:r>
            <a:r>
              <a:rPr lang="en-AU" dirty="0" err="1" smtClean="0"/>
              <a:t>mingguan</a:t>
            </a:r>
            <a:r>
              <a:rPr lang="en-AU" dirty="0" smtClean="0"/>
              <a:t>, </a:t>
            </a:r>
            <a:r>
              <a:rPr lang="en-AU" dirty="0" err="1" smtClean="0"/>
              <a:t>bulanan</a:t>
            </a:r>
            <a:r>
              <a:rPr lang="en-AU" dirty="0" smtClean="0"/>
              <a:t>, </a:t>
            </a:r>
            <a:r>
              <a:rPr lang="en-AU" dirty="0" err="1" smtClean="0"/>
              <a:t>atau</a:t>
            </a:r>
            <a:r>
              <a:rPr lang="en-AU" dirty="0" smtClean="0"/>
              <a:t> </a:t>
            </a:r>
            <a:r>
              <a:rPr lang="en-AU" dirty="0" err="1" smtClean="0"/>
              <a:t>tahunan</a:t>
            </a:r>
            <a:r>
              <a:rPr lang="en-AU" dirty="0" smtClean="0"/>
              <a:t>)</a:t>
            </a:r>
          </a:p>
          <a:p>
            <a:pPr lvl="1"/>
            <a:endParaRPr lang="en-AU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37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931224" cy="504056"/>
          </a:xfrm>
        </p:spPr>
        <p:txBody>
          <a:bodyPr>
            <a:noAutofit/>
          </a:bodyPr>
          <a:lstStyle/>
          <a:p>
            <a:r>
              <a:rPr lang="id" sz="3200" b="1" i="0" u="none" dirty="0">
                <a:solidFill>
                  <a:schemeClr val="accent6">
                    <a:lumMod val="75000"/>
                  </a:schemeClr>
                </a:solidFill>
              </a:rPr>
              <a:t>Contoh</a:t>
            </a:r>
            <a:r>
              <a:rPr lang="id" sz="3600" b="1" i="0" u="none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d" sz="3600" b="1" i="0" u="none" dirty="0" smtClean="0">
                <a:solidFill>
                  <a:schemeClr val="accent6">
                    <a:lumMod val="75000"/>
                  </a:schemeClr>
                </a:solidFill>
              </a:rPr>
              <a:t>1: </a:t>
            </a:r>
            <a:r>
              <a:rPr lang="id" sz="3600" b="1" dirty="0" smtClean="0">
                <a:solidFill>
                  <a:schemeClr val="accent6">
                    <a:lumMod val="75000"/>
                  </a:schemeClr>
                </a:solidFill>
              </a:rPr>
              <a:t>Rabies</a:t>
            </a:r>
            <a:endParaRPr lang="id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08912" cy="3168352"/>
          </a:xfrm>
        </p:spPr>
        <p:txBody>
          <a:bodyPr>
            <a:noAutofit/>
          </a:bodyPr>
          <a:lstStyle/>
          <a:p>
            <a:r>
              <a:rPr lang="id" sz="2000" b="1" i="0" u="none" dirty="0" smtClean="0"/>
              <a:t>Target</a:t>
            </a:r>
            <a:r>
              <a:rPr lang="id" sz="2000" b="0" i="0" u="none" dirty="0" smtClean="0"/>
              <a:t>: mengurangi </a:t>
            </a:r>
            <a:r>
              <a:rPr lang="id" sz="2000" b="0" i="0" u="none" dirty="0"/>
              <a:t>insidensi rabies pada anjing hingga 20% dalam waktu 3 </a:t>
            </a:r>
            <a:r>
              <a:rPr lang="id" sz="2000" b="0" i="0" u="none" dirty="0" smtClean="0"/>
              <a:t>tahun</a:t>
            </a:r>
            <a:endParaRPr lang="id" sz="2000" b="0" i="0" u="none" dirty="0"/>
          </a:p>
          <a:p>
            <a:r>
              <a:rPr lang="id" sz="2000" b="1" i="0" u="none" dirty="0" smtClean="0"/>
              <a:t>Indikator kinerja</a:t>
            </a:r>
            <a:r>
              <a:rPr lang="id" sz="2000" b="0" i="0" u="none" dirty="0" smtClean="0"/>
              <a:t>: persentase insidensi rabies pada anjing setiap </a:t>
            </a:r>
            <a:r>
              <a:rPr lang="id" sz="2000" b="0" i="0" u="none" dirty="0"/>
              <a:t>tahun </a:t>
            </a:r>
            <a:r>
              <a:rPr lang="id" sz="2000" b="0" i="0" u="none" dirty="0" smtClean="0"/>
              <a:t>(dibandingkan dengan tahun dimulainya program) </a:t>
            </a:r>
          </a:p>
          <a:p>
            <a:r>
              <a:rPr lang="id" sz="2000" b="0" i="0" u="none" dirty="0" smtClean="0"/>
              <a:t>Contoh ini menunjukkan kemajuan menuju tercapainya sasaran tersebut. </a:t>
            </a:r>
          </a:p>
          <a:p>
            <a:r>
              <a:rPr lang="id" sz="2000" b="0" i="0" u="none" dirty="0" smtClean="0"/>
              <a:t>Batang-batang pada grafik memperlihatkan penurunan jumlah kasus per tahun dan garisnya menampilkan persentase penurunan sejak titik awal. Garis hijau horizontal menunjukkan sasarannya, yaitu penurunan 20%</a:t>
            </a:r>
          </a:p>
          <a:p>
            <a:r>
              <a:rPr lang="id" sz="2000" b="0" i="0" u="none" dirty="0" smtClean="0"/>
              <a:t>Dalam </a:t>
            </a:r>
            <a:r>
              <a:rPr lang="id" sz="2000" b="0" i="0" u="none" dirty="0"/>
              <a:t>kasus ini, sasaran tercapai (terlampaui) pada tahun ketiga</a:t>
            </a:r>
            <a:endParaRPr lang="id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749408"/>
              </p:ext>
            </p:extLst>
          </p:nvPr>
        </p:nvGraphicFramePr>
        <p:xfrm>
          <a:off x="899592" y="3789040"/>
          <a:ext cx="741682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11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5256584" cy="706090"/>
          </a:xfrm>
        </p:spPr>
        <p:txBody>
          <a:bodyPr>
            <a:noAutofit/>
          </a:bodyPr>
          <a:lstStyle/>
          <a:p>
            <a:r>
              <a:rPr lang="id" sz="3200" b="1" i="0" u="none" dirty="0">
                <a:solidFill>
                  <a:schemeClr val="accent6">
                    <a:lumMod val="75000"/>
                  </a:schemeClr>
                </a:solidFill>
              </a:rPr>
              <a:t>Contoh </a:t>
            </a:r>
            <a:r>
              <a:rPr lang="id" sz="3200" b="1" i="0" u="none" dirty="0" smtClean="0">
                <a:solidFill>
                  <a:schemeClr val="accent6">
                    <a:lumMod val="75000"/>
                  </a:schemeClr>
                </a:solidFill>
              </a:rPr>
              <a:t>2: </a:t>
            </a:r>
            <a:r>
              <a:rPr lang="id" sz="3200" b="1" dirty="0" smtClean="0">
                <a:solidFill>
                  <a:schemeClr val="accent6">
                    <a:lumMod val="75000"/>
                  </a:schemeClr>
                </a:solidFill>
              </a:rPr>
              <a:t>Brucellosis</a:t>
            </a:r>
            <a:endParaRPr lang="id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3168352"/>
          </a:xfrm>
        </p:spPr>
        <p:txBody>
          <a:bodyPr>
            <a:noAutofit/>
          </a:bodyPr>
          <a:lstStyle/>
          <a:p>
            <a:r>
              <a:rPr lang="en-US" sz="2000" b="1" i="0" u="none" dirty="0" smtClean="0"/>
              <a:t>Target</a:t>
            </a:r>
            <a:r>
              <a:rPr lang="id" sz="2000" b="0" i="0" u="none" dirty="0" smtClean="0"/>
              <a:t>: vaksinasi </a:t>
            </a:r>
            <a:r>
              <a:rPr lang="id" sz="2000" dirty="0"/>
              <a:t>brucellosis terhadap </a:t>
            </a:r>
            <a:r>
              <a:rPr lang="id" sz="2000" dirty="0" smtClean="0"/>
              <a:t>50</a:t>
            </a:r>
            <a:r>
              <a:rPr lang="id" sz="2000" b="0" i="0" u="none" dirty="0"/>
              <a:t>% anakan sapi betina </a:t>
            </a:r>
            <a:r>
              <a:rPr lang="id" sz="2000" b="0" i="0" u="none" dirty="0" smtClean="0"/>
              <a:t>setiap </a:t>
            </a:r>
            <a:r>
              <a:rPr lang="id" sz="2000" b="0" i="0" u="none" dirty="0"/>
              <a:t>tahun </a:t>
            </a:r>
            <a:endParaRPr lang="id" sz="2000" b="0" i="0" u="none" dirty="0" smtClean="0"/>
          </a:p>
          <a:p>
            <a:r>
              <a:rPr lang="id" sz="2000" b="1" dirty="0" smtClean="0"/>
              <a:t>Indikator kinerja: </a:t>
            </a:r>
            <a:r>
              <a:rPr lang="id" sz="2000" dirty="0" smtClean="0"/>
              <a:t>persentase anakan sapi betina yang divaksinasi setiap tahunnya </a:t>
            </a:r>
          </a:p>
          <a:p>
            <a:r>
              <a:rPr lang="id" sz="2000" b="0" i="0" u="none" dirty="0" smtClean="0"/>
              <a:t>Batang-batang </a:t>
            </a:r>
            <a:r>
              <a:rPr lang="id" sz="2000" b="0" i="0" u="none" dirty="0"/>
              <a:t>pada grafik menunjukkan kinerja selama 5 tahun </a:t>
            </a:r>
            <a:r>
              <a:rPr lang="id" sz="2000" b="0" i="0" u="none" dirty="0" smtClean="0"/>
              <a:t>terakhir </a:t>
            </a:r>
            <a:r>
              <a:rPr lang="id" sz="2000" b="0" i="0" u="none" dirty="0"/>
              <a:t>dibandingkan dengan Indikator Kinerja. Garis merah memperlihatkan sasarannya (50%)</a:t>
            </a:r>
          </a:p>
          <a:p>
            <a:r>
              <a:rPr lang="id" sz="2000" b="0" i="0" u="none" dirty="0"/>
              <a:t>Kinerjanya rendah untuk dua tahun pertama, kemudian sedikit di atas sasaran selama 2 tahun berikutnya, lalu turun lagi. </a:t>
            </a:r>
          </a:p>
          <a:p>
            <a:r>
              <a:rPr lang="id" sz="2000" b="0" i="0" u="none" dirty="0"/>
              <a:t>Penurunan tiba-tiba tersebut dan kegagalan mencapai sasaran pada tahun kelima perlu diselidiki alasannya</a:t>
            </a:r>
            <a:endParaRPr lang="id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714088"/>
              </p:ext>
            </p:extLst>
          </p:nvPr>
        </p:nvGraphicFramePr>
        <p:xfrm>
          <a:off x="755576" y="3933056"/>
          <a:ext cx="698477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924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355160" cy="634082"/>
          </a:xfrm>
        </p:spPr>
        <p:txBody>
          <a:bodyPr>
            <a:noAutofit/>
          </a:bodyPr>
          <a:lstStyle/>
          <a:p>
            <a:pPr algn="l"/>
            <a:r>
              <a:rPr lang="id" sz="2800" b="1" i="0" u="none" dirty="0">
                <a:solidFill>
                  <a:schemeClr val="accent6">
                    <a:lumMod val="75000"/>
                  </a:schemeClr>
                </a:solidFill>
              </a:rPr>
              <a:t>Contoh </a:t>
            </a:r>
            <a:r>
              <a:rPr lang="id" sz="2800" b="1" i="0" u="none" dirty="0" smtClean="0">
                <a:solidFill>
                  <a:schemeClr val="accent6">
                    <a:lumMod val="75000"/>
                  </a:schemeClr>
                </a:solidFill>
              </a:rPr>
              <a:t>3: </a:t>
            </a:r>
            <a:r>
              <a:rPr lang="id" sz="2800" b="1" dirty="0" smtClean="0">
                <a:solidFill>
                  <a:schemeClr val="accent6">
                    <a:lumMod val="75000"/>
                  </a:schemeClr>
                </a:solidFill>
              </a:rPr>
              <a:t>Respons </a:t>
            </a:r>
            <a:r>
              <a:rPr lang="id" sz="2800" b="1" dirty="0">
                <a:solidFill>
                  <a:schemeClr val="accent6">
                    <a:lumMod val="75000"/>
                  </a:schemeClr>
                </a:solidFill>
              </a:rPr>
              <a:t>terhadap penyakit </a:t>
            </a:r>
            <a:r>
              <a:rPr lang="id" sz="2800" b="1" dirty="0" smtClean="0">
                <a:solidFill>
                  <a:schemeClr val="accent6">
                    <a:lumMod val="75000"/>
                  </a:schemeClr>
                </a:solidFill>
              </a:rPr>
              <a:t>prioritas</a:t>
            </a:r>
            <a:endParaRPr lang="id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4608512" cy="5688632"/>
          </a:xfrm>
        </p:spPr>
        <p:txBody>
          <a:bodyPr>
            <a:noAutofit/>
          </a:bodyPr>
          <a:lstStyle/>
          <a:p>
            <a:r>
              <a:rPr lang="en-US" sz="1900" b="1" dirty="0" smtClean="0"/>
              <a:t>Target</a:t>
            </a:r>
            <a:r>
              <a:rPr lang="id" sz="1900" b="1" dirty="0" smtClean="0"/>
              <a:t>: </a:t>
            </a:r>
            <a:r>
              <a:rPr lang="id" sz="1900" b="0" i="0" u="none" dirty="0" smtClean="0"/>
              <a:t>respons </a:t>
            </a:r>
            <a:r>
              <a:rPr lang="id" sz="1900" b="0" i="0" u="none" dirty="0"/>
              <a:t>terhadap laporan penyakit prioritas sebesar 80% dalam waktu 24 jam dan 95% dalam waktu 48 jam</a:t>
            </a:r>
          </a:p>
          <a:p>
            <a:r>
              <a:rPr lang="id" sz="1900" b="1" i="0" u="none" dirty="0" smtClean="0"/>
              <a:t>Indikator kinerja</a:t>
            </a:r>
            <a:r>
              <a:rPr lang="id" sz="1900" b="0" i="0" u="none" dirty="0" smtClean="0"/>
              <a:t>: </a:t>
            </a:r>
            <a:r>
              <a:rPr lang="id" sz="1900" dirty="0"/>
              <a:t>tingkat respons </a:t>
            </a:r>
            <a:r>
              <a:rPr lang="id-ID" sz="1900" dirty="0"/>
              <a:t>dalam </a:t>
            </a:r>
            <a:r>
              <a:rPr lang="id" sz="1900" dirty="0"/>
              <a:t>24 dan 48 jam </a:t>
            </a:r>
            <a:r>
              <a:rPr lang="id-ID" sz="1900" dirty="0"/>
              <a:t>setiap bulannya </a:t>
            </a:r>
            <a:r>
              <a:rPr lang="id" sz="1900" dirty="0"/>
              <a:t>selama 12 bulan terakhir</a:t>
            </a:r>
            <a:endParaRPr lang="id" sz="1900" b="0" i="0" u="none" dirty="0" smtClean="0"/>
          </a:p>
          <a:p>
            <a:r>
              <a:rPr lang="id" sz="1900" b="0" i="0" u="none" dirty="0" smtClean="0"/>
              <a:t>Grafiknya menunjukkan tingkat </a:t>
            </a:r>
            <a:r>
              <a:rPr lang="id" sz="1900" b="0" i="0" u="none" dirty="0"/>
              <a:t>respons </a:t>
            </a:r>
            <a:r>
              <a:rPr lang="id-ID" sz="1900" b="0" i="0" u="none" dirty="0" smtClean="0"/>
              <a:t>dalam </a:t>
            </a:r>
            <a:r>
              <a:rPr lang="id" sz="1900" b="0" i="0" u="none" dirty="0" smtClean="0"/>
              <a:t>24 </a:t>
            </a:r>
            <a:r>
              <a:rPr lang="id" sz="1900" b="0" i="0" u="none" dirty="0"/>
              <a:t>dan 48 jam </a:t>
            </a:r>
            <a:r>
              <a:rPr lang="id-ID" sz="1900" b="0" i="0" u="none" dirty="0" smtClean="0"/>
              <a:t>setiap bulannya </a:t>
            </a:r>
            <a:r>
              <a:rPr lang="id" sz="1900" b="0" i="0" u="none" dirty="0" smtClean="0"/>
              <a:t>selama </a:t>
            </a:r>
            <a:r>
              <a:rPr lang="id" sz="1900" b="0" i="0" u="none" dirty="0"/>
              <a:t>12 bulan </a:t>
            </a:r>
            <a:r>
              <a:rPr lang="id" sz="1900" b="0" i="0" u="none" dirty="0" smtClean="0"/>
              <a:t>terakhir, dan </a:t>
            </a:r>
            <a:r>
              <a:rPr lang="id" sz="1900" b="0" i="0" u="none" dirty="0"/>
              <a:t>sasaran 80% dan 95%</a:t>
            </a:r>
          </a:p>
          <a:p>
            <a:r>
              <a:rPr lang="id" sz="1900" b="0" i="0" u="none" dirty="0"/>
              <a:t>Sasaran 80% dalam waktu 24 jam dapat tercapai (atau hampir tercapai) pada 10 dari 12 bulan, tetapi sasaran 95% dalam waktu 48 jam hanya tercapai pada 5 dari 12 bulan</a:t>
            </a:r>
          </a:p>
          <a:p>
            <a:r>
              <a:rPr lang="id" sz="1900" b="0" i="0" u="none" dirty="0"/>
              <a:t>Kegagalan pada bulan-bulan yang tidak memenuhi sasaran perlu diselidiki alasannya dan diatasi</a:t>
            </a:r>
            <a:r>
              <a:rPr lang="id" sz="1900" b="0" i="0" u="none" dirty="0" smtClean="0"/>
              <a:t>.</a:t>
            </a:r>
            <a:endParaRPr lang="id" sz="1900" b="0" i="0" u="none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254172"/>
              </p:ext>
            </p:extLst>
          </p:nvPr>
        </p:nvGraphicFramePr>
        <p:xfrm>
          <a:off x="4788024" y="1268760"/>
          <a:ext cx="460851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901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id" sz="2800" b="1" i="0" u="none" dirty="0">
                <a:solidFill>
                  <a:srgbClr val="C00000"/>
                </a:solidFill>
              </a:rPr>
              <a:t>Contoh </a:t>
            </a:r>
            <a:r>
              <a:rPr lang="id" sz="2800" b="1" i="0" u="none" dirty="0" smtClean="0">
                <a:solidFill>
                  <a:srgbClr val="C00000"/>
                </a:solidFill>
              </a:rPr>
              <a:t>4: </a:t>
            </a:r>
            <a:r>
              <a:rPr lang="id" sz="2800" b="1" dirty="0" smtClean="0">
                <a:solidFill>
                  <a:srgbClr val="C00000"/>
                </a:solidFill>
              </a:rPr>
              <a:t>Respons </a:t>
            </a:r>
            <a:r>
              <a:rPr lang="id" sz="2800" b="1" dirty="0">
                <a:solidFill>
                  <a:srgbClr val="C00000"/>
                </a:solidFill>
              </a:rPr>
              <a:t>terhadap penyakit </a:t>
            </a:r>
            <a:r>
              <a:rPr lang="id" sz="2800" b="1" dirty="0" smtClean="0">
                <a:solidFill>
                  <a:srgbClr val="C00000"/>
                </a:solidFill>
              </a:rPr>
              <a:t>prioritas</a:t>
            </a:r>
            <a:endParaRPr lang="id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3600401"/>
          </a:xfrm>
        </p:spPr>
        <p:txBody>
          <a:bodyPr>
            <a:noAutofit/>
          </a:bodyPr>
          <a:lstStyle/>
          <a:p>
            <a:r>
              <a:rPr lang="id" sz="2100" b="0" i="0" u="none" dirty="0" smtClean="0"/>
              <a:t>Indikator </a:t>
            </a:r>
            <a:r>
              <a:rPr lang="id" sz="2100" b="0" i="0" u="none" dirty="0"/>
              <a:t>kinerja tidak harus berupa persentase</a:t>
            </a:r>
          </a:p>
          <a:p>
            <a:r>
              <a:rPr lang="id" sz="2100" b="0" i="0" u="none" dirty="0"/>
              <a:t>Indikator lain untuk respons terhadap penyakit prioritas bisa berupa rata-rata jumlah hari </a:t>
            </a:r>
            <a:r>
              <a:rPr lang="id-ID" sz="2100" b="0" i="0" u="none" dirty="0" smtClean="0"/>
              <a:t>yang dibutuhkan </a:t>
            </a:r>
            <a:r>
              <a:rPr lang="id" sz="2100" b="0" i="0" u="none" dirty="0" smtClean="0"/>
              <a:t>untuk merespons</a:t>
            </a:r>
            <a:r>
              <a:rPr lang="id-ID" sz="2100" b="0" i="0" u="none" dirty="0" smtClean="0"/>
              <a:t>. </a:t>
            </a:r>
            <a:endParaRPr lang="en-US" sz="2100" b="0" i="0" u="none" dirty="0" smtClean="0"/>
          </a:p>
          <a:p>
            <a:r>
              <a:rPr lang="en-US" sz="2100" b="1" dirty="0" smtClean="0"/>
              <a:t>Target: </a:t>
            </a:r>
            <a:r>
              <a:rPr lang="en-US" sz="2100" dirty="0" err="1" smtClean="0"/>
              <a:t>Waktu</a:t>
            </a:r>
            <a:r>
              <a:rPr lang="en-US" sz="2100" dirty="0" smtClean="0"/>
              <a:t> </a:t>
            </a:r>
            <a:r>
              <a:rPr lang="id-ID" sz="2100" b="0" i="0" u="none" dirty="0" smtClean="0"/>
              <a:t>rata-rata</a:t>
            </a:r>
            <a:r>
              <a:rPr lang="en-US" sz="2100" b="0" i="0" u="none" dirty="0" smtClean="0"/>
              <a:t> </a:t>
            </a:r>
            <a:r>
              <a:rPr lang="en-US" sz="2100" b="0" i="0" u="none" dirty="0" err="1" smtClean="0"/>
              <a:t>untuk</a:t>
            </a:r>
            <a:r>
              <a:rPr lang="en-US" sz="2100" b="0" i="0" u="none" dirty="0" smtClean="0"/>
              <a:t> </a:t>
            </a:r>
            <a:r>
              <a:rPr lang="en-US" sz="2100" b="0" i="0" u="none" dirty="0" err="1" smtClean="0"/>
              <a:t>merespon</a:t>
            </a:r>
            <a:r>
              <a:rPr lang="id-ID" sz="2100" b="0" i="0" u="none" dirty="0" smtClean="0"/>
              <a:t> </a:t>
            </a:r>
            <a:r>
              <a:rPr lang="en-US" sz="2100" b="0" i="0" u="none" dirty="0" err="1" smtClean="0"/>
              <a:t>laporan</a:t>
            </a:r>
            <a:r>
              <a:rPr lang="en-US" sz="2100" b="0" i="0" u="none" dirty="0" smtClean="0"/>
              <a:t> </a:t>
            </a:r>
            <a:r>
              <a:rPr lang="id" sz="2100" b="0" i="0" u="none" dirty="0" smtClean="0"/>
              <a:t>harus </a:t>
            </a:r>
            <a:r>
              <a:rPr lang="id" sz="2100" b="0" i="0" u="none" dirty="0"/>
              <a:t>di bawah </a:t>
            </a:r>
            <a:r>
              <a:rPr lang="id" sz="2100" b="0" i="0" u="none" dirty="0" smtClean="0"/>
              <a:t>1,5 hari</a:t>
            </a:r>
          </a:p>
          <a:p>
            <a:r>
              <a:rPr lang="id" sz="2100" b="1" dirty="0" smtClean="0"/>
              <a:t>Indikator kinerja: </a:t>
            </a:r>
            <a:r>
              <a:rPr lang="id" sz="2100" dirty="0" smtClean="0"/>
              <a:t>waktu rata-rata untuk merespon laporan.</a:t>
            </a:r>
          </a:p>
          <a:p>
            <a:r>
              <a:rPr lang="id" sz="2100" dirty="0" smtClean="0"/>
              <a:t>G</a:t>
            </a:r>
            <a:r>
              <a:rPr lang="id" sz="2100" b="0" i="0" u="none" dirty="0" smtClean="0"/>
              <a:t>rafik </a:t>
            </a:r>
            <a:r>
              <a:rPr lang="id" sz="2100" b="0" i="0" u="none" dirty="0"/>
              <a:t>menunjukkan bahwa sasaran </a:t>
            </a:r>
            <a:r>
              <a:rPr lang="id" sz="2100" b="0" i="0" u="none" dirty="0" smtClean="0"/>
              <a:t>belum terlampaui </a:t>
            </a:r>
            <a:r>
              <a:rPr lang="id" sz="2100" b="0" i="0" u="none" dirty="0"/>
              <a:t>selama 6 bulan pertama, tetapi </a:t>
            </a:r>
            <a:r>
              <a:rPr lang="id" sz="2100" b="0" i="0" u="none" dirty="0" smtClean="0"/>
              <a:t>akhirnya </a:t>
            </a:r>
            <a:r>
              <a:rPr lang="id" sz="2100" b="0" i="0" u="none" dirty="0"/>
              <a:t>sasaran </a:t>
            </a:r>
            <a:r>
              <a:rPr lang="id" sz="2100" b="0" i="0" u="none" dirty="0" smtClean="0"/>
              <a:t>mulai terpenuhi di 6 </a:t>
            </a:r>
            <a:r>
              <a:rPr lang="id" sz="2100" b="0" i="0" u="none" dirty="0"/>
              <a:t>bulan terakhir</a:t>
            </a:r>
          </a:p>
          <a:p>
            <a:r>
              <a:rPr lang="id" sz="2100" b="0" i="0" u="none" dirty="0"/>
              <a:t>Ini hanya memberi tahu kita rata-ratanya, </a:t>
            </a:r>
            <a:r>
              <a:rPr lang="id" sz="2100" dirty="0" smtClean="0"/>
              <a:t>namun tidak memperlihatkan </a:t>
            </a:r>
            <a:r>
              <a:rPr lang="id" sz="2100" b="0" i="0" u="none" dirty="0" smtClean="0"/>
              <a:t>waktu respon yang </a:t>
            </a:r>
            <a:r>
              <a:rPr lang="id" sz="2100" b="0" i="0" u="none" dirty="0"/>
              <a:t>paling </a:t>
            </a:r>
            <a:r>
              <a:rPr lang="id" sz="2100" dirty="0" smtClean="0"/>
              <a:t>lambat yang terjadi</a:t>
            </a:r>
            <a:endParaRPr lang="id" sz="21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812517"/>
              </p:ext>
            </p:extLst>
          </p:nvPr>
        </p:nvGraphicFramePr>
        <p:xfrm>
          <a:off x="467544" y="4077072"/>
          <a:ext cx="8208912" cy="2373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371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id" b="0" i="0" u="none"/>
              <a:t>Diskusi dan pertanyaan?</a:t>
            </a:r>
            <a:endParaRPr lang="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00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P-EID PPT template national_0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AIP-EID PPT template national_0.1</Template>
  <TotalTime>1039</TotalTime>
  <Words>936</Words>
  <Application>Microsoft Office PowerPoint</Application>
  <PresentationFormat>On-screen Show (4:3)</PresentationFormat>
  <Paragraphs>123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AIP-EID PPT template national_0.1</vt:lpstr>
      <vt:lpstr>Penggunaan iSIKHNAS untuk Advokasi Anggaran</vt:lpstr>
      <vt:lpstr>Tujuan dari sesi ini</vt:lpstr>
      <vt:lpstr>Apakah yang dimaksud dengan indikator kinerja?</vt:lpstr>
      <vt:lpstr>Indikator kinerja yang SMART</vt:lpstr>
      <vt:lpstr>Contoh 1: Rabies</vt:lpstr>
      <vt:lpstr>Contoh 2: Brucellosis</vt:lpstr>
      <vt:lpstr>Contoh 3: Respons terhadap penyakit prioritas</vt:lpstr>
      <vt:lpstr>Contoh 4: Respons terhadap penyakit prioritas</vt:lpstr>
      <vt:lpstr>Diskusi dan pertanyaan?</vt:lpstr>
      <vt:lpstr>Latihan</vt:lpstr>
      <vt:lpstr>Diskusi</vt:lpstr>
      <vt:lpstr>Diskusi final dan pertanyaan</vt:lpstr>
      <vt:lpstr>Rangkuman sesi</vt:lpstr>
      <vt:lpstr>Beberapa contoh tambahan  (untuk diskusi jika diperlukan)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Valeska</cp:lastModifiedBy>
  <cp:revision>76</cp:revision>
  <dcterms:created xsi:type="dcterms:W3CDTF">2014-05-12T09:17:25Z</dcterms:created>
  <dcterms:modified xsi:type="dcterms:W3CDTF">2015-03-23T06:29:28Z</dcterms:modified>
</cp:coreProperties>
</file>