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5" r:id="rId3"/>
    <p:sldId id="266" r:id="rId4"/>
    <p:sldId id="267" r:id="rId5"/>
    <p:sldId id="258" r:id="rId6"/>
    <p:sldId id="271" r:id="rId7"/>
    <p:sldId id="289" r:id="rId8"/>
    <p:sldId id="291" r:id="rId9"/>
    <p:sldId id="290" r:id="rId10"/>
    <p:sldId id="286" r:id="rId11"/>
    <p:sldId id="293" r:id="rId12"/>
    <p:sldId id="277" r:id="rId13"/>
    <p:sldId id="27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77" d="100"/>
          <a:sy n="77" d="100"/>
        </p:scale>
        <p:origin x="-19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25/06/2014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First, need to get numbers organised – using Excel or a hand calculator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Then need to estimate % for each row</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First row:  (15/30)*100=50%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FMD in a Thai village</a:t>
            </a:r>
            <a:endParaRPr lang="en-AU" b="0" dirty="0"/>
          </a:p>
          <a:p>
            <a:pPr marL="0" indent="0">
              <a:buFont typeface="Arial" panose="020B0604020202020204" pitchFamily="34" charset="0"/>
              <a:buNone/>
            </a:pP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Que</a:t>
            </a:r>
            <a:r>
              <a:rPr lang="en-AU" b="1" i="1" dirty="0" smtClean="0"/>
              <a:t>stion</a:t>
            </a:r>
            <a:r>
              <a:rPr lang="en-AU" b="1" i="1" baseline="0" dirty="0" smtClean="0"/>
              <a:t> </a:t>
            </a:r>
            <a:r>
              <a:rPr lang="en-AU" b="1" i="1" baseline="0" dirty="0" smtClean="0"/>
              <a:t>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First, need to get numbers organised – using Excel or a hand calculator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Then need to estimate % for each row</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First row:  (15/30)*100=50%</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Then we can use a ratio of the two AR estimates for beef cattle to compare disease occurrence between young and adult.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In young beef cattle, 50% of animals got FMD. In adult cattle 32.8% got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If we ratio these two we get  50/32.8=1.52</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This is called a relative risk or RR. It shows that young beef cattle were 1.52 times more likely to get FMD than adult beef cattle or 52% more likely.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This is a direct measure of risk of disease.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kern="1200" baseline="0" dirty="0" smtClean="0">
                <a:solidFill>
                  <a:schemeClr val="tx1"/>
                </a:solidFill>
                <a:effectLst/>
                <a:latin typeface="+mn-lt"/>
                <a:ea typeface="+mn-ea"/>
                <a:cs typeface="+mn-cs"/>
              </a:rPr>
              <a:t>What do these results show? – young cattle (beef and buffalo) appear more likely to get FMD.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649992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8</a:t>
            </a:r>
          </a:p>
          <a:p>
            <a:pPr marL="628650" lvl="1" indent="-171450">
              <a:buFont typeface="Arial" panose="020B0604020202020204" pitchFamily="34" charset="0"/>
              <a:buChar char="•"/>
            </a:pPr>
            <a:r>
              <a:rPr lang="en-AU" dirty="0" smtClean="0"/>
              <a:t>The epidemiological approach to larger disease investigations</a:t>
            </a:r>
          </a:p>
          <a:p>
            <a:pPr marL="628650" lvl="1" indent="-171450">
              <a:buFont typeface="Arial" panose="020B0604020202020204" pitchFamily="34" charset="0"/>
              <a:buChar char="•"/>
            </a:pPr>
            <a:r>
              <a:rPr lang="en-AU" dirty="0" smtClean="0"/>
              <a:t>The advantages of the epidemiology approach</a:t>
            </a:r>
          </a:p>
          <a:p>
            <a:pPr marL="628650" lvl="1" indent="-171450">
              <a:buFont typeface="Arial" panose="020B0604020202020204" pitchFamily="34" charset="0"/>
              <a:buChar char="•"/>
            </a:pPr>
            <a:r>
              <a:rPr lang="en-AU" dirty="0" smtClean="0"/>
              <a:t>Describing</a:t>
            </a:r>
            <a:r>
              <a:rPr lang="en-AU" baseline="0" dirty="0" smtClean="0"/>
              <a:t> </a:t>
            </a:r>
            <a:r>
              <a:rPr lang="en-AU" dirty="0" smtClean="0"/>
              <a:t>cases and non-cases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Thai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background information</a:t>
            </a:r>
            <a:r>
              <a:rPr lang="en-AU" sz="1200" kern="1200" baseline="0" dirty="0" smtClean="0">
                <a:solidFill>
                  <a:schemeClr val="tx1"/>
                </a:solidFill>
                <a:effectLst/>
                <a:latin typeface="+mn-lt"/>
                <a:ea typeface="+mn-ea"/>
                <a:cs typeface="+mn-cs"/>
              </a:rPr>
              <a:t> to set the scene</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260740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Investigation of FMD in a village</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Question 1: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task is to get the group to think about how</a:t>
            </a:r>
            <a:r>
              <a:rPr lang="en-AU" sz="1200" kern="1200" baseline="0" dirty="0" smtClean="0">
                <a:solidFill>
                  <a:schemeClr val="tx1"/>
                </a:solidFill>
                <a:effectLst/>
                <a:latin typeface="+mn-lt"/>
                <a:ea typeface="+mn-ea"/>
                <a:cs typeface="+mn-cs"/>
              </a:rPr>
              <a:t> they will use ARs to answer questions about disease risk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They need to be able to look at summary tables of counts of cases and non-cases and think about possible questions that they might be able to look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AU" sz="1200" kern="1200" baseline="0" dirty="0" smtClean="0">
                <a:solidFill>
                  <a:schemeClr val="tx1"/>
                </a:solidFill>
                <a:effectLst/>
                <a:latin typeface="+mn-lt"/>
                <a:ea typeface="+mn-ea"/>
                <a:cs typeface="+mn-cs"/>
              </a:rPr>
              <a:t>Is there a difference in disease risk between young animals and older animals </a:t>
            </a:r>
          </a:p>
          <a:p>
            <a:pPr marL="228600" marR="0" indent="-228600" algn="l"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AU" sz="1200" kern="1200" baseline="0" dirty="0" smtClean="0">
                <a:solidFill>
                  <a:schemeClr val="tx1"/>
                </a:solidFill>
                <a:effectLst/>
                <a:latin typeface="+mn-lt"/>
                <a:ea typeface="+mn-ea"/>
                <a:cs typeface="+mn-cs"/>
              </a:rPr>
              <a:t>Is there a difference between beef cattle and buffalo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397713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985363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25-Jun-14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25-Jun-14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25-Jun-14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25-Jun-14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25-Jun-14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25-Jun-14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9 </a:t>
            </a:r>
            <a:r>
              <a:rPr lang="en-AU" dirty="0"/>
              <a:t>– Collecting data and counting cases</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1"/>
            <a:ext cx="8229600" cy="1324744"/>
          </a:xfrm>
        </p:spPr>
        <p:txBody>
          <a:bodyPr>
            <a:normAutofit/>
          </a:bodyPr>
          <a:lstStyle/>
          <a:p>
            <a:pPr marL="514350" indent="-514350">
              <a:buFont typeface="+mj-lt"/>
              <a:buAutoNum type="arabicPeriod" startAt="2"/>
            </a:pPr>
            <a:r>
              <a:rPr lang="en-AU" dirty="0" smtClean="0"/>
              <a:t>Are young animals more likely to get FMD than older animals?</a:t>
            </a:r>
          </a:p>
          <a:p>
            <a:pPr marL="0" indent="0">
              <a:buNone/>
            </a:pPr>
            <a:endParaRPr lang="en-AU" b="1" dirty="0"/>
          </a:p>
        </p:txBody>
      </p:sp>
      <p:graphicFrame>
        <p:nvGraphicFramePr>
          <p:cNvPr id="4" name="Table 3"/>
          <p:cNvGraphicFramePr>
            <a:graphicFrameLocks noGrp="1"/>
          </p:cNvGraphicFramePr>
          <p:nvPr>
            <p:extLst>
              <p:ext uri="{D42A27DB-BD31-4B8C-83A1-F6EECF244321}">
                <p14:modId xmlns:p14="http://schemas.microsoft.com/office/powerpoint/2010/main" val="2761645637"/>
              </p:ext>
            </p:extLst>
          </p:nvPr>
        </p:nvGraphicFramePr>
        <p:xfrm>
          <a:off x="457200" y="3428999"/>
          <a:ext cx="3972396" cy="2626995"/>
        </p:xfrm>
        <a:graphic>
          <a:graphicData uri="http://schemas.openxmlformats.org/drawingml/2006/table">
            <a:tbl>
              <a:tblPr>
                <a:tableStyleId>{5C22544A-7EE6-4342-B048-85BDC9FD1C3A}</a:tableStyleId>
              </a:tblPr>
              <a:tblGrid>
                <a:gridCol w="1364160"/>
                <a:gridCol w="965480"/>
                <a:gridCol w="850198"/>
                <a:gridCol w="792558"/>
              </a:tblGrid>
              <a:tr h="362619">
                <a:tc>
                  <a:txBody>
                    <a:bodyPr/>
                    <a:lstStyle/>
                    <a:p>
                      <a:pPr algn="l" fontAlgn="b"/>
                      <a:r>
                        <a:rPr lang="en-US" sz="2400" u="none" strike="noStrike">
                          <a:effectLst/>
                        </a:rPr>
                        <a:t>Breed</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Age</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Cases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Total</a:t>
                      </a:r>
                      <a:endParaRPr lang="en-US" sz="2400" b="0" i="0" u="none" strike="noStrike">
                        <a:effectLst/>
                        <a:latin typeface="Arial"/>
                      </a:endParaRPr>
                    </a:p>
                  </a:txBody>
                  <a:tcPr marL="9525" marR="9525" marT="9525" marB="0" anchor="b"/>
                </a:tc>
              </a:tr>
              <a:tr h="348114">
                <a:tc>
                  <a:txBody>
                    <a:bodyPr/>
                    <a:lstStyle/>
                    <a:p>
                      <a:pPr algn="l" fontAlgn="b"/>
                      <a:r>
                        <a:rPr lang="en-US" sz="2400" u="none" strike="noStrike">
                          <a:effectLst/>
                        </a:rPr>
                        <a:t>Beef</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30</a:t>
                      </a:r>
                      <a:endParaRPr lang="en-US" sz="2400" b="0" i="0" u="none" strike="noStrike">
                        <a:effectLst/>
                        <a:latin typeface="Arial"/>
                      </a:endParaRPr>
                    </a:p>
                  </a:txBody>
                  <a:tcPr marL="9525" marR="9525" marT="9525" marB="0" anchor="b"/>
                </a:tc>
              </a:tr>
              <a:tr h="348114">
                <a:tc>
                  <a:txBody>
                    <a:bodyPr/>
                    <a:lstStyle/>
                    <a:p>
                      <a:pPr algn="l" fontAlgn="b"/>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134</a:t>
                      </a:r>
                      <a:endParaRPr lang="en-US" sz="2400" b="0" i="0" u="none" strike="noStrike">
                        <a:effectLst/>
                        <a:latin typeface="Arial"/>
                      </a:endParaRPr>
                    </a:p>
                  </a:txBody>
                  <a:tcPr marL="9525" marR="9525" marT="9525" marB="0" anchor="b"/>
                </a:tc>
              </a:tr>
              <a:tr h="348114">
                <a:tc>
                  <a:txBody>
                    <a:bodyPr/>
                    <a:lstStyle/>
                    <a:p>
                      <a:pPr algn="l" fontAlgn="b"/>
                      <a:r>
                        <a:rPr lang="en-US" sz="2400" u="none" strike="noStrike">
                          <a:effectLst/>
                        </a:rPr>
                        <a:t>Buffalo</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r>
              <a:tr h="362619">
                <a:tc>
                  <a:txBody>
                    <a:bodyPr/>
                    <a:lstStyle/>
                    <a:p>
                      <a:pPr algn="l" fontAlgn="b"/>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158</a:t>
                      </a:r>
                      <a:endParaRPr lang="en-US" sz="2400" b="0" i="0" u="none" strike="noStrike">
                        <a:effectLst/>
                        <a:latin typeface="Arial"/>
                      </a:endParaRPr>
                    </a:p>
                  </a:txBody>
                  <a:tcPr marL="9525" marR="9525" marT="9525" marB="0" anchor="b"/>
                </a:tc>
              </a:tr>
              <a:tr h="348114">
                <a:tc>
                  <a:txBody>
                    <a:bodyPr/>
                    <a:lstStyle/>
                    <a:p>
                      <a:pPr algn="l" fontAlgn="b"/>
                      <a:r>
                        <a:rPr lang="en-US" sz="2400" u="none" strike="noStrike">
                          <a:effectLst/>
                        </a:rPr>
                        <a:t>Combined</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51</a:t>
                      </a:r>
                      <a:endParaRPr lang="en-US" sz="2400" b="0" i="0" u="none" strike="noStrike">
                        <a:effectLst/>
                        <a:latin typeface="Arial"/>
                      </a:endParaRPr>
                    </a:p>
                  </a:txBody>
                  <a:tcPr marL="9525" marR="9525" marT="9525" marB="0" anchor="b"/>
                </a:tc>
              </a:tr>
              <a:tr h="348114">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78</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292</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1109203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FMD in a Thai village</a:t>
            </a:r>
            <a:endParaRPr lang="en-AU" b="1" dirty="0"/>
          </a:p>
        </p:txBody>
      </p:sp>
      <p:sp>
        <p:nvSpPr>
          <p:cNvPr id="3" name="Content Placeholder 2"/>
          <p:cNvSpPr>
            <a:spLocks noGrp="1"/>
          </p:cNvSpPr>
          <p:nvPr>
            <p:ph idx="1"/>
          </p:nvPr>
        </p:nvSpPr>
        <p:spPr>
          <a:xfrm>
            <a:off x="457200" y="1600201"/>
            <a:ext cx="8229600" cy="1252736"/>
          </a:xfrm>
        </p:spPr>
        <p:txBody>
          <a:bodyPr>
            <a:normAutofit/>
          </a:bodyPr>
          <a:lstStyle/>
          <a:p>
            <a:pPr marL="514350" indent="-514350">
              <a:buFont typeface="+mj-lt"/>
              <a:buAutoNum type="arabicPeriod" startAt="2"/>
            </a:pPr>
            <a:r>
              <a:rPr lang="en-AU" dirty="0" smtClean="0"/>
              <a:t>Are young animals more likely to get FMD than older animals?</a:t>
            </a:r>
          </a:p>
          <a:p>
            <a:pPr marL="0" indent="0">
              <a:buNone/>
            </a:pPr>
            <a:endParaRPr lang="en-AU" b="1" dirty="0"/>
          </a:p>
        </p:txBody>
      </p:sp>
      <p:graphicFrame>
        <p:nvGraphicFramePr>
          <p:cNvPr id="5" name="Table 4"/>
          <p:cNvGraphicFramePr>
            <a:graphicFrameLocks noGrp="1"/>
          </p:cNvGraphicFramePr>
          <p:nvPr>
            <p:extLst>
              <p:ext uri="{D42A27DB-BD31-4B8C-83A1-F6EECF244321}">
                <p14:modId xmlns:p14="http://schemas.microsoft.com/office/powerpoint/2010/main" val="904769491"/>
              </p:ext>
            </p:extLst>
          </p:nvPr>
        </p:nvGraphicFramePr>
        <p:xfrm>
          <a:off x="457199" y="3374804"/>
          <a:ext cx="7074903" cy="3010947"/>
        </p:xfrm>
        <a:graphic>
          <a:graphicData uri="http://schemas.openxmlformats.org/drawingml/2006/table">
            <a:tbl>
              <a:tblPr>
                <a:tableStyleId>{5C22544A-7EE6-4342-B048-85BDC9FD1C3A}</a:tableStyleId>
              </a:tblPr>
              <a:tblGrid>
                <a:gridCol w="1546785"/>
                <a:gridCol w="1094731"/>
                <a:gridCol w="964016"/>
                <a:gridCol w="898660"/>
                <a:gridCol w="914999"/>
                <a:gridCol w="1655712"/>
              </a:tblGrid>
              <a:tr h="442786">
                <a:tc>
                  <a:txBody>
                    <a:bodyPr/>
                    <a:lstStyle/>
                    <a:p>
                      <a:pPr algn="l" fontAlgn="b"/>
                      <a:r>
                        <a:rPr lang="en-US" sz="2400" u="none" strike="noStrike" dirty="0">
                          <a:effectLst/>
                        </a:rPr>
                        <a:t>Breed</a:t>
                      </a:r>
                      <a:endParaRPr lang="en-US" sz="2400" b="0" i="0" u="none" strike="noStrike" dirty="0">
                        <a:effectLst/>
                        <a:latin typeface="Arial"/>
                      </a:endParaRPr>
                    </a:p>
                  </a:txBody>
                  <a:tcPr marL="9525" marR="9525" marT="9525" marB="0" anchor="b"/>
                </a:tc>
                <a:tc>
                  <a:txBody>
                    <a:bodyPr/>
                    <a:lstStyle/>
                    <a:p>
                      <a:pPr algn="l" fontAlgn="b"/>
                      <a:r>
                        <a:rPr lang="en-US" sz="2400" u="none" strike="noStrike">
                          <a:effectLst/>
                        </a:rPr>
                        <a:t>Age</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Cases</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Total</a:t>
                      </a:r>
                      <a:endParaRPr lang="en-US" sz="2400" b="0" i="0" u="none" strike="noStrike">
                        <a:effectLst/>
                        <a:latin typeface="Arial"/>
                      </a:endParaRPr>
                    </a:p>
                  </a:txBody>
                  <a:tcPr marL="9525" marR="9525" marT="9525" marB="0" anchor="b"/>
                </a:tc>
                <a:tc>
                  <a:txBody>
                    <a:bodyPr/>
                    <a:lstStyle/>
                    <a:p>
                      <a:pPr algn="ctr" fontAlgn="b"/>
                      <a:r>
                        <a:rPr lang="en-US" sz="2400" u="none" strike="noStrike" dirty="0" smtClean="0">
                          <a:effectLst/>
                        </a:rPr>
                        <a:t>% (AR)</a:t>
                      </a:r>
                      <a:endParaRPr lang="en-US" sz="2400" b="0" i="0" u="none" strike="noStrike" dirty="0">
                        <a:effectLst/>
                        <a:latin typeface="Arial"/>
                      </a:endParaRPr>
                    </a:p>
                  </a:txBody>
                  <a:tcPr marL="9525" marR="9525" marT="9525" marB="0" anchor="b"/>
                </a:tc>
                <a:tc>
                  <a:txBody>
                    <a:bodyPr/>
                    <a:lstStyle/>
                    <a:p>
                      <a:pPr algn="ctr" fontAlgn="b"/>
                      <a:r>
                        <a:rPr lang="en-US" sz="2400" u="none" strike="noStrike">
                          <a:effectLst/>
                        </a:rPr>
                        <a:t>Ratio (RR)</a:t>
                      </a:r>
                      <a:endParaRPr lang="en-US" sz="2400" b="0" i="0" u="none" strike="noStrike">
                        <a:effectLst/>
                        <a:latin typeface="Arial"/>
                      </a:endParaRPr>
                    </a:p>
                  </a:txBody>
                  <a:tcPr marL="9525" marR="9525" marT="9525" marB="0" anchor="b"/>
                </a:tc>
              </a:tr>
              <a:tr h="425075">
                <a:tc>
                  <a:txBody>
                    <a:bodyPr/>
                    <a:lstStyle/>
                    <a:p>
                      <a:pPr algn="l" fontAlgn="b"/>
                      <a:r>
                        <a:rPr lang="en-US" sz="2400" u="none" strike="noStrike">
                          <a:effectLst/>
                        </a:rPr>
                        <a:t>Beef</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50.0</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1.52</a:t>
                      </a:r>
                      <a:endParaRPr lang="en-US" sz="2400" b="0" i="0" u="none" strike="noStrike">
                        <a:effectLst/>
                        <a:latin typeface="Arial"/>
                      </a:endParaRPr>
                    </a:p>
                  </a:txBody>
                  <a:tcPr marL="9525" marR="9525" marT="9525" marB="0" anchor="b"/>
                </a:tc>
              </a:tr>
              <a:tr h="425075">
                <a:tc>
                  <a:txBody>
                    <a:bodyPr/>
                    <a:lstStyle/>
                    <a:p>
                      <a:pPr algn="l" fontAlgn="b"/>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134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32.8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r>
              <a:tr h="425075">
                <a:tc>
                  <a:txBody>
                    <a:bodyPr/>
                    <a:lstStyle/>
                    <a:p>
                      <a:pPr algn="l" fontAlgn="b"/>
                      <a:r>
                        <a:rPr lang="en-US" sz="2400" u="none" strike="noStrike">
                          <a:effectLst/>
                        </a:rPr>
                        <a:t>Buffalo</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38.1</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1.77</a:t>
                      </a:r>
                      <a:endParaRPr lang="en-US" sz="2400" b="0" i="0" u="none" strike="noStrike" dirty="0">
                        <a:effectLst/>
                        <a:latin typeface="Arial"/>
                      </a:endParaRPr>
                    </a:p>
                  </a:txBody>
                  <a:tcPr marL="9525" marR="9525" marT="9525" marB="0" anchor="b"/>
                </a:tc>
              </a:tr>
              <a:tr h="442786">
                <a:tc>
                  <a:txBody>
                    <a:bodyPr/>
                    <a:lstStyle/>
                    <a:p>
                      <a:pPr algn="l" fontAlgn="b"/>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34</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158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21.5</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a:t>
                      </a:r>
                      <a:endParaRPr lang="en-US" sz="2400" b="0" i="0" u="none" strike="noStrike">
                        <a:effectLst/>
                        <a:latin typeface="Arial"/>
                      </a:endParaRPr>
                    </a:p>
                  </a:txBody>
                  <a:tcPr marL="9525" marR="9525" marT="9525" marB="0" anchor="b"/>
                </a:tc>
              </a:tr>
              <a:tr h="425075">
                <a:tc>
                  <a:txBody>
                    <a:bodyPr/>
                    <a:lstStyle/>
                    <a:p>
                      <a:pPr algn="l" fontAlgn="b"/>
                      <a:r>
                        <a:rPr lang="en-US" sz="2400" u="none" strike="noStrike">
                          <a:effectLst/>
                        </a:rPr>
                        <a:t>Combined</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&lt;1 yr</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23</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51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45.1</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1.69</a:t>
                      </a:r>
                      <a:endParaRPr lang="en-US" sz="2400" b="0" i="0" u="none" strike="noStrike">
                        <a:effectLst/>
                        <a:latin typeface="Arial"/>
                      </a:endParaRPr>
                    </a:p>
                  </a:txBody>
                  <a:tcPr marL="9525" marR="9525" marT="9525" marB="0" anchor="b"/>
                </a:tc>
              </a:tr>
              <a:tr h="425075">
                <a:tc>
                  <a:txBody>
                    <a:bodyPr/>
                    <a:lstStyle/>
                    <a:p>
                      <a:pPr algn="l" fontAlgn="b"/>
                      <a:r>
                        <a:rPr lang="en-US" sz="2400" u="none" strike="noStrike">
                          <a:effectLst/>
                        </a:rPr>
                        <a:t> </a:t>
                      </a:r>
                      <a:endParaRPr lang="en-US" sz="2400" b="0" i="0" u="none" strike="noStrike">
                        <a:effectLst/>
                        <a:latin typeface="Arial"/>
                      </a:endParaRPr>
                    </a:p>
                  </a:txBody>
                  <a:tcPr marL="9525" marR="9525" marT="9525" marB="0" anchor="b"/>
                </a:tc>
                <a:tc>
                  <a:txBody>
                    <a:bodyPr/>
                    <a:lstStyle/>
                    <a:p>
                      <a:pPr algn="l" fontAlgn="b"/>
                      <a:r>
                        <a:rPr lang="en-US" sz="2400" u="none" strike="noStrike">
                          <a:effectLst/>
                        </a:rPr>
                        <a:t>Adult</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78</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292</a:t>
                      </a:r>
                      <a:endParaRPr lang="en-US" sz="2400" b="0" i="0" u="none" strike="noStrike">
                        <a:effectLst/>
                        <a:latin typeface="Arial"/>
                      </a:endParaRPr>
                    </a:p>
                  </a:txBody>
                  <a:tcPr marL="9525" marR="9525" marT="9525" marB="0" anchor="b"/>
                </a:tc>
                <a:tc>
                  <a:txBody>
                    <a:bodyPr/>
                    <a:lstStyle/>
                    <a:p>
                      <a:pPr algn="ctr" fontAlgn="b"/>
                      <a:r>
                        <a:rPr lang="en-US" sz="2400" u="none" strike="noStrike">
                          <a:effectLst/>
                        </a:rPr>
                        <a:t>26.7</a:t>
                      </a:r>
                      <a:endParaRPr lang="en-US" sz="2400" b="0" i="0" u="none" strike="noStrike">
                        <a:effectLst/>
                        <a:latin typeface="Arial"/>
                      </a:endParaRPr>
                    </a:p>
                  </a:txBody>
                  <a:tcPr marL="9525" marR="9525" marT="9525" marB="0" anchor="b"/>
                </a:tc>
                <a:tc>
                  <a:txBody>
                    <a:bodyPr/>
                    <a:lstStyle/>
                    <a:p>
                      <a:pPr algn="ctr" fontAlgn="b"/>
                      <a:r>
                        <a:rPr lang="en-US" sz="2400" u="none" strike="noStrike" dirty="0">
                          <a:effectLst/>
                        </a:rPr>
                        <a:t>1</a:t>
                      </a:r>
                      <a:endParaRPr lang="en-US" sz="24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0597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I</a:t>
            </a:r>
            <a:r>
              <a:rPr lang="en-AU" dirty="0" smtClean="0"/>
              <a:t>deas </a:t>
            </a:r>
            <a:r>
              <a:rPr lang="en-AU" dirty="0"/>
              <a:t>on how to collect data and count cases of disease</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9</a:t>
            </a:r>
            <a:endParaRPr lang="en-AU" b="1" dirty="0"/>
          </a:p>
        </p:txBody>
      </p:sp>
      <p:sp>
        <p:nvSpPr>
          <p:cNvPr id="2" name="Content Placeholder 1"/>
          <p:cNvSpPr>
            <a:spLocks noGrp="1"/>
          </p:cNvSpPr>
          <p:nvPr>
            <p:ph idx="1"/>
          </p:nvPr>
        </p:nvSpPr>
        <p:spPr>
          <a:xfrm>
            <a:off x="457200" y="1600200"/>
            <a:ext cx="8229600" cy="4233575"/>
          </a:xfrm>
        </p:spPr>
        <p:txBody>
          <a:bodyPr>
            <a:normAutofit/>
          </a:bodyPr>
          <a:lstStyle/>
          <a:p>
            <a:r>
              <a:rPr lang="en-AU" dirty="0"/>
              <a:t>Data on cases and non-cases comes from</a:t>
            </a:r>
          </a:p>
          <a:p>
            <a:pPr lvl="1"/>
            <a:r>
              <a:rPr lang="en-AU" dirty="0"/>
              <a:t>Asking the farmer questions</a:t>
            </a:r>
          </a:p>
          <a:p>
            <a:pPr lvl="1"/>
            <a:r>
              <a:rPr lang="en-AU" dirty="0"/>
              <a:t>Direct observation of signs of disease from the animal</a:t>
            </a:r>
          </a:p>
          <a:p>
            <a:pPr lvl="1"/>
            <a:r>
              <a:rPr lang="en-AU" dirty="0"/>
              <a:t>Laboratory results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smtClean="0"/>
              <a:t>How </a:t>
            </a:r>
            <a:r>
              <a:rPr lang="en-AU" dirty="0"/>
              <a:t>to collect data and count cases of disease</a:t>
            </a:r>
          </a:p>
          <a:p>
            <a:endParaRPr lang="en-AU" dirty="0"/>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pPr marL="0" indent="0">
              <a:buNone/>
            </a:pPr>
            <a:r>
              <a:rPr lang="en-AU" dirty="0" smtClean="0"/>
              <a:t>Now we understand what a case definition is – </a:t>
            </a:r>
          </a:p>
          <a:p>
            <a:pPr marL="0" indent="0">
              <a:buNone/>
            </a:pPr>
            <a:endParaRPr lang="en-AU" dirty="0"/>
          </a:p>
          <a:p>
            <a:pPr marL="0" indent="0">
              <a:buNone/>
            </a:pPr>
            <a:r>
              <a:rPr lang="en-AU" dirty="0" smtClean="0"/>
              <a:t>1. How might you go about collecting information about cases and non-cases?</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a:t>
            </a:r>
            <a:r>
              <a:rPr lang="en-AU" dirty="0"/>
              <a:t>9</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In </a:t>
            </a:r>
            <a:r>
              <a:rPr lang="en-AU" dirty="0"/>
              <a:t>this video we learnt about </a:t>
            </a:r>
            <a:endParaRPr lang="en-AU" dirty="0" smtClean="0"/>
          </a:p>
          <a:p>
            <a:pPr lvl="1"/>
            <a:r>
              <a:rPr lang="en-AU" dirty="0" smtClean="0"/>
              <a:t>How </a:t>
            </a:r>
            <a:r>
              <a:rPr lang="en-AU" dirty="0"/>
              <a:t>to </a:t>
            </a:r>
            <a:r>
              <a:rPr lang="en-AU" dirty="0" smtClean="0"/>
              <a:t>collect data on cases </a:t>
            </a:r>
            <a:r>
              <a:rPr lang="en-AU" dirty="0"/>
              <a:t>and non-cases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Investigation of FMD in a Thai village</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lnSpcReduction="10000"/>
          </a:bodyPr>
          <a:lstStyle/>
          <a:p>
            <a:pPr marL="0" indent="0">
              <a:buNone/>
            </a:pPr>
            <a:r>
              <a:rPr lang="en-AU" dirty="0" smtClean="0"/>
              <a:t>Village in </a:t>
            </a:r>
            <a:r>
              <a:rPr lang="en-AU" dirty="0" err="1" smtClean="0"/>
              <a:t>Lampang</a:t>
            </a:r>
            <a:r>
              <a:rPr lang="en-AU" dirty="0" smtClean="0"/>
              <a:t> Province with 91 households owning cattle (beef cattle and buffalo).</a:t>
            </a:r>
          </a:p>
          <a:p>
            <a:pPr marL="0" indent="0">
              <a:buNone/>
            </a:pPr>
            <a:r>
              <a:rPr lang="en-AU" dirty="0" smtClean="0"/>
              <a:t>Outbreak reported to authorities on 29 January. </a:t>
            </a:r>
          </a:p>
          <a:p>
            <a:pPr marL="0" indent="0">
              <a:buNone/>
            </a:pPr>
            <a:r>
              <a:rPr lang="en-AU" dirty="0" smtClean="0"/>
              <a:t>Investigation team visited and collected detailed information on the progression of the outbreak (typed as Asia 1). </a:t>
            </a:r>
          </a:p>
          <a:p>
            <a:pPr marL="0" indent="0">
              <a:buNone/>
            </a:pPr>
            <a:r>
              <a:rPr lang="en-AU" dirty="0" smtClean="0"/>
              <a:t>There has been some vaccine use in the past (type O vaccine) but only few cattle were vaccinated.</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970195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AU" b="1" dirty="0"/>
              <a:t>Group </a:t>
            </a:r>
            <a:r>
              <a:rPr lang="en-AU" b="1" dirty="0" smtClean="0"/>
              <a:t>activity –FMD in a Thai </a:t>
            </a:r>
            <a:r>
              <a:rPr lang="en-AU" b="1" dirty="0" smtClean="0"/>
              <a:t>village</a:t>
            </a:r>
            <a:br>
              <a:rPr lang="en-AU" b="1" dirty="0" smtClean="0"/>
            </a:br>
            <a:r>
              <a:rPr lang="en-AU" b="1" dirty="0" smtClean="0"/>
              <a:t>using case &amp; non-case data</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sz="2400" b="1" dirty="0" smtClean="0">
                <a:solidFill>
                  <a:srgbClr val="7030A0"/>
                </a:solidFill>
              </a:rPr>
              <a:t>We can use case &amp; non-case data to produce % estimates</a:t>
            </a:r>
          </a:p>
          <a:p>
            <a:pPr marL="0" indent="0">
              <a:buNone/>
            </a:pPr>
            <a:endParaRPr lang="en-AU" sz="2400" b="1" dirty="0" smtClean="0">
              <a:solidFill>
                <a:srgbClr val="7030A0"/>
              </a:solidFill>
            </a:endParaRPr>
          </a:p>
          <a:p>
            <a:pPr marL="514350" indent="-514350">
              <a:buAutoNum type="arabicPeriod"/>
            </a:pPr>
            <a:r>
              <a:rPr lang="en-AU" dirty="0" smtClean="0"/>
              <a:t>How can we use these estimates to assess disease occurrence and severity in different groups of animals?</a:t>
            </a:r>
            <a:endParaRPr lang="en-AU" dirty="0" smtClean="0"/>
          </a:p>
          <a:p>
            <a:pPr marL="0" indent="0">
              <a:buNone/>
            </a:pPr>
            <a:endParaRPr lang="en-AU" dirty="0"/>
          </a:p>
          <a:p>
            <a:pPr marL="0" indent="0">
              <a:buNone/>
            </a:pPr>
            <a:endParaRPr lang="en-AU" dirty="0"/>
          </a:p>
        </p:txBody>
      </p:sp>
      <mc:AlternateContent xmlns:mc="http://schemas.openxmlformats.org/markup-compatibility/2006">
        <mc:Choice xmlns:a14="http://schemas.microsoft.com/office/drawing/2010/main" Requires="a14">
          <p:sp>
            <p:nvSpPr>
              <p:cNvPr id="4" name="TextBox 3"/>
              <p:cNvSpPr txBox="1"/>
              <p:nvPr/>
            </p:nvSpPr>
            <p:spPr>
              <a:xfrm>
                <a:off x="683568" y="4869160"/>
                <a:ext cx="6633611" cy="653449"/>
              </a:xfrm>
              <a:prstGeom prst="rect">
                <a:avLst/>
              </a:prstGeom>
              <a:solidFill>
                <a:schemeClr val="accent3">
                  <a:lumMod val="40000"/>
                  <a:lumOff val="60000"/>
                </a:schemeClr>
              </a:solidFill>
            </p:spPr>
            <p:txBody>
              <a:bodyPr wrap="none" rtlCol="0">
                <a:spAutoFit/>
              </a:bodyPr>
              <a:lstStyle/>
              <a:p>
                <a14:m>
                  <m:oMathPara xmlns:m="http://schemas.openxmlformats.org/officeDocument/2006/math">
                    <m:oMathParaPr>
                      <m:jc m:val="centerGroup"/>
                    </m:oMathParaPr>
                    <m:oMath xmlns:m="http://schemas.openxmlformats.org/officeDocument/2006/math">
                      <m:r>
                        <a:rPr lang="en-US" sz="2000" b="0" i="1" smtClean="0">
                          <a:latin typeface="Cambria Math"/>
                        </a:rPr>
                        <m:t>%= </m:t>
                      </m:r>
                      <m:f>
                        <m:fPr>
                          <m:ctrlPr>
                            <a:rPr lang="en-US" sz="2000" b="0" i="1" smtClean="0">
                              <a:latin typeface="Cambria Math"/>
                            </a:rPr>
                          </m:ctrlPr>
                        </m:fPr>
                        <m:num>
                          <m:r>
                            <a:rPr lang="en-US" sz="2000" b="0" i="1" smtClean="0">
                              <a:latin typeface="Cambria Math"/>
                            </a:rPr>
                            <m:t>𝑛𝑢𝑚𝑒𝑟𝑎𝑡𝑜𝑟</m:t>
                          </m:r>
                        </m:num>
                        <m:den>
                          <m:r>
                            <a:rPr lang="en-US" sz="2000" b="0" i="1" smtClean="0">
                              <a:latin typeface="Cambria Math"/>
                            </a:rPr>
                            <m:t>𝑑𝑒𝑛𝑜𝑚𝑖𝑛𝑎𝑡𝑜𝑟</m:t>
                          </m:r>
                        </m:den>
                      </m:f>
                      <m:r>
                        <a:rPr lang="en-US" sz="2000" b="0" i="1" smtClean="0">
                          <a:latin typeface="Cambria Math"/>
                        </a:rPr>
                        <m:t> </m:t>
                      </m:r>
                      <m:r>
                        <a:rPr lang="en-US" sz="2000" b="0" i="1" smtClean="0">
                          <a:latin typeface="Cambria Math"/>
                          <a:ea typeface="Cambria Math"/>
                        </a:rPr>
                        <m:t>×100= </m:t>
                      </m:r>
                      <m:f>
                        <m:fPr>
                          <m:ctrlPr>
                            <a:rPr lang="en-US" sz="2000" b="0" i="1" smtClean="0">
                              <a:latin typeface="Cambria Math"/>
                              <a:ea typeface="Cambria Math"/>
                            </a:rPr>
                          </m:ctrlPr>
                        </m:fPr>
                        <m:num>
                          <m:r>
                            <a:rPr lang="en-US" sz="2000" b="0" i="1" smtClean="0">
                              <a:latin typeface="Cambria Math"/>
                              <a:ea typeface="Cambria Math"/>
                            </a:rPr>
                            <m:t>𝑐𝑎𝑠𝑒𝑠</m:t>
                          </m:r>
                        </m:num>
                        <m:den>
                          <m:r>
                            <a:rPr lang="en-US" sz="2000" b="0" i="1" smtClean="0">
                              <a:latin typeface="Cambria Math"/>
                              <a:ea typeface="Cambria Math"/>
                            </a:rPr>
                            <m:t>𝑐𝑎𝑠𝑒𝑠</m:t>
                          </m:r>
                          <m:r>
                            <a:rPr lang="en-US" sz="2000" b="0" i="1" smtClean="0">
                              <a:latin typeface="Cambria Math"/>
                              <a:ea typeface="Cambria Math"/>
                            </a:rPr>
                            <m:t>+</m:t>
                          </m:r>
                          <m:r>
                            <a:rPr lang="en-US" sz="2000" b="0" i="1" smtClean="0">
                              <a:latin typeface="Cambria Math"/>
                              <a:ea typeface="Cambria Math"/>
                            </a:rPr>
                            <m:t>𝑛𝑜𝑛</m:t>
                          </m:r>
                          <m:r>
                            <a:rPr lang="en-US" sz="2000" b="0" i="1" smtClean="0">
                              <a:latin typeface="Cambria Math"/>
                              <a:ea typeface="Cambria Math"/>
                            </a:rPr>
                            <m:t>−</m:t>
                          </m:r>
                          <m:r>
                            <a:rPr lang="en-US" sz="2000" b="0" i="1" smtClean="0">
                              <a:latin typeface="Cambria Math"/>
                              <a:ea typeface="Cambria Math"/>
                            </a:rPr>
                            <m:t>𝑐𝑎𝑠𝑒𝑠</m:t>
                          </m:r>
                        </m:den>
                      </m:f>
                      <m:r>
                        <a:rPr lang="en-US" sz="2000" b="0" i="1" smtClean="0">
                          <a:latin typeface="Cambria Math"/>
                          <a:ea typeface="Cambria Math"/>
                        </a:rPr>
                        <m:t> ×100</m:t>
                      </m:r>
                    </m:oMath>
                  </m:oMathPara>
                </a14:m>
                <a:endParaRPr lang="en-US" sz="2000" dirty="0"/>
              </a:p>
            </p:txBody>
          </p:sp>
        </mc:Choice>
        <mc:Fallback>
          <p:sp>
            <p:nvSpPr>
              <p:cNvPr id="4" name="TextBox 3"/>
              <p:cNvSpPr txBox="1">
                <a:spLocks noRot="1" noChangeAspect="1" noMove="1" noResize="1" noEditPoints="1" noAdjustHandles="1" noChangeArrowheads="1" noChangeShapeType="1" noTextEdit="1"/>
              </p:cNvSpPr>
              <p:nvPr/>
            </p:nvSpPr>
            <p:spPr>
              <a:xfrm>
                <a:off x="683568" y="4869160"/>
                <a:ext cx="6633611" cy="653449"/>
              </a:xfrm>
              <a:prstGeom prst="rect">
                <a:avLst/>
              </a:prstGeom>
              <a:blipFill rotWithShape="1">
                <a:blip r:embed="rId3"/>
                <a:stretch>
                  <a:fillRect/>
                </a:stretch>
              </a:blipFill>
            </p:spPr>
            <p:txBody>
              <a:bodyPr/>
              <a:lstStyle/>
              <a:p>
                <a:r>
                  <a:rPr lang="en-US">
                    <a:noFill/>
                  </a:rPr>
                  <a:t> </a:t>
                </a:r>
              </a:p>
            </p:txBody>
          </p:sp>
        </mc:Fallback>
      </mc:AlternateContent>
      <p:sp>
        <p:nvSpPr>
          <p:cNvPr id="5" name="TextBox 4"/>
          <p:cNvSpPr txBox="1"/>
          <p:nvPr/>
        </p:nvSpPr>
        <p:spPr>
          <a:xfrm>
            <a:off x="496249" y="5802997"/>
            <a:ext cx="8003232" cy="646331"/>
          </a:xfrm>
          <a:prstGeom prst="rect">
            <a:avLst/>
          </a:prstGeom>
          <a:noFill/>
        </p:spPr>
        <p:txBody>
          <a:bodyPr wrap="square" rtlCol="0">
            <a:spAutoFit/>
          </a:bodyPr>
          <a:lstStyle/>
          <a:p>
            <a:r>
              <a:rPr lang="en-US" b="1" dirty="0" smtClean="0">
                <a:solidFill>
                  <a:srgbClr val="7030A0"/>
                </a:solidFill>
              </a:rPr>
              <a:t>In a defined outbreak where the denominator is all animals at risk of getting the disease, the estimates are called </a:t>
            </a:r>
            <a:r>
              <a:rPr lang="en-US" b="1" u="sng" dirty="0" smtClean="0">
                <a:solidFill>
                  <a:srgbClr val="7030A0"/>
                </a:solidFill>
              </a:rPr>
              <a:t>attack rates (AR)</a:t>
            </a:r>
            <a:endParaRPr lang="en-US" b="1" u="sng" dirty="0">
              <a:solidFill>
                <a:srgbClr val="7030A0"/>
              </a:solidFill>
            </a:endParaRPr>
          </a:p>
        </p:txBody>
      </p:sp>
    </p:spTree>
    <p:extLst>
      <p:ext uri="{BB962C8B-B14F-4D97-AF65-F5344CB8AC3E}">
        <p14:creationId xmlns:p14="http://schemas.microsoft.com/office/powerpoint/2010/main" val="2488642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99583011"/>
              </p:ext>
            </p:extLst>
          </p:nvPr>
        </p:nvGraphicFramePr>
        <p:xfrm>
          <a:off x="179512" y="13443"/>
          <a:ext cx="7391684" cy="3672408"/>
        </p:xfrm>
        <a:graphic>
          <a:graphicData uri="http://schemas.openxmlformats.org/drawingml/2006/table">
            <a:tbl>
              <a:tblPr>
                <a:tableStyleId>{5C22544A-7EE6-4342-B048-85BDC9FD1C3A}</a:tableStyleId>
              </a:tblPr>
              <a:tblGrid>
                <a:gridCol w="1284725"/>
                <a:gridCol w="909258"/>
                <a:gridCol w="1017826"/>
                <a:gridCol w="569984"/>
                <a:gridCol w="759977"/>
                <a:gridCol w="732835"/>
                <a:gridCol w="1121871"/>
                <a:gridCol w="995208"/>
              </a:tblGrid>
              <a:tr h="458842">
                <a:tc>
                  <a:txBody>
                    <a:bodyPr/>
                    <a:lstStyle/>
                    <a:p>
                      <a:pPr algn="l" fontAlgn="b"/>
                      <a:r>
                        <a:rPr lang="en-AU" sz="2000" u="none" strike="noStrike" dirty="0">
                          <a:effectLst/>
                        </a:rPr>
                        <a:t> </a:t>
                      </a:r>
                      <a:endParaRPr lang="en-AU" sz="2000" b="0" i="0" u="none" strike="noStrike" dirty="0">
                        <a:effectLst/>
                        <a:latin typeface="Arial" panose="020B0604020202020204" pitchFamily="34" charset="0"/>
                      </a:endParaRPr>
                    </a:p>
                  </a:txBody>
                  <a:tcPr marL="9525" marR="9525" marT="9525" marB="0" anchor="b"/>
                </a:tc>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rowSpan="2">
                  <a:txBody>
                    <a:bodyPr/>
                    <a:lstStyle/>
                    <a:p>
                      <a:pPr algn="ctr" fontAlgn="b"/>
                      <a:r>
                        <a:rPr lang="en-AU" sz="2000" u="none" strike="noStrike" dirty="0">
                          <a:effectLst/>
                        </a:rPr>
                        <a:t>Never sick</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gridSpan="3">
                  <a:txBody>
                    <a:bodyPr/>
                    <a:lstStyle/>
                    <a:p>
                      <a:pPr algn="ctr" fontAlgn="b"/>
                      <a:r>
                        <a:rPr lang="en-AU" sz="2000" u="none" strike="noStrike" dirty="0">
                          <a:effectLst/>
                        </a:rPr>
                        <a:t>FMD cases</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hMerge="1">
                  <a:txBody>
                    <a:bodyPr/>
                    <a:lstStyle/>
                    <a:p>
                      <a:endParaRPr lang="en-AU"/>
                    </a:p>
                  </a:txBody>
                  <a:tcPr/>
                </a:tc>
                <a:tc hMerge="1">
                  <a:txBody>
                    <a:bodyPr/>
                    <a:lstStyle/>
                    <a:p>
                      <a:endParaRPr lang="en-AU"/>
                    </a:p>
                  </a:txBody>
                  <a:tcPr/>
                </a:tc>
                <a:tc rowSpan="2">
                  <a:txBody>
                    <a:bodyPr/>
                    <a:lstStyle/>
                    <a:p>
                      <a:pPr algn="ctr" fontAlgn="b"/>
                      <a:r>
                        <a:rPr lang="en-AU" sz="2000" u="none" strike="noStrike" dirty="0">
                          <a:effectLst/>
                        </a:rPr>
                        <a:t>Total animals</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rowSpan="2">
                  <a:txBody>
                    <a:bodyPr/>
                    <a:lstStyle/>
                    <a:p>
                      <a:pPr algn="ctr" fontAlgn="b"/>
                      <a:r>
                        <a:rPr lang="en-AU" sz="2000" u="none" strike="noStrike" dirty="0">
                          <a:effectLst/>
                        </a:rPr>
                        <a:t>Total cases</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765294">
                <a:tc>
                  <a:txBody>
                    <a:bodyPr/>
                    <a:lstStyle/>
                    <a:p>
                      <a:pPr algn="l" fontAlgn="b"/>
                      <a:r>
                        <a:rPr lang="en-AU" sz="2000" u="none" strike="noStrike" dirty="0">
                          <a:effectLst/>
                        </a:rPr>
                        <a:t>Animal type</a:t>
                      </a:r>
                      <a:endParaRPr lang="en-AU" sz="2000" b="0" i="0" u="none" strike="noStrike" dirty="0">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Age</a:t>
                      </a:r>
                      <a:endParaRPr lang="en-AU" sz="2000" b="0" i="0" u="none" strike="noStrike" dirty="0">
                        <a:effectLst/>
                        <a:latin typeface="Arial" panose="020B0604020202020204" pitchFamily="34" charset="0"/>
                      </a:endParaRPr>
                    </a:p>
                  </a:txBody>
                  <a:tcPr marL="9525" marR="9525" marT="9525" marB="0" anchor="b"/>
                </a:tc>
                <a:tc vMerge="1">
                  <a:txBody>
                    <a:bodyPr/>
                    <a:lstStyle/>
                    <a:p>
                      <a:endParaRPr lang="en-AU"/>
                    </a:p>
                  </a:txBody>
                  <a:tcPr/>
                </a:tc>
                <a:tc>
                  <a:txBody>
                    <a:bodyPr/>
                    <a:lstStyle/>
                    <a:p>
                      <a:pPr algn="ctr" fontAlgn="b"/>
                      <a:r>
                        <a:rPr lang="en-AU" sz="2000" u="none" strike="noStrike" dirty="0">
                          <a:effectLst/>
                        </a:rPr>
                        <a:t>Mild</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Severe</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Died</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vMerge="1">
                  <a:txBody>
                    <a:bodyPr/>
                    <a:lstStyle/>
                    <a:p>
                      <a:endParaRPr lang="en-AU"/>
                    </a:p>
                  </a:txBody>
                  <a:tcPr/>
                </a:tc>
                <a:tc vMerge="1">
                  <a:txBody>
                    <a:bodyPr/>
                    <a:lstStyle/>
                    <a:p>
                      <a:endParaRPr lang="en-AU"/>
                    </a:p>
                  </a:txBody>
                  <a:tcPr/>
                </a:tc>
              </a:tr>
              <a:tr h="765294">
                <a:tc>
                  <a:txBody>
                    <a:bodyPr/>
                    <a:lstStyle/>
                    <a:p>
                      <a:pPr algn="l" fontAlgn="b"/>
                      <a:r>
                        <a:rPr lang="en-AU" sz="2000" u="none" strike="noStrike">
                          <a:effectLst/>
                        </a:rPr>
                        <a:t>Beef cattle</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&lt; 1 y old</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4</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9</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2</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30</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458842">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Adults</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90</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21</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23</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134</a:t>
                      </a:r>
                      <a:endParaRPr lang="en-AU" sz="2000" b="0" i="0" u="none" strike="noStrike">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44</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765294">
                <a:tc>
                  <a:txBody>
                    <a:bodyPr/>
                    <a:lstStyle/>
                    <a:p>
                      <a:pPr algn="l" fontAlgn="b"/>
                      <a:r>
                        <a:rPr lang="en-AU" sz="2000" u="none" strike="noStrike">
                          <a:effectLst/>
                        </a:rPr>
                        <a:t>Buffalo</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&lt; 1 y old</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13</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8</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21</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8</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r h="458842">
                <a:tc>
                  <a:txBody>
                    <a:bodyPr/>
                    <a:lstStyle/>
                    <a:p>
                      <a:pPr algn="l" fontAlgn="b"/>
                      <a:r>
                        <a:rPr lang="en-AU" sz="2000" u="none" strike="noStrike">
                          <a:effectLst/>
                        </a:rPr>
                        <a:t> </a:t>
                      </a:r>
                      <a:endParaRPr lang="en-AU" sz="2000" b="0" i="0" u="none" strike="noStrike">
                        <a:effectLst/>
                        <a:latin typeface="Arial" panose="020B0604020202020204" pitchFamily="34" charset="0"/>
                      </a:endParaRPr>
                    </a:p>
                  </a:txBody>
                  <a:tcPr marL="9525" marR="9525" marT="9525" marB="0" anchor="b"/>
                </a:tc>
                <a:tc>
                  <a:txBody>
                    <a:bodyPr/>
                    <a:lstStyle/>
                    <a:p>
                      <a:pPr algn="l" fontAlgn="b"/>
                      <a:r>
                        <a:rPr lang="en-AU" sz="2000" u="none" strike="noStrike" dirty="0">
                          <a:effectLst/>
                        </a:rPr>
                        <a:t>Adults</a:t>
                      </a:r>
                      <a:endParaRPr lang="en-AU" sz="2000" b="0" i="0" u="none" strike="noStrike" dirty="0">
                        <a:effectLst/>
                        <a:latin typeface="Arial" panose="020B0604020202020204" pitchFamily="34" charset="0"/>
                      </a:endParaRPr>
                    </a:p>
                  </a:txBody>
                  <a:tcPr marL="9525" marR="9525" marT="9525" marB="0" anchor="b"/>
                </a:tc>
                <a:tc>
                  <a:txBody>
                    <a:bodyPr/>
                    <a:lstStyle/>
                    <a:p>
                      <a:pPr algn="ctr" fontAlgn="b"/>
                      <a:r>
                        <a:rPr lang="en-AU" sz="2000" u="none" strike="noStrike" dirty="0">
                          <a:effectLst/>
                        </a:rPr>
                        <a:t>124</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33</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a:effectLst/>
                        </a:rPr>
                        <a:t>1</a:t>
                      </a:r>
                      <a:endParaRPr lang="en-AU" sz="2000" b="0" i="0" u="none" strike="noStrike">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c>
                  <a:txBody>
                    <a:bodyPr/>
                    <a:lstStyle/>
                    <a:p>
                      <a:pPr algn="ctr" fontAlgn="b"/>
                      <a:r>
                        <a:rPr lang="en-AU" sz="2000" u="none" strike="noStrike" dirty="0">
                          <a:effectLst/>
                        </a:rPr>
                        <a:t>158</a:t>
                      </a:r>
                      <a:endParaRPr lang="en-AU" sz="2000" b="0" i="0" u="none" strike="noStrike" dirty="0">
                        <a:effectLst/>
                        <a:latin typeface="Arial" panose="020B0604020202020204" pitchFamily="34" charset="0"/>
                      </a:endParaRPr>
                    </a:p>
                  </a:txBody>
                  <a:tcPr marL="9525" marR="9525" marT="9525" marB="0" anchor="b">
                    <a:solidFill>
                      <a:schemeClr val="accent5">
                        <a:lumMod val="40000"/>
                        <a:lumOff val="60000"/>
                      </a:schemeClr>
                    </a:solidFill>
                  </a:tcPr>
                </a:tc>
                <a:tc>
                  <a:txBody>
                    <a:bodyPr/>
                    <a:lstStyle/>
                    <a:p>
                      <a:pPr algn="ctr" fontAlgn="b"/>
                      <a:r>
                        <a:rPr lang="en-AU" sz="2000" u="none" strike="noStrike" dirty="0">
                          <a:effectLst/>
                        </a:rPr>
                        <a:t>34</a:t>
                      </a:r>
                      <a:endParaRPr lang="en-AU" sz="2000" b="0" i="0" u="none" strike="noStrike" dirty="0">
                        <a:effectLst/>
                        <a:latin typeface="Arial" panose="020B0604020202020204" pitchFamily="34" charset="0"/>
                      </a:endParaRPr>
                    </a:p>
                  </a:txBody>
                  <a:tcPr marL="9525" marR="9525" marT="9525" marB="0" anchor="b">
                    <a:solidFill>
                      <a:schemeClr val="accent3">
                        <a:lumMod val="40000"/>
                        <a:lumOff val="6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6354191"/>
              </p:ext>
            </p:extLst>
          </p:nvPr>
        </p:nvGraphicFramePr>
        <p:xfrm>
          <a:off x="179512" y="3724275"/>
          <a:ext cx="2869730" cy="2828925"/>
        </p:xfrm>
        <a:graphic>
          <a:graphicData uri="http://schemas.openxmlformats.org/drawingml/2006/table">
            <a:tbl>
              <a:tblPr>
                <a:tableStyleId>{5C22544A-7EE6-4342-B048-85BDC9FD1C3A}</a:tableStyleId>
              </a:tblPr>
              <a:tblGrid>
                <a:gridCol w="1158586"/>
                <a:gridCol w="855572"/>
                <a:gridCol w="855572"/>
              </a:tblGrid>
              <a:tr h="272252">
                <a:tc>
                  <a:txBody>
                    <a:bodyPr/>
                    <a:lstStyle/>
                    <a:p>
                      <a:pPr algn="l" fontAlgn="b"/>
                      <a:r>
                        <a:rPr lang="en-AU" sz="2000" u="none" strike="noStrike" dirty="0">
                          <a:effectLst/>
                        </a:rPr>
                        <a:t> </a:t>
                      </a:r>
                      <a:endParaRPr lang="en-AU" sz="2000" b="1" i="0" u="none" strike="noStrike" dirty="0">
                        <a:effectLst/>
                        <a:latin typeface="Arial" panose="020B0604020202020204" pitchFamily="34" charset="0"/>
                      </a:endParaRPr>
                    </a:p>
                  </a:txBody>
                  <a:tcPr marL="9525" marR="9525" marT="9525" marB="0" anchor="b">
                    <a:solidFill>
                      <a:schemeClr val="bg1">
                        <a:lumMod val="85000"/>
                      </a:schemeClr>
                    </a:solidFill>
                  </a:tcPr>
                </a:tc>
                <a:tc gridSpan="2">
                  <a:txBody>
                    <a:bodyPr/>
                    <a:lstStyle/>
                    <a:p>
                      <a:pPr algn="ctr" fontAlgn="b"/>
                      <a:r>
                        <a:rPr lang="en-AU" sz="2000" u="none" strike="noStrike" dirty="0">
                          <a:effectLst/>
                        </a:rPr>
                        <a:t>FMD cases</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c hMerge="1">
                  <a:txBody>
                    <a:bodyPr/>
                    <a:lstStyle/>
                    <a:p>
                      <a:endParaRPr lang="en-AU"/>
                    </a:p>
                  </a:txBody>
                  <a:tcPr/>
                </a:tc>
              </a:tr>
              <a:tr h="272252">
                <a:tc>
                  <a:txBody>
                    <a:bodyPr/>
                    <a:lstStyle/>
                    <a:p>
                      <a:pPr algn="l" fontAlgn="b"/>
                      <a:r>
                        <a:rPr lang="en-AU" sz="2000" u="none" strike="noStrike" dirty="0">
                          <a:effectLst/>
                        </a:rPr>
                        <a:t> </a:t>
                      </a:r>
                      <a:endParaRPr lang="en-AU" sz="2000" b="1"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Beef</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Buffalo</a:t>
                      </a:r>
                      <a:endParaRPr lang="en-AU" sz="2000" b="1" i="0" u="none" strike="noStrike" dirty="0">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1</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2</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9</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3</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20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22</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4</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15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11</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5</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5</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a:effectLst/>
                        </a:rPr>
                        <a:t>0</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6</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dirty="0">
                          <a:effectLst/>
                        </a:rPr>
                        <a:t>2</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r>
              <a:tr h="272252">
                <a:tc>
                  <a:txBody>
                    <a:bodyPr/>
                    <a:lstStyle/>
                    <a:p>
                      <a:pPr algn="l" fontAlgn="b"/>
                      <a:r>
                        <a:rPr lang="en-AU" sz="2000" u="none" strike="noStrike" dirty="0">
                          <a:effectLst/>
                        </a:rPr>
                        <a:t>Week 7</a:t>
                      </a:r>
                      <a:endParaRPr lang="en-AU" sz="2000" b="0" i="0" u="none" strike="noStrike" dirty="0">
                        <a:effectLst/>
                        <a:latin typeface="Arial" panose="020B0604020202020204" pitchFamily="34" charset="0"/>
                      </a:endParaRPr>
                    </a:p>
                  </a:txBody>
                  <a:tcPr marL="9525" marR="9525" marT="9525" marB="0" anchor="b">
                    <a:solidFill>
                      <a:schemeClr val="bg1">
                        <a:lumMod val="85000"/>
                      </a:schemeClr>
                    </a:solidFill>
                  </a:tcPr>
                </a:tc>
                <a:tc>
                  <a:txBody>
                    <a:bodyPr/>
                    <a:lstStyle/>
                    <a:p>
                      <a:pPr algn="ctr" fontAlgn="b"/>
                      <a:r>
                        <a:rPr lang="en-AU" sz="2000" u="none" strike="noStrike">
                          <a:effectLst/>
                        </a:rPr>
                        <a:t>1</a:t>
                      </a:r>
                      <a:endParaRPr lang="en-AU" sz="2000" b="0" i="0" u="none" strike="noStrike">
                        <a:effectLst/>
                        <a:latin typeface="Arial" panose="020B0604020202020204" pitchFamily="34" charset="0"/>
                      </a:endParaRPr>
                    </a:p>
                  </a:txBody>
                  <a:tcPr marL="9525" marR="9525" marT="9525" marB="0" anchor="b">
                    <a:solidFill>
                      <a:schemeClr val="bg2">
                        <a:lumMod val="90000"/>
                      </a:schemeClr>
                    </a:solidFill>
                  </a:tcPr>
                </a:tc>
                <a:tc>
                  <a:txBody>
                    <a:bodyPr/>
                    <a:lstStyle/>
                    <a:p>
                      <a:pPr algn="ctr" fontAlgn="b"/>
                      <a:r>
                        <a:rPr lang="en-AU" sz="2000" u="none" strike="noStrike" dirty="0">
                          <a:effectLst/>
                        </a:rPr>
                        <a:t>0</a:t>
                      </a:r>
                      <a:endParaRPr lang="en-AU" sz="2000" b="0" i="0" u="none" strike="noStrike" dirty="0">
                        <a:effectLst/>
                        <a:latin typeface="Arial" panose="020B0604020202020204" pitchFamily="34" charset="0"/>
                      </a:endParaRPr>
                    </a:p>
                  </a:txBody>
                  <a:tcPr marL="9525" marR="9525" marT="9525" marB="0" anchor="b">
                    <a:solidFill>
                      <a:schemeClr val="bg2">
                        <a:lumMod val="90000"/>
                      </a:schemeClr>
                    </a:solidFill>
                  </a:tcPr>
                </a:tc>
              </a:tr>
            </a:tbl>
          </a:graphicData>
        </a:graphic>
      </p:graphicFrame>
    </p:spTree>
    <p:extLst>
      <p:ext uri="{BB962C8B-B14F-4D97-AF65-F5344CB8AC3E}">
        <p14:creationId xmlns:p14="http://schemas.microsoft.com/office/powerpoint/2010/main" val="3880134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3861</TotalTime>
  <Words>1258</Words>
  <Application>Microsoft Office PowerPoint</Application>
  <PresentationFormat>On-screen Show (4:3)</PresentationFormat>
  <Paragraphs>304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Basic Field Epidemiology</vt:lpstr>
      <vt:lpstr>PowerPoint Presentation</vt:lpstr>
      <vt:lpstr>In this session we will talk about:</vt:lpstr>
      <vt:lpstr>Activity</vt:lpstr>
      <vt:lpstr>Video</vt:lpstr>
      <vt:lpstr>After watching the recorded PowerPoint</vt:lpstr>
      <vt:lpstr>Group activity – Investigation of FMD in a Thai village Background information</vt:lpstr>
      <vt:lpstr>Group activity –FMD in a Thai village using case &amp; non-case data</vt:lpstr>
      <vt:lpstr>PowerPoint Presentation</vt:lpstr>
      <vt:lpstr>Group activity – FMD in a Thai village</vt:lpstr>
      <vt:lpstr>Group activity – FMD in a Thai village</vt:lpstr>
      <vt:lpstr>In this session we talked about:</vt:lpstr>
      <vt:lpstr>Key concepts of session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lynnross</cp:lastModifiedBy>
  <cp:revision>120</cp:revision>
  <dcterms:created xsi:type="dcterms:W3CDTF">2013-03-15T18:03:41Z</dcterms:created>
  <dcterms:modified xsi:type="dcterms:W3CDTF">2014-06-25T00:56:33Z</dcterms:modified>
</cp:coreProperties>
</file>