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6" r:id="rId3"/>
    <p:sldId id="269" r:id="rId4"/>
    <p:sldId id="270" r:id="rId5"/>
    <p:sldId id="267" r:id="rId6"/>
    <p:sldId id="273" r:id="rId7"/>
    <p:sldId id="280" r:id="rId8"/>
    <p:sldId id="283" r:id="rId9"/>
    <p:sldId id="284" r:id="rId10"/>
    <p:sldId id="285" r:id="rId11"/>
    <p:sldId id="271" r:id="rId12"/>
    <p:sldId id="286" r:id="rId13"/>
    <p:sldId id="258"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23/06/2014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Puk Paimin has been thinking all the time what the list of possible cause could be.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He started with a big list in his head and he even included the possibility this could be a new disease that no one had seen before.</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As his investigation progressed he started to cross things off his list or move them lower down on the list in terms of likelihood.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 this case Pak Paimin doesn’t think poisoning can be a cause as he has not identified anything in the history or on the farm that indicates possible access to poisonous plants or chemicals. From talking to Budi he doesn’t think he would have overdosed these 2 cows on the worm treatment.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There was no evidence to suggest the cows could have eaten large amounts of grain and the grass they have been eating is not rich and green. This rules out two more differential diagnoses.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So, Pak Paimin’s differential diagnoses contains;</a:t>
            </a:r>
          </a:p>
          <a:p>
            <a:r>
              <a:rPr lang="en-AU" sz="1200" kern="1200" dirty="0" smtClean="0">
                <a:solidFill>
                  <a:schemeClr val="tx1"/>
                </a:solidFill>
                <a:effectLst/>
                <a:latin typeface="+mn-lt"/>
                <a:ea typeface="+mn-ea"/>
                <a:cs typeface="+mn-cs"/>
              </a:rPr>
              <a:t>•</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Bacterial enteritis – Salmonella, E-coli (most likely)</a:t>
            </a:r>
          </a:p>
          <a:p>
            <a:r>
              <a:rPr lang="en-AU" sz="1200" kern="1200" dirty="0" smtClean="0">
                <a:solidFill>
                  <a:schemeClr val="tx1"/>
                </a:solidFill>
                <a:effectLst/>
                <a:latin typeface="+mn-lt"/>
                <a:ea typeface="+mn-ea"/>
                <a:cs typeface="+mn-cs"/>
              </a:rPr>
              <a:t>• Bovine Viral Diarrhoea Virus</a:t>
            </a:r>
          </a:p>
          <a:p>
            <a:r>
              <a:rPr lang="en-AU" sz="1200" kern="1200" dirty="0" smtClean="0">
                <a:solidFill>
                  <a:schemeClr val="tx1"/>
                </a:solidFill>
                <a:effectLst/>
                <a:latin typeface="+mn-lt"/>
                <a:ea typeface="+mn-ea"/>
                <a:cs typeface="+mn-cs"/>
              </a:rPr>
              <a:t>• Parasites (least likely)</a:t>
            </a: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 and give some time for the participants to read the</a:t>
            </a:r>
            <a:r>
              <a:rPr lang="en-AU" sz="1200" kern="1200" baseline="0" dirty="0" smtClean="0">
                <a:solidFill>
                  <a:schemeClr val="tx1"/>
                </a:solidFill>
                <a:effectLst/>
                <a:latin typeface="+mn-lt"/>
                <a:ea typeface="+mn-ea"/>
                <a:cs typeface="+mn-cs"/>
              </a:rPr>
              <a:t> words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185039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Spending time to examine the environment where the sick animals are (or where they have been recently) is often very helpful</a:t>
            </a:r>
            <a:r>
              <a:rPr lang="en-AU" sz="1200" kern="1200" baseline="0" dirty="0" smtClean="0">
                <a:solidFill>
                  <a:schemeClr val="tx1"/>
                </a:solidFill>
                <a:effectLst/>
                <a:latin typeface="+mn-lt"/>
                <a:ea typeface="+mn-ea"/>
                <a:cs typeface="+mn-cs"/>
              </a:rPr>
              <a:t> in understanding what diseases might be affecting the sick animals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It is also often useful to spend some extra</a:t>
            </a:r>
            <a:r>
              <a:rPr lang="en-AU" sz="1200" kern="1200" baseline="0" dirty="0" smtClean="0">
                <a:solidFill>
                  <a:schemeClr val="tx1"/>
                </a:solidFill>
                <a:effectLst/>
                <a:latin typeface="+mn-lt"/>
                <a:ea typeface="+mn-ea"/>
                <a:cs typeface="+mn-cs"/>
              </a:rPr>
              <a:t> time talking with the farmer – often this will turn up some information in conversation that they </a:t>
            </a:r>
            <a:r>
              <a:rPr lang="en-AU" sz="1200" kern="1200" dirty="0" smtClean="0">
                <a:solidFill>
                  <a:schemeClr val="tx1"/>
                </a:solidFill>
                <a:effectLst/>
                <a:latin typeface="+mn-lt"/>
                <a:ea typeface="+mn-ea"/>
                <a:cs typeface="+mn-cs"/>
              </a:rPr>
              <a:t>didn’t think was important. This can often be very useful information.</a:t>
            </a:r>
          </a:p>
          <a:p>
            <a:endParaRPr lang="en-AU" dirty="0" smtClean="0"/>
          </a:p>
          <a:p>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2143814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Pak Paimin is not 100% certain of the diagnosis but he is pretty confident that the infectious agent is a bacterial infection causing enteritis and making the cows sick.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Paimin treats the two cows with broad spectrum antibiotic and using field epidemiology skills, advises Budi about possible reasons for how the disease occurred and about future control.</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Paimin knows the disease can be zoonotic and advises Budi to pay attention to general hygiene (hand washing) after handling cows.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Often cows can develop this disease following some stressful event such as calving or following feeding of feed that has been contaminated with faeces from other animals.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Paimin advises Budi to check that the animals have clean feed and water and that any animals he buys in future should be from someone who he trusts to supply him with healthy animals. All of these strategies involve a broader understanding of how salmonellosis behaves in a cattle population and will help Budi reduce his risk of salmonellosis occurring again in the future.</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2 sick cows should be separated from other healthy animals on the farm. All healthy cows are to be kept higher up steam along the drain line than the 2 sick cows and the calf.</a:t>
            </a:r>
          </a:p>
          <a:p>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Before Pak Paimin leaves Budi’s farm he sends a Response, Laboratory and Treatment reports to iSIKHNAS from his phone.</a:t>
            </a: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 and give some time for the participants to read the</a:t>
            </a:r>
            <a:r>
              <a:rPr lang="en-AU" sz="1200" kern="1200" baseline="0" dirty="0" smtClean="0">
                <a:solidFill>
                  <a:schemeClr val="tx1"/>
                </a:solidFill>
                <a:effectLst/>
                <a:latin typeface="+mn-lt"/>
                <a:ea typeface="+mn-ea"/>
                <a:cs typeface="+mn-cs"/>
              </a:rPr>
              <a:t> words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211494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aseline="0" dirty="0" smtClean="0"/>
          </a:p>
          <a:p>
            <a:r>
              <a:rPr lang="en-AU" baseline="0" dirty="0" smtClean="0"/>
              <a:t>D</a:t>
            </a:r>
            <a:r>
              <a:rPr lang="en-AU" dirty="0" smtClean="0"/>
              <a:t>uring</a:t>
            </a:r>
            <a:r>
              <a:rPr lang="en-AU" baseline="0" dirty="0" smtClean="0"/>
              <a:t> this session, we looked at</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The approach to a new disease investigation and how to use new information collected at different stages of the investigation to modify your differential diagnosis list</a:t>
            </a:r>
          </a:p>
          <a:p>
            <a:endParaRPr lang="en-AU" baseline="0" dirty="0" smtClean="0"/>
          </a:p>
          <a:p>
            <a:endParaRPr lang="en-AU" baseline="0" dirty="0" smtClean="0"/>
          </a:p>
          <a:p>
            <a:r>
              <a:rPr lang="en-AU" sz="1200" kern="1200" dirty="0" smtClean="0">
                <a:solidFill>
                  <a:schemeClr val="tx1"/>
                </a:solidFill>
                <a:effectLst/>
                <a:latin typeface="+mn-lt"/>
                <a:ea typeface="+mn-ea"/>
                <a:cs typeface="+mn-cs"/>
              </a:rPr>
              <a:t>The example used illustrated:</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how a disease investigation might start with a report of one or more sick cows,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progress through an investigation and end with a likely diagnosis,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treatment of affected animals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how the para-vet also provided advice to the farmer about preventing spread to other animals</a:t>
            </a:r>
            <a:r>
              <a:rPr lang="en-AU" sz="1200" kern="1200" baseline="0" dirty="0" smtClean="0">
                <a:solidFill>
                  <a:schemeClr val="tx1"/>
                </a:solidFill>
                <a:effectLst/>
                <a:latin typeface="+mn-lt"/>
                <a:ea typeface="+mn-ea"/>
                <a:cs typeface="+mn-cs"/>
              </a:rPr>
              <a:t> and </a:t>
            </a:r>
            <a:r>
              <a:rPr lang="en-AU" sz="1200" kern="1200" dirty="0" smtClean="0">
                <a:solidFill>
                  <a:schemeClr val="tx1"/>
                </a:solidFill>
                <a:effectLst/>
                <a:latin typeface="+mn-lt"/>
                <a:ea typeface="+mn-ea"/>
                <a:cs typeface="+mn-cs"/>
              </a:rPr>
              <a:t>how to prevent the same disease from occurring in the future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Also how the</a:t>
            </a:r>
            <a:r>
              <a:rPr lang="en-AU" sz="1200" kern="1200" baseline="0" dirty="0" smtClean="0">
                <a:solidFill>
                  <a:schemeClr val="tx1"/>
                </a:solidFill>
                <a:effectLst/>
                <a:latin typeface="+mn-lt"/>
                <a:ea typeface="+mn-ea"/>
                <a:cs typeface="+mn-cs"/>
              </a:rPr>
              <a:t> para-vet provided advice </a:t>
            </a:r>
            <a:r>
              <a:rPr lang="en-AU" sz="1200" kern="1200" dirty="0" smtClean="0">
                <a:solidFill>
                  <a:schemeClr val="tx1"/>
                </a:solidFill>
                <a:effectLst/>
                <a:latin typeface="+mn-lt"/>
                <a:ea typeface="+mn-ea"/>
                <a:cs typeface="+mn-cs"/>
              </a:rPr>
              <a:t>for zoonotic diseases how to avoid humans getting sick.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More information is provided in following sessions about the application of epidemiology knowledge and skills for investigating and managing diseases in animals.</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395366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During this session we are</a:t>
            </a:r>
            <a:r>
              <a:rPr lang="en-AU" sz="1200" kern="1200" baseline="0" dirty="0" smtClean="0">
                <a:solidFill>
                  <a:schemeClr val="tx1"/>
                </a:solidFill>
                <a:effectLst/>
                <a:latin typeface="+mn-lt"/>
                <a:ea typeface="+mn-ea"/>
                <a:cs typeface="+mn-cs"/>
              </a:rPr>
              <a:t> going to look at the approach to a new disease investigation and how to use new information collected at different stages of the investigation to modify your differential diagnosis list</a:t>
            </a:r>
          </a:p>
          <a:p>
            <a:endParaRPr lang="en-AU" sz="1200" kern="1200" baseline="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a:t>
            </a:r>
            <a:r>
              <a:rPr lang="en-AU" sz="1200" kern="1200" baseline="0" dirty="0" smtClean="0">
                <a:solidFill>
                  <a:schemeClr val="tx1"/>
                </a:solidFill>
                <a:effectLst/>
                <a:latin typeface="+mn-lt"/>
                <a:ea typeface="+mn-ea"/>
                <a:cs typeface="+mn-cs"/>
              </a:rPr>
              <a:t> you progress through the disease investigation process we are aiming to identify the most likely cause and this then leads onto treatment and prevention</a:t>
            </a: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If you remember from previous video Budi had a problem with some of his animals.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Paimin travels to the farm to begin a disease investigation.</a:t>
            </a:r>
          </a:p>
          <a:p>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52989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Disease investigations usually start because a farmer is concerned that one or more animals are either dead or showing abnormal signs.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All disease investigations generally involve</a:t>
            </a:r>
            <a:r>
              <a:rPr lang="en-AU" sz="1200" kern="1200" baseline="0" dirty="0" smtClean="0">
                <a:solidFill>
                  <a:schemeClr val="tx1"/>
                </a:solidFill>
                <a:effectLst/>
                <a:latin typeface="+mn-lt"/>
                <a:ea typeface="+mn-ea"/>
                <a:cs typeface="+mn-cs"/>
              </a:rPr>
              <a:t> the same four activities</a:t>
            </a:r>
            <a:r>
              <a:rPr lang="en-AU" sz="1200" kern="1200" dirty="0" smtClean="0">
                <a:solidFill>
                  <a:schemeClr val="tx1"/>
                </a:solidFill>
                <a:effectLst/>
                <a:latin typeface="+mn-lt"/>
                <a:ea typeface="+mn-ea"/>
                <a:cs typeface="+mn-cs"/>
              </a:rPr>
              <a:t>:</a:t>
            </a:r>
          </a:p>
          <a:p>
            <a:pPr marL="228600" indent="-228600">
              <a:buFont typeface="+mj-lt"/>
              <a:buAutoNum type="arabicPeriod"/>
            </a:pPr>
            <a:r>
              <a:rPr lang="en-AU" sz="1200" kern="1200" dirty="0" smtClean="0">
                <a:solidFill>
                  <a:schemeClr val="tx1"/>
                </a:solidFill>
                <a:effectLst/>
                <a:latin typeface="+mn-lt"/>
                <a:ea typeface="+mn-ea"/>
                <a:cs typeface="+mn-cs"/>
              </a:rPr>
              <a:t>The history</a:t>
            </a:r>
          </a:p>
          <a:p>
            <a:pPr marL="228600" indent="-228600">
              <a:buFont typeface="+mj-lt"/>
              <a:buAutoNum type="arabicPeriod"/>
            </a:pPr>
            <a:r>
              <a:rPr lang="en-AU" sz="1200" kern="1200" dirty="0" smtClean="0">
                <a:solidFill>
                  <a:schemeClr val="tx1"/>
                </a:solidFill>
                <a:effectLst/>
                <a:latin typeface="+mn-lt"/>
                <a:ea typeface="+mn-ea"/>
                <a:cs typeface="+mn-cs"/>
              </a:rPr>
              <a:t>Clinical exam of sick animals</a:t>
            </a:r>
          </a:p>
          <a:p>
            <a:pPr marL="228600" indent="-228600">
              <a:buFont typeface="+mj-lt"/>
              <a:buAutoNum type="arabicPeriod"/>
            </a:pPr>
            <a:r>
              <a:rPr lang="en-AU" sz="1200" kern="1200" dirty="0" smtClean="0">
                <a:solidFill>
                  <a:schemeClr val="tx1"/>
                </a:solidFill>
                <a:effectLst/>
                <a:latin typeface="+mn-lt"/>
                <a:ea typeface="+mn-ea"/>
                <a:cs typeface="+mn-cs"/>
              </a:rPr>
              <a:t>Examination of the environment</a:t>
            </a:r>
          </a:p>
          <a:p>
            <a:pPr marL="228600" indent="-228600">
              <a:buFont typeface="+mj-lt"/>
              <a:buAutoNum type="arabicPeriod"/>
            </a:pPr>
            <a:r>
              <a:rPr lang="en-AU" sz="1200" kern="1200" dirty="0" smtClean="0">
                <a:solidFill>
                  <a:schemeClr val="tx1"/>
                </a:solidFill>
                <a:effectLst/>
                <a:latin typeface="+mn-lt"/>
                <a:ea typeface="+mn-ea"/>
                <a:cs typeface="+mn-cs"/>
              </a:rPr>
              <a:t>Collection of samples for laboratory submission</a:t>
            </a:r>
          </a:p>
          <a:p>
            <a:pPr marL="228600" indent="-228600">
              <a:buFont typeface="+mj-lt"/>
              <a:buAutoNum type="arabicPeriod"/>
            </a:pP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136861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first part of a</a:t>
            </a:r>
            <a:r>
              <a:rPr lang="en-AU" sz="1200" kern="1200" baseline="0" dirty="0" smtClean="0">
                <a:solidFill>
                  <a:schemeClr val="tx1"/>
                </a:solidFill>
                <a:effectLst/>
                <a:latin typeface="+mn-lt"/>
                <a:ea typeface="+mn-ea"/>
                <a:cs typeface="+mn-cs"/>
              </a:rPr>
              <a:t> disease investigation</a:t>
            </a:r>
            <a:r>
              <a:rPr lang="en-AU" sz="1200" kern="1200" dirty="0" smtClean="0">
                <a:solidFill>
                  <a:schemeClr val="tx1"/>
                </a:solidFill>
                <a:effectLst/>
                <a:latin typeface="+mn-lt"/>
                <a:ea typeface="+mn-ea"/>
                <a:cs typeface="+mn-cs"/>
              </a:rPr>
              <a:t> is always talking to the farmer to get a history.</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History-taking involves a conversation with the farmer to find out information about their animals and management practices.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Good history taking is an art, requires diplomacy, and use of non-technical language. It is also helpful if there is a good relationship between the farmer and the</a:t>
            </a:r>
            <a:r>
              <a:rPr lang="en-AU" sz="1200" kern="1200" baseline="0" dirty="0" smtClean="0">
                <a:solidFill>
                  <a:schemeClr val="tx1"/>
                </a:solidFill>
                <a:effectLst/>
                <a:latin typeface="+mn-lt"/>
                <a:ea typeface="+mn-ea"/>
                <a:cs typeface="+mn-cs"/>
              </a:rPr>
              <a:t> para-vet</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Pak Paimin then examines Budi’s 2 cows that have diarrhoea. </a:t>
            </a:r>
            <a:r>
              <a:rPr lang="en-AU" sz="1200" kern="1200" dirty="0" smtClean="0">
                <a:solidFill>
                  <a:schemeClr val="tx1"/>
                </a:solidFill>
                <a:effectLst/>
                <a:latin typeface="+mn-lt"/>
                <a:ea typeface="+mn-ea"/>
                <a:cs typeface="+mn-cs"/>
              </a:rPr>
              <a:t> Para-veterinarians</a:t>
            </a:r>
            <a:r>
              <a:rPr lang="en-AU" sz="1200" kern="1200" baseline="0" dirty="0" smtClean="0">
                <a:solidFill>
                  <a:schemeClr val="tx1"/>
                </a:solidFill>
                <a:effectLst/>
                <a:latin typeface="+mn-lt"/>
                <a:ea typeface="+mn-ea"/>
                <a:cs typeface="+mn-cs"/>
              </a:rPr>
              <a:t> will be familiar with this process.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cows look sick.</a:t>
            </a:r>
            <a:r>
              <a:rPr lang="en-AU" sz="1200" kern="1200" baseline="0" dirty="0" smtClean="0">
                <a:solidFill>
                  <a:schemeClr val="tx1"/>
                </a:solidFill>
                <a:effectLst/>
                <a:latin typeface="+mn-lt"/>
                <a:ea typeface="+mn-ea"/>
                <a:cs typeface="+mn-cs"/>
              </a:rPr>
              <a:t> They have lost weight and have sunken eyes – suggestive of dehydration. </a:t>
            </a:r>
            <a:endParaRPr lang="en-AU" sz="1200" kern="1200" baseline="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They </a:t>
            </a:r>
            <a:r>
              <a:rPr lang="en-AU" sz="1200" kern="1200" baseline="0" dirty="0" smtClean="0">
                <a:solidFill>
                  <a:schemeClr val="tx1"/>
                </a:solidFill>
                <a:effectLst/>
                <a:latin typeface="+mn-lt"/>
                <a:ea typeface="+mn-ea"/>
                <a:cs typeface="+mn-cs"/>
              </a:rPr>
              <a:t>are depressed and reluctant to move</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From a distance they have very watery diarrhoea.</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When Pak Paimin gets closer the diarrhoea is very smelly,</a:t>
            </a:r>
            <a:r>
              <a:rPr lang="en-AU" sz="1200" kern="1200" baseline="0" dirty="0" smtClean="0">
                <a:solidFill>
                  <a:schemeClr val="tx1"/>
                </a:solidFill>
                <a:effectLst/>
                <a:latin typeface="+mn-lt"/>
                <a:ea typeface="+mn-ea"/>
                <a:cs typeface="+mn-cs"/>
              </a:rPr>
              <a:t> contains fresh blood and what looks like some of the lining of the intestines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two animals seem to have the same signs,</a:t>
            </a:r>
            <a:r>
              <a:rPr lang="en-AU" sz="1200" kern="1200" baseline="0" dirty="0" smtClean="0">
                <a:solidFill>
                  <a:schemeClr val="tx1"/>
                </a:solidFill>
                <a:effectLst/>
                <a:latin typeface="+mn-lt"/>
                <a:ea typeface="+mn-ea"/>
                <a:cs typeface="+mn-cs"/>
              </a:rPr>
              <a:t> suggesting that they both have the same disease.</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405680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After the clinical examination Pak Paimin walks around Budi’s farm while asking him more questions.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He finds that the cows with calves have good pasture and Budi also feed them some extra food.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He finds that the 2 sick cows have been in paddock where the only water is from a drain. </a:t>
            </a:r>
          </a:p>
          <a:p>
            <a:r>
              <a:rPr lang="en-AU" sz="1200" kern="1200" dirty="0" smtClean="0">
                <a:solidFill>
                  <a:schemeClr val="tx1"/>
                </a:solidFill>
                <a:effectLst/>
                <a:latin typeface="+mn-lt"/>
                <a:ea typeface="+mn-ea"/>
                <a:cs typeface="+mn-cs"/>
              </a:rPr>
              <a:t>This drain carries all the waste water from the other paddocks including the pen where calves are held if they are sick.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Budi mentions that he was given a young calf that was sick for a long time; it is still alive and is more like a pet now.</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119277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dirty="0" smtClean="0"/>
              <a:t>The final part of the disease investigation is to consider whether samples might be collected for laboratory testing.</a:t>
            </a:r>
          </a:p>
          <a:p>
            <a:endParaRPr lang="en-AU" dirty="0" smtClean="0"/>
          </a:p>
          <a:p>
            <a:r>
              <a:rPr lang="en-AU" dirty="0" smtClean="0"/>
              <a:t>Collecting samples and having tests done will generally cost money and will take additional time (some days).</a:t>
            </a:r>
          </a:p>
          <a:p>
            <a:endParaRPr lang="en-AU" dirty="0" smtClean="0"/>
          </a:p>
          <a:p>
            <a:r>
              <a:rPr lang="en-AU" sz="1200" kern="1200" dirty="0" smtClean="0">
                <a:solidFill>
                  <a:schemeClr val="tx1"/>
                </a:solidFill>
                <a:effectLst/>
                <a:latin typeface="+mn-lt"/>
                <a:ea typeface="+mn-ea"/>
                <a:cs typeface="+mn-cs"/>
              </a:rPr>
              <a:t>Pak Paimin already kept his 2 gloves from the rectal examinations he did on the cows. They both have enough faeces to send to the laboratory. The faeces can be examined</a:t>
            </a:r>
            <a:r>
              <a:rPr lang="en-AU" sz="1200" kern="1200" baseline="0" dirty="0" smtClean="0">
                <a:solidFill>
                  <a:schemeClr val="tx1"/>
                </a:solidFill>
                <a:effectLst/>
                <a:latin typeface="+mn-lt"/>
                <a:ea typeface="+mn-ea"/>
                <a:cs typeface="+mn-cs"/>
              </a:rPr>
              <a:t> for worm eggs and also put into culture medium to look for some bacteria that may cause diarrhoea.</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Blood samples may be taken to test for some diseases as well.</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 and give some time for the participants to read the</a:t>
            </a:r>
            <a:r>
              <a:rPr lang="en-AU" sz="1200" kern="1200" baseline="0" dirty="0" smtClean="0">
                <a:solidFill>
                  <a:schemeClr val="tx1"/>
                </a:solidFill>
                <a:effectLst/>
                <a:latin typeface="+mn-lt"/>
                <a:ea typeface="+mn-ea"/>
                <a:cs typeface="+mn-cs"/>
              </a:rPr>
              <a:t> words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90569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VOICE OVER</a:t>
            </a:r>
          </a:p>
          <a:p>
            <a:r>
              <a:rPr lang="en-AU" dirty="0" smtClean="0"/>
              <a:t>Sometimes it is necessary to collect samples for laboratory testing. </a:t>
            </a:r>
          </a:p>
          <a:p>
            <a:endParaRPr lang="en-AU" dirty="0" smtClean="0"/>
          </a:p>
          <a:p>
            <a:r>
              <a:rPr lang="en-AU" dirty="0" smtClean="0"/>
              <a:t>Samples are collected from the sick animals and maybe sometimes from healthy animals as well. </a:t>
            </a:r>
          </a:p>
          <a:p>
            <a:endParaRPr lang="en-AU" dirty="0" smtClean="0"/>
          </a:p>
          <a:p>
            <a:r>
              <a:rPr lang="en-AU" dirty="0" smtClean="0"/>
              <a:t>Commonly collected samples include:</a:t>
            </a:r>
          </a:p>
          <a:p>
            <a:r>
              <a:rPr lang="en-AU" dirty="0" smtClean="0"/>
              <a:t>blood or serum, </a:t>
            </a:r>
          </a:p>
          <a:p>
            <a:r>
              <a:rPr lang="en-AU" dirty="0" smtClean="0"/>
              <a:t>faeces and </a:t>
            </a:r>
          </a:p>
          <a:p>
            <a:r>
              <a:rPr lang="en-AU" dirty="0" smtClean="0"/>
              <a:t>possibly milk or urine</a:t>
            </a:r>
          </a:p>
          <a:p>
            <a:endParaRPr lang="en-AU" dirty="0" smtClean="0"/>
          </a:p>
          <a:p>
            <a:r>
              <a:rPr lang="en-AU" dirty="0" smtClean="0"/>
              <a:t>If an animal has died or is severely ill a post mortem maybe conducted to collect additional samples to send for testing. </a:t>
            </a:r>
          </a:p>
          <a:p>
            <a:endParaRPr lang="en-AU" dirty="0" smtClean="0"/>
          </a:p>
          <a:p>
            <a:r>
              <a:rPr lang="en-AU" sz="1200" kern="1200" dirty="0" smtClean="0">
                <a:solidFill>
                  <a:schemeClr val="tx1"/>
                </a:solidFill>
                <a:effectLst/>
                <a:latin typeface="+mn-lt"/>
                <a:ea typeface="+mn-ea"/>
                <a:cs typeface="+mn-cs"/>
              </a:rPr>
              <a:t>Laboratory testing needs to be used and interpreted with care.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Laboratory testing may take time, cost money and may or may not make a useful contribution to the diagnosis and management of disease in animals. </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344954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827584" y="3886200"/>
            <a:ext cx="6944816" cy="1752600"/>
          </a:xfrm>
        </p:spPr>
        <p:txBody>
          <a:bodyPr/>
          <a:lstStyle/>
          <a:p>
            <a:r>
              <a:rPr lang="en-AU" dirty="0" smtClean="0"/>
              <a:t>Session 4 – Disease Investigation</a:t>
            </a:r>
          </a:p>
          <a:p>
            <a:r>
              <a:rPr lang="en-AU" dirty="0" smtClean="0"/>
              <a:t>Recorded PowerPoint file</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lnSpcReduction="10000"/>
          </a:bodyPr>
          <a:lstStyle/>
          <a:p>
            <a:r>
              <a:rPr lang="en-AU" sz="2400" dirty="0"/>
              <a:t>2 cows with diarrhoea</a:t>
            </a:r>
          </a:p>
          <a:p>
            <a:r>
              <a:rPr lang="en-AU" sz="2400" dirty="0"/>
              <a:t>Pak Paimin </a:t>
            </a:r>
            <a:r>
              <a:rPr lang="en-AU" sz="2400" dirty="0" smtClean="0"/>
              <a:t>uses the information collected to update the differential diagnosis list</a:t>
            </a:r>
          </a:p>
          <a:p>
            <a:pPr lvl="1"/>
            <a:r>
              <a:rPr lang="en-AU" sz="1600" dirty="0"/>
              <a:t>Salmonella infection in the gut (bacteria)</a:t>
            </a:r>
          </a:p>
          <a:p>
            <a:pPr lvl="1"/>
            <a:r>
              <a:rPr lang="en-AU" sz="1600" dirty="0"/>
              <a:t>Bovine virus diarrhoea infection (virus)</a:t>
            </a:r>
          </a:p>
          <a:p>
            <a:pPr lvl="1"/>
            <a:r>
              <a:rPr lang="en-AU" sz="1600" dirty="0" smtClean="0"/>
              <a:t>Parasites </a:t>
            </a:r>
            <a:r>
              <a:rPr lang="en-AU" sz="1600" dirty="0"/>
              <a:t>(worms, </a:t>
            </a:r>
            <a:r>
              <a:rPr lang="en-AU" sz="1600" dirty="0" err="1"/>
              <a:t>coccidia</a:t>
            </a:r>
            <a:r>
              <a:rPr lang="en-AU" sz="1600" dirty="0"/>
              <a:t>, liver fluke)</a:t>
            </a:r>
          </a:p>
          <a:p>
            <a:pPr lvl="1"/>
            <a:r>
              <a:rPr lang="en-AU" sz="1600" strike="sngStrike" dirty="0" smtClean="0"/>
              <a:t>Grain </a:t>
            </a:r>
            <a:r>
              <a:rPr lang="en-AU" sz="1600" strike="sngStrike" dirty="0"/>
              <a:t>overload</a:t>
            </a:r>
          </a:p>
          <a:p>
            <a:pPr lvl="1"/>
            <a:r>
              <a:rPr lang="en-AU" sz="1600" strike="sngStrike" dirty="0" smtClean="0"/>
              <a:t>Poisoning</a:t>
            </a:r>
            <a:endParaRPr lang="en-AU" sz="1600" strike="sngStrike" dirty="0"/>
          </a:p>
          <a:p>
            <a:pPr lvl="1"/>
            <a:r>
              <a:rPr lang="en-AU" sz="1600" strike="sngStrike" dirty="0" smtClean="0"/>
              <a:t>Johne’s </a:t>
            </a:r>
            <a:r>
              <a:rPr lang="en-AU" sz="1600" strike="sngStrike" dirty="0"/>
              <a:t>disease infection (bacteria)</a:t>
            </a:r>
          </a:p>
          <a:p>
            <a:pPr lvl="1"/>
            <a:r>
              <a:rPr lang="en-AU" sz="1600" strike="sngStrike" dirty="0" smtClean="0"/>
              <a:t>Very </a:t>
            </a:r>
            <a:r>
              <a:rPr lang="en-AU" sz="1600" strike="sngStrike" dirty="0"/>
              <a:t>rich, fresh </a:t>
            </a:r>
            <a:r>
              <a:rPr lang="en-AU" sz="1600" strike="sngStrike" dirty="0" smtClean="0"/>
              <a:t>pasture</a:t>
            </a:r>
            <a:endParaRPr lang="en-AU" sz="1600" strike="sngStrike" dirty="0"/>
          </a:p>
          <a:p>
            <a:pPr lvl="1"/>
            <a:endParaRPr lang="en-AU" sz="1600" dirty="0" smtClean="0"/>
          </a:p>
          <a:p>
            <a:pPr lvl="1"/>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nvGraphicFramePr>
        <p:xfrm>
          <a:off x="2195736" y="302028"/>
          <a:ext cx="3851920" cy="2461582"/>
        </p:xfrm>
        <a:graphic>
          <a:graphicData uri="http://schemas.openxmlformats.org/presentationml/2006/ole">
            <mc:AlternateContent xmlns:mc="http://schemas.openxmlformats.org/markup-compatibility/2006">
              <mc:Choice xmlns:v="urn:schemas-microsoft-com:vml" Requires="v">
                <p:oleObj spid="_x0000_s14353"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302028"/>
                        <a:ext cx="3851920" cy="2461582"/>
                      </a:xfrm>
                      <a:prstGeom prst="rect">
                        <a:avLst/>
                      </a:prstGeom>
                      <a:noFill/>
                    </p:spPr>
                  </p:pic>
                </p:oleObj>
              </mc:Fallback>
            </mc:AlternateContent>
          </a:graphicData>
        </a:graphic>
      </p:graphicFrame>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1172137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marL="0" indent="0">
              <a:buNone/>
            </a:pPr>
            <a:r>
              <a:rPr lang="en-AU" sz="4300" dirty="0" smtClean="0">
                <a:solidFill>
                  <a:srgbClr val="002060"/>
                </a:solidFill>
              </a:rPr>
              <a:t>Use epidemiology skills to enhance your clinical skills</a:t>
            </a:r>
          </a:p>
          <a:p>
            <a:r>
              <a:rPr lang="en-AU" dirty="0" smtClean="0"/>
              <a:t>Epidemiology skills</a:t>
            </a:r>
          </a:p>
          <a:p>
            <a:pPr lvl="1"/>
            <a:r>
              <a:rPr lang="en-AU" dirty="0" smtClean="0"/>
              <a:t>Understanding how diseases spread between animals or from other sources to animals</a:t>
            </a:r>
          </a:p>
          <a:p>
            <a:r>
              <a:rPr lang="en-AU" dirty="0" smtClean="0"/>
              <a:t>Use clinical skills &amp; epidemiology skills</a:t>
            </a:r>
            <a:r>
              <a:rPr lang="en-AU" dirty="0"/>
              <a:t> </a:t>
            </a:r>
            <a:r>
              <a:rPr lang="en-AU" dirty="0" smtClean="0"/>
              <a:t>to</a:t>
            </a:r>
          </a:p>
          <a:p>
            <a:pPr lvl="1"/>
            <a:r>
              <a:rPr lang="en-AU" dirty="0" smtClean="0"/>
              <a:t>Identify sick animals </a:t>
            </a:r>
            <a:r>
              <a:rPr lang="en-AU" b="1" dirty="0" smtClean="0">
                <a:solidFill>
                  <a:srgbClr val="002060"/>
                </a:solidFill>
              </a:rPr>
              <a:t>(clinical)</a:t>
            </a:r>
          </a:p>
          <a:p>
            <a:pPr lvl="1"/>
            <a:r>
              <a:rPr lang="en-AU" dirty="0" smtClean="0"/>
              <a:t>Make a differential </a:t>
            </a:r>
            <a:r>
              <a:rPr lang="en-AU" dirty="0"/>
              <a:t>diagnosis list </a:t>
            </a:r>
            <a:r>
              <a:rPr lang="en-AU" b="1" dirty="0">
                <a:solidFill>
                  <a:srgbClr val="002060"/>
                </a:solidFill>
              </a:rPr>
              <a:t>(clinical)</a:t>
            </a:r>
          </a:p>
          <a:p>
            <a:pPr lvl="1"/>
            <a:r>
              <a:rPr lang="en-AU" dirty="0" smtClean="0"/>
              <a:t>Think about where the disease came from and how it got here and how it is spreading now </a:t>
            </a:r>
            <a:r>
              <a:rPr lang="en-AU" b="1" dirty="0" smtClean="0">
                <a:solidFill>
                  <a:srgbClr val="002060"/>
                </a:solidFill>
              </a:rPr>
              <a:t>(</a:t>
            </a:r>
            <a:r>
              <a:rPr lang="en-AU" b="1" dirty="0" err="1" smtClean="0">
                <a:solidFill>
                  <a:srgbClr val="002060"/>
                </a:solidFill>
              </a:rPr>
              <a:t>epi</a:t>
            </a:r>
            <a:r>
              <a:rPr lang="en-AU" b="1" dirty="0" smtClean="0">
                <a:solidFill>
                  <a:srgbClr val="002060"/>
                </a:solidFill>
              </a:rPr>
              <a:t>)</a:t>
            </a:r>
          </a:p>
          <a:p>
            <a:pPr lvl="1"/>
            <a:endParaRPr lang="en-AU" b="1" dirty="0" smtClean="0">
              <a:solidFill>
                <a:srgbClr val="002060"/>
              </a:solidFill>
            </a:endParaRPr>
          </a:p>
          <a:p>
            <a:pPr marL="0" indent="0" algn="ctr">
              <a:buNone/>
            </a:pPr>
            <a:r>
              <a:rPr lang="en-AU" b="1" dirty="0" smtClean="0">
                <a:solidFill>
                  <a:schemeClr val="accent2">
                    <a:lumMod val="50000"/>
                  </a:schemeClr>
                </a:solidFill>
              </a:rPr>
              <a:t>Choose treatments and make recommendations about managing to prevent spread or re-occurrence</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63475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a:bodyPr>
          <a:lstStyle/>
          <a:p>
            <a:r>
              <a:rPr lang="en-AU" sz="2400" dirty="0"/>
              <a:t>2 cows with diarrhoea</a:t>
            </a:r>
          </a:p>
          <a:p>
            <a:r>
              <a:rPr lang="en-AU" sz="2400" dirty="0"/>
              <a:t>Pak Paimin </a:t>
            </a:r>
            <a:r>
              <a:rPr lang="en-AU" sz="2400" dirty="0" smtClean="0"/>
              <a:t>treats the cows and advises Budi</a:t>
            </a:r>
          </a:p>
          <a:p>
            <a:pPr lvl="1"/>
            <a:r>
              <a:rPr lang="en-AU" sz="1200" dirty="0" smtClean="0"/>
              <a:t>Antibiotics</a:t>
            </a:r>
          </a:p>
          <a:p>
            <a:pPr lvl="1"/>
            <a:r>
              <a:rPr lang="en-AU" sz="1200" dirty="0" smtClean="0"/>
              <a:t>Zoonotic so hand washing and cleanliness is very important</a:t>
            </a:r>
          </a:p>
          <a:p>
            <a:pPr lvl="1"/>
            <a:r>
              <a:rPr lang="en-AU" sz="1200" dirty="0" smtClean="0"/>
              <a:t>Check that all animals have clean feed and water</a:t>
            </a:r>
          </a:p>
          <a:p>
            <a:pPr lvl="1"/>
            <a:r>
              <a:rPr lang="en-AU" sz="1200" dirty="0" smtClean="0"/>
              <a:t>Any animals that are bought are from someone he trust to supply healthy animals</a:t>
            </a:r>
          </a:p>
          <a:p>
            <a:pPr lvl="1"/>
            <a:r>
              <a:rPr lang="en-AU" sz="1200" dirty="0" smtClean="0"/>
              <a:t>2 sick cows are kept separate from all other healthy animals</a:t>
            </a:r>
          </a:p>
          <a:p>
            <a:pPr lvl="1"/>
            <a:r>
              <a:rPr lang="en-AU" sz="1200" dirty="0" smtClean="0"/>
              <a:t>Healthy cows are to be kept higher up stream along the drain from the sick cows</a:t>
            </a:r>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nvGraphicFramePr>
        <p:xfrm>
          <a:off x="2195736" y="302028"/>
          <a:ext cx="3851920" cy="2461582"/>
        </p:xfrm>
        <a:graphic>
          <a:graphicData uri="http://schemas.openxmlformats.org/presentationml/2006/ole">
            <mc:AlternateContent xmlns:mc="http://schemas.openxmlformats.org/markup-compatibility/2006">
              <mc:Choice xmlns:v="urn:schemas-microsoft-com:vml" Requires="v">
                <p:oleObj spid="_x0000_s15378"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302028"/>
                        <a:ext cx="3851920" cy="2461582"/>
                      </a:xfrm>
                      <a:prstGeom prst="rect">
                        <a:avLst/>
                      </a:prstGeom>
                      <a:noFill/>
                    </p:spPr>
                  </p:pic>
                </p:oleObj>
              </mc:Fallback>
            </mc:AlternateContent>
          </a:graphicData>
        </a:graphic>
      </p:graphicFrame>
      <p:sp>
        <p:nvSpPr>
          <p:cNvPr id="4" name="TextBox 3"/>
          <p:cNvSpPr txBox="1"/>
          <p:nvPr/>
        </p:nvSpPr>
        <p:spPr>
          <a:xfrm>
            <a:off x="762315" y="5522582"/>
            <a:ext cx="6718762" cy="646331"/>
          </a:xfrm>
          <a:prstGeom prst="rect">
            <a:avLst/>
          </a:prstGeom>
          <a:noFill/>
        </p:spPr>
        <p:txBody>
          <a:bodyPr wrap="none" rtlCol="0">
            <a:spAutoFit/>
          </a:bodyPr>
          <a:lstStyle/>
          <a:p>
            <a:pPr algn="ctr"/>
            <a:r>
              <a:rPr lang="en-AU" b="1" dirty="0" smtClean="0">
                <a:solidFill>
                  <a:srgbClr val="0070C0"/>
                </a:solidFill>
              </a:rPr>
              <a:t>Field epidemiology skills &amp; veterinary clinical skills are used together</a:t>
            </a:r>
          </a:p>
          <a:p>
            <a:pPr algn="ctr"/>
            <a:r>
              <a:rPr lang="en-AU" b="1" dirty="0" smtClean="0">
                <a:solidFill>
                  <a:srgbClr val="0070C0"/>
                </a:solidFill>
              </a:rPr>
              <a:t> to allow you to provide the best service to farmers</a:t>
            </a:r>
            <a:endParaRPr lang="en-AU" b="1" dirty="0">
              <a:solidFill>
                <a:srgbClr val="0070C0"/>
              </a:solidFill>
            </a:endParaRPr>
          </a:p>
        </p:txBody>
      </p:sp>
      <p:sp>
        <p:nvSpPr>
          <p:cNvPr id="7" name="TextBox 6"/>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2051540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Session 4 - Summary</a:t>
            </a:r>
            <a:endParaRPr lang="en-AU" b="1" dirty="0"/>
          </a:p>
        </p:txBody>
      </p:sp>
      <p:sp>
        <p:nvSpPr>
          <p:cNvPr id="3" name="Content Placeholder 2"/>
          <p:cNvSpPr>
            <a:spLocks noGrp="1"/>
          </p:cNvSpPr>
          <p:nvPr>
            <p:ph idx="1"/>
          </p:nvPr>
        </p:nvSpPr>
        <p:spPr>
          <a:xfrm>
            <a:off x="251520" y="1268760"/>
            <a:ext cx="8712968" cy="4857403"/>
          </a:xfrm>
        </p:spPr>
        <p:txBody>
          <a:bodyPr>
            <a:normAutofit fontScale="85000" lnSpcReduction="20000"/>
          </a:bodyPr>
          <a:lstStyle/>
          <a:p>
            <a:r>
              <a:rPr lang="en-AU" dirty="0" smtClean="0"/>
              <a:t>A disease investigation involves</a:t>
            </a:r>
          </a:p>
          <a:p>
            <a:pPr lvl="1"/>
            <a:r>
              <a:rPr lang="en-AU" dirty="0" smtClean="0"/>
              <a:t>The </a:t>
            </a:r>
            <a:r>
              <a:rPr lang="en-AU" dirty="0"/>
              <a:t>history</a:t>
            </a:r>
          </a:p>
          <a:p>
            <a:pPr lvl="1"/>
            <a:r>
              <a:rPr lang="en-AU" dirty="0"/>
              <a:t>Clinical </a:t>
            </a:r>
            <a:r>
              <a:rPr lang="en-AU" dirty="0" smtClean="0"/>
              <a:t>examination </a:t>
            </a:r>
            <a:r>
              <a:rPr lang="en-AU" dirty="0"/>
              <a:t>of sick animals</a:t>
            </a:r>
          </a:p>
          <a:p>
            <a:pPr lvl="1"/>
            <a:r>
              <a:rPr lang="en-AU" dirty="0"/>
              <a:t>Examination of the environment</a:t>
            </a:r>
          </a:p>
          <a:p>
            <a:pPr lvl="1"/>
            <a:r>
              <a:rPr lang="en-AU" dirty="0"/>
              <a:t>Collection of samples for laboratory </a:t>
            </a:r>
            <a:r>
              <a:rPr lang="en-AU" dirty="0" smtClean="0"/>
              <a:t>submission (in some cases)</a:t>
            </a:r>
          </a:p>
          <a:p>
            <a:pPr lvl="1"/>
            <a:endParaRPr lang="en-AU" dirty="0"/>
          </a:p>
          <a:p>
            <a:r>
              <a:rPr lang="en-AU" dirty="0" smtClean="0"/>
              <a:t>Information from the investigation is used to:</a:t>
            </a:r>
          </a:p>
          <a:p>
            <a:pPr lvl="1"/>
            <a:r>
              <a:rPr lang="en-AU" dirty="0" smtClean="0"/>
              <a:t>Develop a list of possible causes</a:t>
            </a:r>
          </a:p>
          <a:p>
            <a:pPr lvl="1"/>
            <a:r>
              <a:rPr lang="en-AU" dirty="0" smtClean="0"/>
              <a:t>Narrow the list of differential diagnoses</a:t>
            </a:r>
          </a:p>
          <a:p>
            <a:pPr lvl="1"/>
            <a:r>
              <a:rPr lang="en-AU" dirty="0" smtClean="0"/>
              <a:t>Understand possible causes and decide on treatment</a:t>
            </a:r>
          </a:p>
          <a:p>
            <a:pPr lvl="1"/>
            <a:r>
              <a:rPr lang="en-AU" dirty="0" smtClean="0"/>
              <a:t>Advise the farmer on control strategies to prevent future cases to animals or humans </a:t>
            </a:r>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Close of video</a:t>
            </a:r>
            <a:endParaRPr lang="en-AU" b="1"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65115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Session </a:t>
            </a:r>
            <a:r>
              <a:rPr lang="en-AU" b="1" dirty="0" smtClean="0"/>
              <a:t>4 </a:t>
            </a:r>
            <a:r>
              <a:rPr lang="en-AU" b="1" dirty="0"/>
              <a:t>we will explore:</a:t>
            </a:r>
          </a:p>
        </p:txBody>
      </p:sp>
      <p:sp>
        <p:nvSpPr>
          <p:cNvPr id="3" name="Content Placeholder 2"/>
          <p:cNvSpPr>
            <a:spLocks noGrp="1"/>
          </p:cNvSpPr>
          <p:nvPr>
            <p:ph idx="1"/>
          </p:nvPr>
        </p:nvSpPr>
        <p:spPr/>
        <p:txBody>
          <a:bodyPr>
            <a:normAutofit/>
          </a:bodyPr>
          <a:lstStyle/>
          <a:p>
            <a:r>
              <a:rPr lang="en-AU" dirty="0" smtClean="0"/>
              <a:t>The approach to disease investigation</a:t>
            </a:r>
          </a:p>
          <a:p>
            <a:endParaRPr lang="en-AU" dirty="0" smtClean="0"/>
          </a:p>
          <a:p>
            <a:r>
              <a:rPr lang="en-AU" dirty="0" smtClean="0"/>
              <a:t>How to collect and use information to modify your differential diagnosis list</a:t>
            </a:r>
          </a:p>
          <a:p>
            <a:pPr marL="0" indent="0">
              <a:buNone/>
            </a:pPr>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2"/>
            <a:ext cx="8229600" cy="3129211"/>
          </a:xfrm>
        </p:spPr>
        <p:txBody>
          <a:bodyPr>
            <a:normAutofit/>
          </a:bodyPr>
          <a:lstStyle/>
          <a:p>
            <a:r>
              <a:rPr lang="fr-FR" dirty="0" smtClean="0"/>
              <a:t>2 cows have diarrhoea</a:t>
            </a:r>
          </a:p>
          <a:p>
            <a:endParaRPr lang="fr-FR" dirty="0" smtClean="0"/>
          </a:p>
          <a:p>
            <a:r>
              <a:rPr lang="fr-FR" dirty="0" err="1" smtClean="0"/>
              <a:t>Pak</a:t>
            </a:r>
            <a:r>
              <a:rPr lang="fr-FR" dirty="0" smtClean="0"/>
              <a:t> Paimin (para-</a:t>
            </a:r>
            <a:r>
              <a:rPr lang="fr-FR" dirty="0" err="1" smtClean="0"/>
              <a:t>veterinarian</a:t>
            </a:r>
            <a:r>
              <a:rPr lang="fr-FR" dirty="0"/>
              <a:t>)</a:t>
            </a:r>
            <a:r>
              <a:rPr lang="fr-FR" dirty="0" smtClean="0"/>
              <a:t> </a:t>
            </a:r>
            <a:r>
              <a:rPr lang="fr-FR" dirty="0" err="1" smtClean="0"/>
              <a:t>visits</a:t>
            </a:r>
            <a:r>
              <a:rPr lang="fr-FR" dirty="0" smtClean="0"/>
              <a:t> the </a:t>
            </a:r>
            <a:r>
              <a:rPr lang="fr-FR" dirty="0" err="1" smtClean="0"/>
              <a:t>farm</a:t>
            </a:r>
            <a:endParaRPr lang="fr-FR" dirty="0" smtClean="0"/>
          </a:p>
          <a:p>
            <a:endParaRPr lang="fr-FR" dirty="0"/>
          </a:p>
        </p:txBody>
      </p:sp>
      <p:sp>
        <p:nvSpPr>
          <p:cNvPr id="4" name="Rectangle 2"/>
          <p:cNvSpPr>
            <a:spLocks noChangeArrowheads="1"/>
          </p:cNvSpPr>
          <p:nvPr/>
        </p:nvSpPr>
        <p:spPr bwMode="auto">
          <a:xfrm>
            <a:off x="2195735" y="76614"/>
            <a:ext cx="1876591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5" name="Object 4"/>
          <p:cNvGraphicFramePr>
            <a:graphicFrameLocks noChangeAspect="1"/>
          </p:cNvGraphicFramePr>
          <p:nvPr>
            <p:extLst>
              <p:ext uri="{D42A27DB-BD31-4B8C-83A1-F6EECF244321}">
                <p14:modId xmlns:p14="http://schemas.microsoft.com/office/powerpoint/2010/main" val="4244614869"/>
              </p:ext>
            </p:extLst>
          </p:nvPr>
        </p:nvGraphicFramePr>
        <p:xfrm>
          <a:off x="2195736" y="76615"/>
          <a:ext cx="3702472" cy="2348880"/>
        </p:xfrm>
        <a:graphic>
          <a:graphicData uri="http://schemas.openxmlformats.org/presentationml/2006/ole">
            <mc:AlternateContent xmlns:mc="http://schemas.openxmlformats.org/markup-compatibility/2006">
              <mc:Choice xmlns:v="urn:schemas-microsoft-com:vml" Requires="v">
                <p:oleObj spid="_x0000_s8210" r:id="rId4" imgW="4941651" imgH="3167149" progId="Unknown">
                  <p:embed/>
                </p:oleObj>
              </mc:Choice>
              <mc:Fallback>
                <p:oleObj r:id="rId4" imgW="4941651" imgH="3167149" progId="Unknown">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76615"/>
                        <a:ext cx="3702472" cy="2348880"/>
                      </a:xfrm>
                      <a:prstGeom prst="rect">
                        <a:avLst/>
                      </a:prstGeom>
                      <a:noFill/>
                    </p:spPr>
                  </p:pic>
                </p:oleObj>
              </mc:Fallback>
            </mc:AlternateContent>
          </a:graphicData>
        </a:graphic>
      </p:graphicFrame>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3976452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r>
              <a:rPr lang="en-AU" b="1" dirty="0" smtClean="0"/>
              <a:t>The disease investigation</a:t>
            </a:r>
            <a:endParaRPr lang="en-AU" b="1" dirty="0"/>
          </a:p>
        </p:txBody>
      </p:sp>
      <p:sp>
        <p:nvSpPr>
          <p:cNvPr id="3" name="Content Placeholder 2"/>
          <p:cNvSpPr>
            <a:spLocks noGrp="1"/>
          </p:cNvSpPr>
          <p:nvPr>
            <p:ph idx="1"/>
          </p:nvPr>
        </p:nvSpPr>
        <p:spPr>
          <a:xfrm>
            <a:off x="282352" y="1484784"/>
            <a:ext cx="8579296" cy="2808312"/>
          </a:xfrm>
        </p:spPr>
        <p:txBody>
          <a:bodyPr>
            <a:normAutofit lnSpcReduction="10000"/>
          </a:bodyPr>
          <a:lstStyle/>
          <a:p>
            <a:pPr marL="514350" indent="-514350">
              <a:buFont typeface="+mj-lt"/>
              <a:buAutoNum type="arabicPeriod"/>
            </a:pPr>
            <a:r>
              <a:rPr lang="en-AU" b="1" dirty="0"/>
              <a:t>H</a:t>
            </a:r>
            <a:r>
              <a:rPr lang="en-AU" b="1" dirty="0" smtClean="0"/>
              <a:t>istory</a:t>
            </a:r>
            <a:endParaRPr lang="en-AU" dirty="0"/>
          </a:p>
          <a:p>
            <a:pPr marL="514350" indent="-514350">
              <a:buFont typeface="+mj-lt"/>
              <a:buAutoNum type="arabicPeriod"/>
            </a:pPr>
            <a:r>
              <a:rPr lang="en-AU" b="1" dirty="0" smtClean="0"/>
              <a:t>Clinical examination </a:t>
            </a:r>
            <a:r>
              <a:rPr lang="en-AU" b="1" dirty="0"/>
              <a:t>of sick animals</a:t>
            </a:r>
            <a:endParaRPr lang="en-AU" dirty="0"/>
          </a:p>
          <a:p>
            <a:pPr marL="514350" indent="-514350">
              <a:buFont typeface="+mj-lt"/>
              <a:buAutoNum type="arabicPeriod"/>
            </a:pPr>
            <a:r>
              <a:rPr lang="en-AU" b="1" dirty="0" smtClean="0"/>
              <a:t>Examination </a:t>
            </a:r>
            <a:r>
              <a:rPr lang="en-AU" b="1" dirty="0"/>
              <a:t>of the environment</a:t>
            </a:r>
            <a:endParaRPr lang="en-AU" dirty="0"/>
          </a:p>
          <a:p>
            <a:pPr marL="514350" indent="-514350">
              <a:buFont typeface="+mj-lt"/>
              <a:buAutoNum type="arabicPeriod"/>
            </a:pPr>
            <a:r>
              <a:rPr lang="en-AU" b="1" dirty="0" smtClean="0"/>
              <a:t>Collection </a:t>
            </a:r>
            <a:r>
              <a:rPr lang="en-AU" b="1" dirty="0"/>
              <a:t>of samples for laboratory submission</a:t>
            </a:r>
            <a:endParaRPr lang="en-AU" dirty="0"/>
          </a:p>
          <a:p>
            <a:endParaRPr lang="en-AU" dirty="0"/>
          </a:p>
          <a:p>
            <a:endParaRPr lang="en-AU" dirty="0" smtClean="0"/>
          </a:p>
        </p:txBody>
      </p:sp>
      <p:sp>
        <p:nvSpPr>
          <p:cNvPr id="4" name="TextBox 3"/>
          <p:cNvSpPr txBox="1"/>
          <p:nvPr/>
        </p:nvSpPr>
        <p:spPr>
          <a:xfrm>
            <a:off x="1396057" y="4653136"/>
            <a:ext cx="5270995" cy="1815882"/>
          </a:xfrm>
          <a:prstGeom prst="rect">
            <a:avLst/>
          </a:prstGeom>
          <a:noFill/>
        </p:spPr>
        <p:txBody>
          <a:bodyPr wrap="none" rtlCol="0">
            <a:spAutoFit/>
          </a:bodyPr>
          <a:lstStyle/>
          <a:p>
            <a:pPr algn="ctr"/>
            <a:r>
              <a:rPr lang="en-AU" b="1" dirty="0" smtClean="0">
                <a:solidFill>
                  <a:srgbClr val="002060"/>
                </a:solidFill>
              </a:rPr>
              <a:t>Review of </a:t>
            </a:r>
            <a:r>
              <a:rPr lang="en-AU" b="1" u="sng" dirty="0" smtClean="0">
                <a:solidFill>
                  <a:srgbClr val="002060"/>
                </a:solidFill>
              </a:rPr>
              <a:t>veterinary clinical approach </a:t>
            </a:r>
            <a:r>
              <a:rPr lang="en-AU" b="1" dirty="0" smtClean="0">
                <a:solidFill>
                  <a:srgbClr val="002060"/>
                </a:solidFill>
              </a:rPr>
              <a:t>to sick animals</a:t>
            </a:r>
          </a:p>
          <a:p>
            <a:pPr algn="ctr"/>
            <a:endParaRPr lang="en-AU" dirty="0" smtClean="0"/>
          </a:p>
          <a:p>
            <a:pPr algn="ctr"/>
            <a:r>
              <a:rPr lang="en-AU" b="1" dirty="0" smtClean="0">
                <a:solidFill>
                  <a:srgbClr val="FF0000"/>
                </a:solidFill>
              </a:rPr>
              <a:t>AND</a:t>
            </a:r>
          </a:p>
          <a:p>
            <a:pPr algn="ctr"/>
            <a:endParaRPr lang="en-AU" dirty="0" smtClean="0"/>
          </a:p>
          <a:p>
            <a:pPr algn="ctr"/>
            <a:r>
              <a:rPr lang="en-AU" sz="2000" b="1" dirty="0" smtClean="0">
                <a:solidFill>
                  <a:srgbClr val="002060"/>
                </a:solidFill>
              </a:rPr>
              <a:t>Where we add the </a:t>
            </a:r>
            <a:r>
              <a:rPr lang="en-AU" sz="2000" b="1" u="sng" dirty="0" smtClean="0">
                <a:solidFill>
                  <a:srgbClr val="002060"/>
                </a:solidFill>
              </a:rPr>
              <a:t>epidemiology </a:t>
            </a:r>
            <a:r>
              <a:rPr lang="en-AU" sz="2000" b="1" dirty="0" smtClean="0">
                <a:solidFill>
                  <a:srgbClr val="002060"/>
                </a:solidFill>
              </a:rPr>
              <a:t>approach to </a:t>
            </a:r>
          </a:p>
          <a:p>
            <a:pPr algn="ctr"/>
            <a:r>
              <a:rPr lang="en-AU" sz="2000" b="1" dirty="0" smtClean="0">
                <a:solidFill>
                  <a:srgbClr val="002060"/>
                </a:solidFill>
              </a:rPr>
              <a:t>enhance veterinary clinical approach</a:t>
            </a:r>
            <a:endParaRPr lang="en-AU" sz="2000" b="1" dirty="0">
              <a:solidFill>
                <a:srgbClr val="002060"/>
              </a:solidFill>
            </a:endParaRPr>
          </a:p>
        </p:txBody>
      </p:sp>
    </p:spTree>
    <p:extLst>
      <p:ext uri="{BB962C8B-B14F-4D97-AF65-F5344CB8AC3E}">
        <p14:creationId xmlns:p14="http://schemas.microsoft.com/office/powerpoint/2010/main" val="1859543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42312" y="805563"/>
            <a:ext cx="5785872" cy="1616122"/>
          </a:xfrm>
        </p:spPr>
        <p:txBody>
          <a:bodyPr>
            <a:normAutofit lnSpcReduction="10000"/>
          </a:bodyPr>
          <a:lstStyle/>
          <a:p>
            <a:r>
              <a:rPr lang="en-AU" sz="2400" dirty="0" smtClean="0"/>
              <a:t>2 cows with diarrhoea</a:t>
            </a:r>
          </a:p>
          <a:p>
            <a:r>
              <a:rPr lang="en-AU" sz="2400" dirty="0" smtClean="0"/>
              <a:t>History – when Pak </a:t>
            </a:r>
            <a:r>
              <a:rPr lang="en-AU" sz="2400" dirty="0" smtClean="0"/>
              <a:t>Paimin takes the </a:t>
            </a:r>
            <a:r>
              <a:rPr lang="en-AU" sz="2400" dirty="0" smtClean="0"/>
              <a:t>history he uses veterinary clinical skills and epidemiology skills</a:t>
            </a:r>
          </a:p>
        </p:txBody>
      </p:sp>
      <p:graphicFrame>
        <p:nvGraphicFramePr>
          <p:cNvPr id="6" name="Object 5"/>
          <p:cNvGraphicFramePr>
            <a:graphicFrameLocks noChangeAspect="1"/>
          </p:cNvGraphicFramePr>
          <p:nvPr>
            <p:extLst>
              <p:ext uri="{D42A27DB-BD31-4B8C-83A1-F6EECF244321}">
                <p14:modId xmlns:p14="http://schemas.microsoft.com/office/powerpoint/2010/main" val="3814291164"/>
              </p:ext>
            </p:extLst>
          </p:nvPr>
        </p:nvGraphicFramePr>
        <p:xfrm>
          <a:off x="6059996" y="125538"/>
          <a:ext cx="2710061" cy="1719286"/>
        </p:xfrm>
        <a:graphic>
          <a:graphicData uri="http://schemas.openxmlformats.org/presentationml/2006/ole">
            <mc:AlternateContent xmlns:mc="http://schemas.openxmlformats.org/markup-compatibility/2006">
              <mc:Choice xmlns:v="urn:schemas-microsoft-com:vml" Requires="v">
                <p:oleObj spid="_x0000_s1051" r:id="rId4" imgW="4941651" imgH="3167149" progId="Unknown">
                  <p:embed/>
                </p:oleObj>
              </mc:Choice>
              <mc:Fallback>
                <p:oleObj r:id="rId4" imgW="4941651" imgH="3167149"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9996" y="125538"/>
                        <a:ext cx="2710061" cy="1719286"/>
                      </a:xfrm>
                      <a:prstGeom prst="rect">
                        <a:avLst/>
                      </a:prstGeom>
                      <a:noFill/>
                    </p:spPr>
                  </p:pic>
                </p:oleObj>
              </mc:Fallback>
            </mc:AlternateContent>
          </a:graphicData>
        </a:graphic>
      </p:graphicFrame>
      <p:sp>
        <p:nvSpPr>
          <p:cNvPr id="7" name="TextBox 6"/>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
        <p:nvSpPr>
          <p:cNvPr id="2" name="TextBox 1"/>
          <p:cNvSpPr txBox="1"/>
          <p:nvPr/>
        </p:nvSpPr>
        <p:spPr>
          <a:xfrm>
            <a:off x="179513" y="2492896"/>
            <a:ext cx="2880320" cy="2862322"/>
          </a:xfrm>
          <a:prstGeom prst="rect">
            <a:avLst/>
          </a:prstGeom>
        </p:spPr>
        <p:txBody>
          <a:bodyPr wrap="square" rtlCol="0">
            <a:spAutoFit/>
          </a:bodyPr>
          <a:lstStyle/>
          <a:p>
            <a:r>
              <a:rPr lang="en-AU" b="1" dirty="0" smtClean="0">
                <a:solidFill>
                  <a:srgbClr val="002060"/>
                </a:solidFill>
              </a:rPr>
              <a:t>Veterinary clinical skills</a:t>
            </a:r>
          </a:p>
          <a:p>
            <a:pPr marL="285750" indent="-285750">
              <a:buFont typeface="Arial" panose="020B0604020202020204" pitchFamily="34" charset="0"/>
              <a:buChar char="•"/>
            </a:pPr>
            <a:r>
              <a:rPr lang="en-AU" dirty="0" smtClean="0"/>
              <a:t>What signs are the sick cows showing</a:t>
            </a:r>
          </a:p>
          <a:p>
            <a:pPr marL="285750" indent="-285750">
              <a:buFont typeface="Arial" panose="020B0604020202020204" pitchFamily="34" charset="0"/>
              <a:buChar char="•"/>
            </a:pPr>
            <a:r>
              <a:rPr lang="en-AU" dirty="0" smtClean="0"/>
              <a:t>How old are they, do they have calves at foot</a:t>
            </a:r>
          </a:p>
          <a:p>
            <a:pPr marL="285750" indent="-285750">
              <a:buFont typeface="Arial" panose="020B0604020202020204" pitchFamily="34" charset="0"/>
              <a:buChar char="•"/>
            </a:pPr>
            <a:r>
              <a:rPr lang="en-AU" dirty="0" smtClean="0"/>
              <a:t>When did they start showing signs</a:t>
            </a:r>
          </a:p>
          <a:p>
            <a:pPr marL="285750" indent="-285750">
              <a:buFont typeface="Arial" panose="020B0604020202020204" pitchFamily="34" charset="0"/>
              <a:buChar char="•"/>
            </a:pPr>
            <a:r>
              <a:rPr lang="en-AU" dirty="0" smtClean="0"/>
              <a:t>Are they getting worse or better with time</a:t>
            </a:r>
          </a:p>
          <a:p>
            <a:pPr marL="285750" indent="-285750">
              <a:buFont typeface="Arial" panose="020B0604020202020204" pitchFamily="34" charset="0"/>
              <a:buChar char="•"/>
            </a:pPr>
            <a:r>
              <a:rPr lang="en-AU" dirty="0" smtClean="0"/>
              <a:t>What are they being fed</a:t>
            </a:r>
            <a:endParaRPr lang="en-AU" dirty="0"/>
          </a:p>
        </p:txBody>
      </p:sp>
      <p:sp>
        <p:nvSpPr>
          <p:cNvPr id="8" name="TextBox 7"/>
          <p:cNvSpPr txBox="1"/>
          <p:nvPr/>
        </p:nvSpPr>
        <p:spPr>
          <a:xfrm>
            <a:off x="3923928" y="2495593"/>
            <a:ext cx="4752528" cy="3970318"/>
          </a:xfrm>
          <a:prstGeom prst="rect">
            <a:avLst/>
          </a:prstGeom>
          <a:noFill/>
        </p:spPr>
        <p:txBody>
          <a:bodyPr wrap="square" rtlCol="0">
            <a:spAutoFit/>
          </a:bodyPr>
          <a:lstStyle/>
          <a:p>
            <a:r>
              <a:rPr lang="en-AU" b="1" dirty="0" smtClean="0">
                <a:solidFill>
                  <a:srgbClr val="002060"/>
                </a:solidFill>
              </a:rPr>
              <a:t>Epidemiology skills</a:t>
            </a:r>
          </a:p>
          <a:p>
            <a:pPr marL="285750" indent="-285750">
              <a:buFont typeface="Arial" panose="020B0604020202020204" pitchFamily="34" charset="0"/>
              <a:buChar char="•"/>
            </a:pPr>
            <a:r>
              <a:rPr lang="en-AU" dirty="0" smtClean="0"/>
              <a:t>What other cattle are on the farm</a:t>
            </a:r>
          </a:p>
          <a:p>
            <a:pPr marL="742950" lvl="1" indent="-285750">
              <a:buFont typeface="Arial" panose="020B0604020202020204" pitchFamily="34" charset="0"/>
              <a:buChar char="•"/>
            </a:pPr>
            <a:r>
              <a:rPr lang="en-AU" dirty="0" smtClean="0"/>
              <a:t>Assign them to cases &amp; non-cases</a:t>
            </a:r>
          </a:p>
          <a:p>
            <a:pPr marL="285750" indent="-285750">
              <a:buFont typeface="Arial" panose="020B0604020202020204" pitchFamily="34" charset="0"/>
              <a:buChar char="•"/>
            </a:pPr>
            <a:r>
              <a:rPr lang="en-AU" dirty="0" smtClean="0"/>
              <a:t>Have any new cattle been brought in recently</a:t>
            </a:r>
          </a:p>
          <a:p>
            <a:pPr marL="285750" indent="-285750">
              <a:buFont typeface="Arial" panose="020B0604020202020204" pitchFamily="34" charset="0"/>
              <a:buChar char="•"/>
            </a:pPr>
            <a:r>
              <a:rPr lang="en-AU" dirty="0" smtClean="0"/>
              <a:t>What has changed recently (feed, paddock, water, new tractor,…</a:t>
            </a:r>
          </a:p>
          <a:p>
            <a:pPr marL="285750" indent="-285750">
              <a:buFont typeface="Arial" panose="020B0604020202020204" pitchFamily="34" charset="0"/>
              <a:buChar char="•"/>
            </a:pPr>
            <a:r>
              <a:rPr lang="en-AU" dirty="0" smtClean="0"/>
              <a:t>Time / Place / Animal</a:t>
            </a:r>
          </a:p>
          <a:p>
            <a:pPr marL="742950" lvl="1" indent="-285750">
              <a:buFont typeface="Arial" panose="020B0604020202020204" pitchFamily="34" charset="0"/>
              <a:buChar char="•"/>
            </a:pPr>
            <a:r>
              <a:rPr lang="en-AU" dirty="0" smtClean="0"/>
              <a:t>When did cases occur</a:t>
            </a:r>
          </a:p>
          <a:p>
            <a:pPr marL="742950" lvl="1" indent="-285750">
              <a:buFont typeface="Arial" panose="020B0604020202020204" pitchFamily="34" charset="0"/>
              <a:buChar char="•"/>
            </a:pPr>
            <a:r>
              <a:rPr lang="en-AU" dirty="0" smtClean="0"/>
              <a:t>Where were cases &amp; non-cases when cases occurred</a:t>
            </a:r>
          </a:p>
          <a:p>
            <a:pPr marL="742950" lvl="1" indent="-285750">
              <a:buFont typeface="Arial" panose="020B0604020202020204" pitchFamily="34" charset="0"/>
              <a:buChar char="•"/>
            </a:pPr>
            <a:r>
              <a:rPr lang="en-AU" dirty="0" smtClean="0"/>
              <a:t>Age, breed, sex </a:t>
            </a:r>
            <a:r>
              <a:rPr lang="en-AU" dirty="0" err="1" smtClean="0"/>
              <a:t>etc</a:t>
            </a:r>
            <a:r>
              <a:rPr lang="en-AU" dirty="0" smtClean="0"/>
              <a:t> of cases and non-cases</a:t>
            </a:r>
          </a:p>
          <a:p>
            <a:pPr marL="285750" indent="-285750">
              <a:buFont typeface="Arial" panose="020B0604020202020204" pitchFamily="34" charset="0"/>
              <a:buChar char="•"/>
            </a:pPr>
            <a:r>
              <a:rPr lang="en-AU" dirty="0" smtClean="0"/>
              <a:t>Are there any differences between cases and non-cases?</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179512" y="2204864"/>
            <a:ext cx="8229600" cy="3156595"/>
          </a:xfrm>
        </p:spPr>
        <p:txBody>
          <a:bodyPr>
            <a:normAutofit/>
          </a:bodyPr>
          <a:lstStyle/>
          <a:p>
            <a:r>
              <a:rPr lang="en-AU" sz="2400" dirty="0"/>
              <a:t>2 cows with diarrhoea</a:t>
            </a:r>
          </a:p>
          <a:p>
            <a:r>
              <a:rPr lang="en-AU" sz="2400" dirty="0" smtClean="0"/>
              <a:t>Findings on clinical examination of sick animals</a:t>
            </a:r>
          </a:p>
          <a:p>
            <a:pPr lvl="1"/>
            <a:r>
              <a:rPr lang="en-AU" sz="2000" dirty="0" smtClean="0"/>
              <a:t>Weak, sunken eyes, depressed</a:t>
            </a:r>
          </a:p>
          <a:p>
            <a:pPr lvl="1"/>
            <a:r>
              <a:rPr lang="en-AU" sz="2000" dirty="0" smtClean="0"/>
              <a:t>Pulse rate normal, breathing normally </a:t>
            </a:r>
          </a:p>
          <a:p>
            <a:pPr lvl="1"/>
            <a:r>
              <a:rPr lang="en-AU" sz="2000" dirty="0" smtClean="0"/>
              <a:t>increased body temperature:  39.8</a:t>
            </a:r>
            <a:r>
              <a:rPr lang="en-AU" sz="2000" dirty="0"/>
              <a:t>, 40.1</a:t>
            </a:r>
          </a:p>
          <a:p>
            <a:pPr lvl="1"/>
            <a:r>
              <a:rPr lang="en-AU" sz="2000" dirty="0"/>
              <a:t>skin stays tent on pinching – dehydrated</a:t>
            </a:r>
          </a:p>
          <a:p>
            <a:pPr lvl="1"/>
            <a:r>
              <a:rPr lang="en-AU" sz="2000" dirty="0"/>
              <a:t>diarrhoea </a:t>
            </a:r>
            <a:r>
              <a:rPr lang="en-AU" sz="2000" dirty="0" smtClean="0"/>
              <a:t>is </a:t>
            </a:r>
            <a:r>
              <a:rPr lang="en-AU" sz="2000" dirty="0" smtClean="0"/>
              <a:t>watery, foul smelling, contains blood </a:t>
            </a:r>
            <a:endParaRPr lang="en-AU" sz="2000" dirty="0"/>
          </a:p>
          <a:p>
            <a:pPr lvl="1"/>
            <a:endParaRPr lang="en-AU" sz="2000" dirty="0" smtClean="0"/>
          </a:p>
          <a:p>
            <a:pPr lvl="1"/>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extLst>
              <p:ext uri="{D42A27DB-BD31-4B8C-83A1-F6EECF244321}">
                <p14:modId xmlns:p14="http://schemas.microsoft.com/office/powerpoint/2010/main" val="3683548259"/>
              </p:ext>
            </p:extLst>
          </p:nvPr>
        </p:nvGraphicFramePr>
        <p:xfrm>
          <a:off x="5004048" y="302028"/>
          <a:ext cx="3851920" cy="2461582"/>
        </p:xfrm>
        <a:graphic>
          <a:graphicData uri="http://schemas.openxmlformats.org/presentationml/2006/ole">
            <mc:AlternateContent xmlns:mc="http://schemas.openxmlformats.org/markup-compatibility/2006">
              <mc:Choice xmlns:v="urn:schemas-microsoft-com:vml" Requires="v">
                <p:oleObj spid="_x0000_s4126" r:id="rId4" imgW="9883302" imgH="6334298" progId="Unknown">
                  <p:embed/>
                </p:oleObj>
              </mc:Choice>
              <mc:Fallback>
                <p:oleObj r:id="rId4" imgW="9883302" imgH="6334298" progId="Unknown">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302028"/>
                        <a:ext cx="3851920" cy="2461582"/>
                      </a:xfrm>
                      <a:prstGeom prst="rect">
                        <a:avLst/>
                      </a:prstGeom>
                      <a:noFill/>
                    </p:spPr>
                  </p:pic>
                </p:oleObj>
              </mc:Fallback>
            </mc:AlternateContent>
          </a:graphicData>
        </a:graphic>
      </p:graphicFrame>
      <p:sp>
        <p:nvSpPr>
          <p:cNvPr id="6" name="TextBox 5"/>
          <p:cNvSpPr txBox="1"/>
          <p:nvPr/>
        </p:nvSpPr>
        <p:spPr>
          <a:xfrm>
            <a:off x="179512" y="125538"/>
            <a:ext cx="4464496" cy="1292662"/>
          </a:xfrm>
          <a:prstGeom prst="rect">
            <a:avLst/>
          </a:prstGeom>
          <a:noFill/>
        </p:spPr>
        <p:txBody>
          <a:bodyPr wrap="square" rtlCol="0">
            <a:spAutoFit/>
          </a:bodyPr>
          <a:lstStyle/>
          <a:p>
            <a:r>
              <a:rPr lang="en-AU" sz="2600" b="1" dirty="0" smtClean="0"/>
              <a:t>Budi’s </a:t>
            </a:r>
            <a:r>
              <a:rPr lang="en-AU" sz="2600" b="1" dirty="0" smtClean="0"/>
              <a:t>place</a:t>
            </a:r>
          </a:p>
          <a:p>
            <a:endParaRPr lang="en-AU" sz="2600" b="1" dirty="0" smtClean="0"/>
          </a:p>
          <a:p>
            <a:r>
              <a:rPr lang="en-AU" sz="2600" b="1" dirty="0" smtClean="0">
                <a:solidFill>
                  <a:srgbClr val="002060"/>
                </a:solidFill>
              </a:rPr>
              <a:t>Veterinary clinical approach</a:t>
            </a:r>
            <a:endParaRPr lang="en-AU" sz="2600" b="1" dirty="0">
              <a:solidFill>
                <a:srgbClr val="002060"/>
              </a:solidFill>
            </a:endParaRPr>
          </a:p>
        </p:txBody>
      </p:sp>
      <p:sp>
        <p:nvSpPr>
          <p:cNvPr id="4" name="TextBox 3"/>
          <p:cNvSpPr txBox="1"/>
          <p:nvPr/>
        </p:nvSpPr>
        <p:spPr>
          <a:xfrm>
            <a:off x="467544" y="6052646"/>
            <a:ext cx="8002832" cy="369332"/>
          </a:xfrm>
          <a:prstGeom prst="rect">
            <a:avLst/>
          </a:prstGeom>
          <a:noFill/>
        </p:spPr>
        <p:txBody>
          <a:bodyPr wrap="none" rtlCol="0">
            <a:spAutoFit/>
          </a:bodyPr>
          <a:lstStyle/>
          <a:p>
            <a:r>
              <a:rPr lang="en-AU" b="1" dirty="0" smtClean="0">
                <a:solidFill>
                  <a:schemeClr val="accent2">
                    <a:lumMod val="50000"/>
                  </a:schemeClr>
                </a:solidFill>
              </a:rPr>
              <a:t>In this case the clinical examination is suggestive of salmonella infection (bacteria)</a:t>
            </a:r>
            <a:endParaRPr lang="en-AU" b="1" dirty="0">
              <a:solidFill>
                <a:schemeClr val="accent2">
                  <a:lumMod val="50000"/>
                </a:schemeClr>
              </a:solidFill>
            </a:endParaRPr>
          </a:p>
        </p:txBody>
      </p:sp>
    </p:spTree>
    <p:extLst>
      <p:ext uri="{BB962C8B-B14F-4D97-AF65-F5344CB8AC3E}">
        <p14:creationId xmlns:p14="http://schemas.microsoft.com/office/powerpoint/2010/main" val="1434292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395536" y="2708920"/>
            <a:ext cx="8291264" cy="3417243"/>
          </a:xfrm>
        </p:spPr>
        <p:txBody>
          <a:bodyPr>
            <a:normAutofit/>
          </a:bodyPr>
          <a:lstStyle/>
          <a:p>
            <a:r>
              <a:rPr lang="en-AU" sz="2400" dirty="0" smtClean="0"/>
              <a:t>Epidemiology involves thinking about cases (affected cows) and non-cases (non-affected cows)</a:t>
            </a:r>
          </a:p>
          <a:p>
            <a:pPr lvl="1"/>
            <a:r>
              <a:rPr lang="en-AU" sz="2000" dirty="0" smtClean="0"/>
              <a:t>Where were the case cows when they got sick (place)</a:t>
            </a:r>
          </a:p>
          <a:p>
            <a:pPr lvl="1"/>
            <a:r>
              <a:rPr lang="en-AU" sz="2000" dirty="0" smtClean="0"/>
              <a:t>What other animals were present around that time and did they get sick</a:t>
            </a:r>
          </a:p>
          <a:p>
            <a:pPr lvl="1"/>
            <a:r>
              <a:rPr lang="en-AU" sz="2000" dirty="0" smtClean="0"/>
              <a:t>Is there any evidence to suggest where the disease came from</a:t>
            </a:r>
          </a:p>
          <a:p>
            <a:pPr lvl="2"/>
            <a:r>
              <a:rPr lang="en-AU" sz="1600" dirty="0" smtClean="0"/>
              <a:t>Introduction of disease with new animals</a:t>
            </a:r>
          </a:p>
          <a:p>
            <a:pPr lvl="2"/>
            <a:r>
              <a:rPr lang="en-AU" sz="1600" dirty="0" smtClean="0"/>
              <a:t>Stress or recent calving in animals can also cause disease</a:t>
            </a:r>
          </a:p>
          <a:p>
            <a:pPr lvl="2"/>
            <a:r>
              <a:rPr lang="en-AU" sz="1600" dirty="0" smtClean="0"/>
              <a:t>Any evidence of environmental contamination – poison, dirty water, industrial chemicals, spoiled feed </a:t>
            </a:r>
            <a:r>
              <a:rPr lang="en-AU" sz="1600" dirty="0" err="1" smtClean="0"/>
              <a:t>etc</a:t>
            </a:r>
            <a:endParaRPr lang="en-AU" sz="1600" dirty="0" smtClean="0"/>
          </a:p>
          <a:p>
            <a:pPr lvl="1"/>
            <a:endParaRPr lang="en-AU" sz="20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269669488"/>
              </p:ext>
            </p:extLst>
          </p:nvPr>
        </p:nvGraphicFramePr>
        <p:xfrm>
          <a:off x="5292080" y="56090"/>
          <a:ext cx="3702472" cy="2348880"/>
        </p:xfrm>
        <a:graphic>
          <a:graphicData uri="http://schemas.openxmlformats.org/presentationml/2006/ole">
            <mc:AlternateContent xmlns:mc="http://schemas.openxmlformats.org/markup-compatibility/2006">
              <mc:Choice xmlns:v="urn:schemas-microsoft-com:vml" Requires="v">
                <p:oleObj spid="_x0000_s11284" r:id="rId4" imgW="4941651" imgH="3167149" progId="Unknown">
                  <p:embed/>
                </p:oleObj>
              </mc:Choice>
              <mc:Fallback>
                <p:oleObj r:id="rId4" imgW="4941651" imgH="3167149"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56090"/>
                        <a:ext cx="3702472" cy="2348880"/>
                      </a:xfrm>
                      <a:prstGeom prst="rect">
                        <a:avLst/>
                      </a:prstGeom>
                      <a:noFill/>
                    </p:spPr>
                  </p:pic>
                </p:oleObj>
              </mc:Fallback>
            </mc:AlternateContent>
          </a:graphicData>
        </a:graphic>
      </p:graphicFrame>
      <p:sp>
        <p:nvSpPr>
          <p:cNvPr id="7" name="TextBox 6"/>
          <p:cNvSpPr txBox="1"/>
          <p:nvPr/>
        </p:nvSpPr>
        <p:spPr>
          <a:xfrm>
            <a:off x="30708" y="125538"/>
            <a:ext cx="5117356" cy="1508105"/>
          </a:xfrm>
          <a:prstGeom prst="rect">
            <a:avLst/>
          </a:prstGeom>
          <a:noFill/>
        </p:spPr>
        <p:txBody>
          <a:bodyPr wrap="square" rtlCol="0">
            <a:spAutoFit/>
          </a:bodyPr>
          <a:lstStyle/>
          <a:p>
            <a:r>
              <a:rPr lang="en-AU" sz="2600" b="1" dirty="0" smtClean="0"/>
              <a:t>Budi’s </a:t>
            </a:r>
            <a:r>
              <a:rPr lang="en-AU" sz="2600" b="1" dirty="0" smtClean="0"/>
              <a:t>place</a:t>
            </a:r>
          </a:p>
          <a:p>
            <a:endParaRPr lang="en-AU" sz="2600" b="1" dirty="0"/>
          </a:p>
          <a:p>
            <a:r>
              <a:rPr lang="en-AU" sz="2000" b="1" dirty="0" smtClean="0">
                <a:solidFill>
                  <a:srgbClr val="002060"/>
                </a:solidFill>
              </a:rPr>
              <a:t>Adding the </a:t>
            </a:r>
            <a:r>
              <a:rPr lang="en-AU" sz="2000" b="1" u="sng" dirty="0" smtClean="0">
                <a:solidFill>
                  <a:srgbClr val="002060"/>
                </a:solidFill>
              </a:rPr>
              <a:t>epidemiology </a:t>
            </a:r>
            <a:r>
              <a:rPr lang="en-AU" sz="2000" b="1" dirty="0" smtClean="0">
                <a:solidFill>
                  <a:srgbClr val="002060"/>
                </a:solidFill>
              </a:rPr>
              <a:t>approach to enhance the veterinary clinical approach</a:t>
            </a:r>
            <a:endParaRPr lang="en-AU" sz="2000" b="1" dirty="0">
              <a:solidFill>
                <a:srgbClr val="002060"/>
              </a:solidFill>
            </a:endParaRPr>
          </a:p>
        </p:txBody>
      </p:sp>
    </p:spTree>
    <p:extLst>
      <p:ext uri="{BB962C8B-B14F-4D97-AF65-F5344CB8AC3E}">
        <p14:creationId xmlns:p14="http://schemas.microsoft.com/office/powerpoint/2010/main" val="3751687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a:bodyPr>
          <a:lstStyle/>
          <a:p>
            <a:r>
              <a:rPr lang="en-AU" sz="2400" dirty="0"/>
              <a:t>2 cows with </a:t>
            </a:r>
            <a:r>
              <a:rPr lang="en-AU" sz="2400" dirty="0" smtClean="0"/>
              <a:t>diarrhoea</a:t>
            </a:r>
          </a:p>
          <a:p>
            <a:endParaRPr lang="en-AU" sz="2400" dirty="0" smtClean="0"/>
          </a:p>
          <a:p>
            <a:r>
              <a:rPr lang="en-AU" sz="2400" dirty="0" smtClean="0"/>
              <a:t>Pak </a:t>
            </a:r>
            <a:r>
              <a:rPr lang="en-AU" sz="2400" dirty="0"/>
              <a:t>Paimin </a:t>
            </a:r>
            <a:r>
              <a:rPr lang="en-AU" sz="2400" dirty="0" smtClean="0"/>
              <a:t>collects samples for laboratory testing</a:t>
            </a:r>
            <a:endParaRPr lang="en-AU" sz="2000" dirty="0" smtClean="0"/>
          </a:p>
          <a:p>
            <a:pPr lvl="1"/>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extLst>
              <p:ext uri="{D42A27DB-BD31-4B8C-83A1-F6EECF244321}">
                <p14:modId xmlns:p14="http://schemas.microsoft.com/office/powerpoint/2010/main" val="1796682417"/>
              </p:ext>
            </p:extLst>
          </p:nvPr>
        </p:nvGraphicFramePr>
        <p:xfrm>
          <a:off x="4838219" y="211892"/>
          <a:ext cx="3851920" cy="2461582"/>
        </p:xfrm>
        <a:graphic>
          <a:graphicData uri="http://schemas.openxmlformats.org/presentationml/2006/ole">
            <mc:AlternateContent xmlns:mc="http://schemas.openxmlformats.org/markup-compatibility/2006">
              <mc:Choice xmlns:v="urn:schemas-microsoft-com:vml" Requires="v">
                <p:oleObj spid="_x0000_s13329"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8219" y="211892"/>
                        <a:ext cx="3851920" cy="2461582"/>
                      </a:xfrm>
                      <a:prstGeom prst="rect">
                        <a:avLst/>
                      </a:prstGeom>
                      <a:noFill/>
                    </p:spPr>
                  </p:pic>
                </p:oleObj>
              </mc:Fallback>
            </mc:AlternateContent>
          </a:graphicData>
        </a:graphic>
      </p:graphicFrame>
      <p:sp>
        <p:nvSpPr>
          <p:cNvPr id="6" name="TextBox 5"/>
          <p:cNvSpPr txBox="1"/>
          <p:nvPr/>
        </p:nvSpPr>
        <p:spPr>
          <a:xfrm>
            <a:off x="30707" y="125538"/>
            <a:ext cx="4807511" cy="1692771"/>
          </a:xfrm>
          <a:prstGeom prst="rect">
            <a:avLst/>
          </a:prstGeom>
          <a:noFill/>
        </p:spPr>
        <p:txBody>
          <a:bodyPr wrap="square" rtlCol="0">
            <a:spAutoFit/>
          </a:bodyPr>
          <a:lstStyle/>
          <a:p>
            <a:r>
              <a:rPr lang="en-AU" sz="2600" b="1" dirty="0" smtClean="0"/>
              <a:t>Budi’s </a:t>
            </a:r>
            <a:r>
              <a:rPr lang="en-AU" sz="2600" b="1" dirty="0" smtClean="0"/>
              <a:t>place</a:t>
            </a:r>
          </a:p>
          <a:p>
            <a:endParaRPr lang="en-AU" sz="2600" b="1" dirty="0"/>
          </a:p>
          <a:p>
            <a:r>
              <a:rPr lang="en-AU" sz="2600" b="1" dirty="0" smtClean="0">
                <a:solidFill>
                  <a:srgbClr val="002060"/>
                </a:solidFill>
              </a:rPr>
              <a:t>Sometimes you need to do more – collect samples for testing</a:t>
            </a:r>
            <a:endParaRPr lang="en-AU" sz="2600" b="1" dirty="0">
              <a:solidFill>
                <a:srgbClr val="002060"/>
              </a:solidFill>
            </a:endParaRPr>
          </a:p>
        </p:txBody>
      </p:sp>
    </p:spTree>
    <p:extLst>
      <p:ext uri="{BB962C8B-B14F-4D97-AF65-F5344CB8AC3E}">
        <p14:creationId xmlns:p14="http://schemas.microsoft.com/office/powerpoint/2010/main" val="156690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r>
              <a:rPr lang="en-AU" dirty="0" smtClean="0"/>
              <a:t>Laboratory testing</a:t>
            </a:r>
          </a:p>
          <a:p>
            <a:pPr lvl="1"/>
            <a:r>
              <a:rPr lang="en-AU" dirty="0" smtClean="0"/>
              <a:t>What samples might be collected?</a:t>
            </a:r>
          </a:p>
          <a:p>
            <a:pPr lvl="2"/>
            <a:r>
              <a:rPr lang="en-AU" dirty="0"/>
              <a:t>Blood or serum</a:t>
            </a:r>
          </a:p>
          <a:p>
            <a:pPr lvl="2"/>
            <a:r>
              <a:rPr lang="en-AU" dirty="0"/>
              <a:t>Faeces</a:t>
            </a:r>
          </a:p>
          <a:p>
            <a:pPr lvl="2"/>
            <a:r>
              <a:rPr lang="en-AU" dirty="0"/>
              <a:t>Milk</a:t>
            </a:r>
          </a:p>
          <a:p>
            <a:pPr lvl="2"/>
            <a:r>
              <a:rPr lang="en-AU" dirty="0" smtClean="0"/>
              <a:t>Urine</a:t>
            </a:r>
          </a:p>
          <a:p>
            <a:pPr lvl="2"/>
            <a:r>
              <a:rPr lang="en-AU" dirty="0" smtClean="0"/>
              <a:t>Tissues from post mortem</a:t>
            </a:r>
          </a:p>
          <a:p>
            <a:pPr lvl="1"/>
            <a:r>
              <a:rPr lang="en-AU" dirty="0"/>
              <a:t>Is it worth collecting samples and having test done?</a:t>
            </a:r>
          </a:p>
          <a:p>
            <a:pPr lvl="2"/>
            <a:r>
              <a:rPr lang="en-AU" dirty="0"/>
              <a:t>what tests can be done?</a:t>
            </a:r>
          </a:p>
          <a:p>
            <a:pPr lvl="2"/>
            <a:r>
              <a:rPr lang="en-AU" dirty="0"/>
              <a:t>what will it cost?</a:t>
            </a:r>
          </a:p>
          <a:p>
            <a:pPr lvl="2"/>
            <a:r>
              <a:rPr lang="en-AU" dirty="0"/>
              <a:t>will it help the diagnosis and treatment and prevention?</a:t>
            </a:r>
          </a:p>
          <a:p>
            <a:pPr lvl="1"/>
            <a:endParaRPr lang="en-AU" dirty="0"/>
          </a:p>
          <a:p>
            <a:pPr lvl="1"/>
            <a:endParaRPr lang="en-AU" dirty="0"/>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2" name="Rectangle 2"/>
          <p:cNvSpPr>
            <a:spLocks noChangeArrowheads="1"/>
          </p:cNvSpPr>
          <p:nvPr/>
        </p:nvSpPr>
        <p:spPr bwMode="auto">
          <a:xfrm>
            <a:off x="7236296" y="260647"/>
            <a:ext cx="124429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4" name="Object 3"/>
          <p:cNvGraphicFramePr>
            <a:graphicFrameLocks noChangeAspect="1"/>
          </p:cNvGraphicFramePr>
          <p:nvPr>
            <p:extLst>
              <p:ext uri="{D42A27DB-BD31-4B8C-83A1-F6EECF244321}">
                <p14:modId xmlns:p14="http://schemas.microsoft.com/office/powerpoint/2010/main" val="1358537004"/>
              </p:ext>
            </p:extLst>
          </p:nvPr>
        </p:nvGraphicFramePr>
        <p:xfrm>
          <a:off x="7236295" y="260648"/>
          <a:ext cx="1539481" cy="2232248"/>
        </p:xfrm>
        <a:graphic>
          <a:graphicData uri="http://schemas.openxmlformats.org/presentationml/2006/ole">
            <mc:AlternateContent xmlns:mc="http://schemas.openxmlformats.org/markup-compatibility/2006">
              <mc:Choice xmlns:v="urn:schemas-microsoft-com:vml" Requires="v">
                <p:oleObj spid="_x0000_s12305" r:id="rId4" imgW="3294434" imgH="4750724" progId="Unknown">
                  <p:embed/>
                </p:oleObj>
              </mc:Choice>
              <mc:Fallback>
                <p:oleObj r:id="rId4" imgW="3294434" imgH="4750724" progId="Unknown">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5" y="260648"/>
                        <a:ext cx="1539481" cy="2232248"/>
                      </a:xfrm>
                      <a:prstGeom prst="rect">
                        <a:avLst/>
                      </a:prstGeom>
                      <a:noFill/>
                    </p:spPr>
                  </p:pic>
                </p:oleObj>
              </mc:Fallback>
            </mc:AlternateContent>
          </a:graphicData>
        </a:graphic>
      </p:graphicFrame>
    </p:spTree>
    <p:extLst>
      <p:ext uri="{BB962C8B-B14F-4D97-AF65-F5344CB8AC3E}">
        <p14:creationId xmlns:p14="http://schemas.microsoft.com/office/powerpoint/2010/main" val="1637162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2334</TotalTime>
  <Words>1675</Words>
  <Application>Microsoft Office PowerPoint</Application>
  <PresentationFormat>On-screen Show (4:3)</PresentationFormat>
  <Paragraphs>281</Paragraphs>
  <Slides>14</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Times New Roman</vt:lpstr>
      <vt:lpstr>Office Theme</vt:lpstr>
      <vt:lpstr>Unknown</vt:lpstr>
      <vt:lpstr>Basic Field Epidemiology</vt:lpstr>
      <vt:lpstr>In Session 4 we will explore:</vt:lpstr>
      <vt:lpstr>PowerPoint Presentation</vt:lpstr>
      <vt:lpstr>The disease investigation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4 - Summary</vt:lpstr>
      <vt:lpstr>Close of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64</cp:revision>
  <dcterms:created xsi:type="dcterms:W3CDTF">2013-03-15T18:03:41Z</dcterms:created>
  <dcterms:modified xsi:type="dcterms:W3CDTF">2014-06-23T06:32:59Z</dcterms:modified>
</cp:coreProperties>
</file>