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7" r:id="rId3"/>
    <p:sldId id="268" r:id="rId4"/>
    <p:sldId id="257" r:id="rId5"/>
    <p:sldId id="258" r:id="rId6"/>
    <p:sldId id="259" r:id="rId7"/>
    <p:sldId id="260" r:id="rId8"/>
    <p:sldId id="262" r:id="rId9"/>
    <p:sldId id="270" r:id="rId10"/>
    <p:sldId id="271" r:id="rId11"/>
    <p:sldId id="269" r:id="rId12"/>
    <p:sldId id="263" r:id="rId13"/>
    <p:sldId id="26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291" autoAdjust="0"/>
  </p:normalViewPr>
  <p:slideViewPr>
    <p:cSldViewPr>
      <p:cViewPr varScale="1">
        <p:scale>
          <a:sx n="45" d="100"/>
          <a:sy n="45"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'PI over time'!$B$4</c:f>
              <c:strCache>
                <c:ptCount val="1"/>
                <c:pt idx="0">
                  <c:v>% response in 48 hours</c:v>
                </c:pt>
              </c:strCache>
            </c:strRef>
          </c:tx>
          <c:invertIfNegative val="0"/>
          <c:cat>
            <c:strRef>
              <c:f>'PI over time'!$A$5:$A$30</c:f>
              <c:strCache>
                <c:ptCount val="26"/>
                <c:pt idx="0">
                  <c:v>2014-1</c:v>
                </c:pt>
                <c:pt idx="1">
                  <c:v>2014-2</c:v>
                </c:pt>
                <c:pt idx="2">
                  <c:v>2014-3</c:v>
                </c:pt>
                <c:pt idx="3">
                  <c:v>2014-4</c:v>
                </c:pt>
                <c:pt idx="4">
                  <c:v>2014-5</c:v>
                </c:pt>
                <c:pt idx="5">
                  <c:v>2014-6</c:v>
                </c:pt>
                <c:pt idx="6">
                  <c:v>2014-7</c:v>
                </c:pt>
                <c:pt idx="7">
                  <c:v>2014-8</c:v>
                </c:pt>
                <c:pt idx="8">
                  <c:v>2014-9</c:v>
                </c:pt>
                <c:pt idx="9">
                  <c:v>2014-10</c:v>
                </c:pt>
                <c:pt idx="10">
                  <c:v>2014-11</c:v>
                </c:pt>
                <c:pt idx="11">
                  <c:v>2014-12</c:v>
                </c:pt>
                <c:pt idx="12">
                  <c:v>2014-13</c:v>
                </c:pt>
                <c:pt idx="13">
                  <c:v>2014-14</c:v>
                </c:pt>
                <c:pt idx="14">
                  <c:v>2014-15</c:v>
                </c:pt>
                <c:pt idx="15">
                  <c:v>2014-16</c:v>
                </c:pt>
                <c:pt idx="16">
                  <c:v>2014-17</c:v>
                </c:pt>
                <c:pt idx="17">
                  <c:v>2014-18</c:v>
                </c:pt>
                <c:pt idx="18">
                  <c:v>2014-19</c:v>
                </c:pt>
                <c:pt idx="19">
                  <c:v>2014-20</c:v>
                </c:pt>
                <c:pt idx="20">
                  <c:v>2014-21</c:v>
                </c:pt>
                <c:pt idx="21">
                  <c:v>2014-22</c:v>
                </c:pt>
                <c:pt idx="22">
                  <c:v>2014-23</c:v>
                </c:pt>
                <c:pt idx="23">
                  <c:v>2014-24</c:v>
                </c:pt>
                <c:pt idx="24">
                  <c:v>2014-25</c:v>
                </c:pt>
                <c:pt idx="25">
                  <c:v>2014-26</c:v>
                </c:pt>
              </c:strCache>
            </c:strRef>
          </c:cat>
          <c:val>
            <c:numRef>
              <c:f>'PI over time'!$B$5:$B$30</c:f>
              <c:numCache>
                <c:formatCode>General</c:formatCode>
                <c:ptCount val="26"/>
                <c:pt idx="0">
                  <c:v>99</c:v>
                </c:pt>
                <c:pt idx="1">
                  <c:v>98</c:v>
                </c:pt>
                <c:pt idx="2">
                  <c:v>91</c:v>
                </c:pt>
                <c:pt idx="3">
                  <c:v>99</c:v>
                </c:pt>
                <c:pt idx="4">
                  <c:v>100</c:v>
                </c:pt>
                <c:pt idx="5">
                  <c:v>98</c:v>
                </c:pt>
                <c:pt idx="6">
                  <c:v>98</c:v>
                </c:pt>
                <c:pt idx="7">
                  <c:v>91</c:v>
                </c:pt>
                <c:pt idx="8">
                  <c:v>63</c:v>
                </c:pt>
                <c:pt idx="9">
                  <c:v>75</c:v>
                </c:pt>
                <c:pt idx="10">
                  <c:v>63</c:v>
                </c:pt>
                <c:pt idx="11">
                  <c:v>70</c:v>
                </c:pt>
                <c:pt idx="12">
                  <c:v>61</c:v>
                </c:pt>
                <c:pt idx="13">
                  <c:v>66</c:v>
                </c:pt>
                <c:pt idx="14">
                  <c:v>74</c:v>
                </c:pt>
                <c:pt idx="15">
                  <c:v>78</c:v>
                </c:pt>
                <c:pt idx="16">
                  <c:v>99</c:v>
                </c:pt>
                <c:pt idx="17">
                  <c:v>98</c:v>
                </c:pt>
                <c:pt idx="18">
                  <c:v>95</c:v>
                </c:pt>
                <c:pt idx="19">
                  <c:v>87</c:v>
                </c:pt>
                <c:pt idx="20">
                  <c:v>82</c:v>
                </c:pt>
                <c:pt idx="21">
                  <c:v>86</c:v>
                </c:pt>
                <c:pt idx="22">
                  <c:v>98</c:v>
                </c:pt>
                <c:pt idx="23">
                  <c:v>98</c:v>
                </c:pt>
                <c:pt idx="24">
                  <c:v>82</c:v>
                </c:pt>
                <c:pt idx="25">
                  <c:v>86</c:v>
                </c:pt>
              </c:numCache>
            </c:numRef>
          </c:val>
        </c:ser>
        <c:dLbls>
          <c:showLegendKey val="0"/>
          <c:showVal val="0"/>
          <c:showCatName val="0"/>
          <c:showSerName val="0"/>
          <c:showPercent val="0"/>
          <c:showBubbleSize val="0"/>
        </c:dLbls>
        <c:gapWidth val="150"/>
        <c:axId val="6788992"/>
        <c:axId val="6790528"/>
      </c:barChart>
      <c:catAx>
        <c:axId val="6788992"/>
        <c:scaling>
          <c:orientation val="minMax"/>
        </c:scaling>
        <c:delete val="0"/>
        <c:axPos val="b"/>
        <c:majorTickMark val="out"/>
        <c:minorTickMark val="none"/>
        <c:tickLblPos val="nextTo"/>
        <c:crossAx val="6790528"/>
        <c:crosses val="autoZero"/>
        <c:auto val="1"/>
        <c:lblAlgn val="ctr"/>
        <c:lblOffset val="100"/>
        <c:noMultiLvlLbl val="0"/>
      </c:catAx>
      <c:valAx>
        <c:axId val="6790528"/>
        <c:scaling>
          <c:orientation val="minMax"/>
          <c:max val="100"/>
        </c:scaling>
        <c:delete val="0"/>
        <c:axPos val="l"/>
        <c:majorGridlines/>
        <c:numFmt formatCode="General" sourceLinked="1"/>
        <c:majorTickMark val="out"/>
        <c:minorTickMark val="none"/>
        <c:tickLblPos val="nextTo"/>
        <c:crossAx val="67889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'PI against goal'!$B$3</c:f>
              <c:strCache>
                <c:ptCount val="1"/>
                <c:pt idx="0">
                  <c:v>% response in 48 hours</c:v>
                </c:pt>
              </c:strCache>
            </c:strRef>
          </c:tx>
          <c:invertIfNegative val="0"/>
          <c:cat>
            <c:strRef>
              <c:f>'PI against goal'!$A$4:$A$9</c:f>
              <c:strCache>
                <c:ptCount val="6"/>
                <c:pt idx="0">
                  <c:v>2014-1</c:v>
                </c:pt>
                <c:pt idx="1">
                  <c:v>2014-2</c:v>
                </c:pt>
                <c:pt idx="2">
                  <c:v>2014-3</c:v>
                </c:pt>
                <c:pt idx="3">
                  <c:v>2014-4</c:v>
                </c:pt>
                <c:pt idx="4">
                  <c:v>2014-5</c:v>
                </c:pt>
                <c:pt idx="5">
                  <c:v>2014-6</c:v>
                </c:pt>
              </c:strCache>
            </c:strRef>
          </c:cat>
          <c:val>
            <c:numRef>
              <c:f>'PI against goal'!$B$4:$B$9</c:f>
              <c:numCache>
                <c:formatCode>0%</c:formatCode>
                <c:ptCount val="6"/>
                <c:pt idx="0">
                  <c:v>0.99</c:v>
                </c:pt>
                <c:pt idx="1">
                  <c:v>0.99</c:v>
                </c:pt>
                <c:pt idx="2">
                  <c:v>0.98</c:v>
                </c:pt>
                <c:pt idx="3">
                  <c:v>0.97</c:v>
                </c:pt>
                <c:pt idx="4">
                  <c:v>0.93</c:v>
                </c:pt>
                <c:pt idx="5">
                  <c:v>0.85</c:v>
                </c:pt>
              </c:numCache>
            </c:numRef>
          </c:val>
        </c:ser>
        <c:dLbls>
          <c:showLegendKey val="0"/>
          <c:showVal val="0"/>
          <c:showCatName val="0"/>
          <c:showSerName val="0"/>
          <c:showPercent val="0"/>
          <c:showBubbleSize val="0"/>
        </c:dLbls>
        <c:gapWidth val="150"/>
        <c:axId val="34059776"/>
        <c:axId val="34061312"/>
      </c:barChart>
      <c:lineChart>
        <c:grouping val="standard"/>
        <c:varyColors val="0"/>
        <c:ser>
          <c:idx val="1"/>
          <c:order val="1"/>
          <c:tx>
            <c:strRef>
              <c:f>'PI against goal'!$C$3</c:f>
              <c:strCache>
                <c:ptCount val="1"/>
                <c:pt idx="0">
                  <c:v>Goal</c:v>
                </c:pt>
              </c:strCache>
            </c:strRef>
          </c:tx>
          <c:cat>
            <c:strRef>
              <c:f>'PI against goal'!$A$4:$A$9</c:f>
              <c:strCache>
                <c:ptCount val="6"/>
                <c:pt idx="0">
                  <c:v>2014-1</c:v>
                </c:pt>
                <c:pt idx="1">
                  <c:v>2014-2</c:v>
                </c:pt>
                <c:pt idx="2">
                  <c:v>2014-3</c:v>
                </c:pt>
                <c:pt idx="3">
                  <c:v>2014-4</c:v>
                </c:pt>
                <c:pt idx="4">
                  <c:v>2014-5</c:v>
                </c:pt>
                <c:pt idx="5">
                  <c:v>2014-6</c:v>
                </c:pt>
              </c:strCache>
            </c:strRef>
          </c:cat>
          <c:val>
            <c:numRef>
              <c:f>'PI against goal'!$C$4:$C$9</c:f>
              <c:numCache>
                <c:formatCode>0%</c:formatCode>
                <c:ptCount val="6"/>
                <c:pt idx="0">
                  <c:v>0.95</c:v>
                </c:pt>
                <c:pt idx="1">
                  <c:v>0.95</c:v>
                </c:pt>
                <c:pt idx="2">
                  <c:v>0.95</c:v>
                </c:pt>
                <c:pt idx="3">
                  <c:v>0.95</c:v>
                </c:pt>
                <c:pt idx="4">
                  <c:v>0.95</c:v>
                </c:pt>
                <c:pt idx="5">
                  <c:v>0.95</c:v>
                </c:pt>
              </c:numCache>
            </c:numRef>
          </c:val>
          <c:smooth val="0"/>
        </c:ser>
        <c:dLbls>
          <c:showLegendKey val="0"/>
          <c:showVal val="0"/>
          <c:showCatName val="0"/>
          <c:showSerName val="0"/>
          <c:showPercent val="0"/>
          <c:showBubbleSize val="0"/>
        </c:dLbls>
        <c:marker val="1"/>
        <c:smooth val="0"/>
        <c:axId val="34059776"/>
        <c:axId val="34061312"/>
      </c:lineChart>
      <c:catAx>
        <c:axId val="34059776"/>
        <c:scaling>
          <c:orientation val="minMax"/>
        </c:scaling>
        <c:delete val="0"/>
        <c:axPos val="b"/>
        <c:majorTickMark val="out"/>
        <c:minorTickMark val="none"/>
        <c:tickLblPos val="nextTo"/>
        <c:crossAx val="34061312"/>
        <c:crosses val="autoZero"/>
        <c:auto val="1"/>
        <c:lblAlgn val="ctr"/>
        <c:lblOffset val="100"/>
        <c:noMultiLvlLbl val="0"/>
      </c:catAx>
      <c:valAx>
        <c:axId val="34061312"/>
        <c:scaling>
          <c:orientation val="minMax"/>
          <c:max val="1"/>
        </c:scaling>
        <c:delete val="0"/>
        <c:axPos val="l"/>
        <c:majorGridlines/>
        <c:numFmt formatCode="0%" sourceLinked="1"/>
        <c:majorTickMark val="out"/>
        <c:minorTickMark val="none"/>
        <c:tickLblPos val="nextTo"/>
        <c:crossAx val="34059776"/>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111B7-26E1-4CDD-AA44-52FB17CC4B41}" type="datetimeFigureOut">
              <a:rPr lang="en-AU" smtClean="0"/>
              <a:t>08/07/2014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27EF7-4FDA-4889-9EBB-38CF4FEEF89D}" type="slidenum">
              <a:rPr lang="en-AU" smtClean="0"/>
              <a:t>‹#›</a:t>
            </a:fld>
            <a:endParaRPr lang="en-AU"/>
          </a:p>
        </p:txBody>
      </p:sp>
    </p:spTree>
    <p:extLst>
      <p:ext uri="{BB962C8B-B14F-4D97-AF65-F5344CB8AC3E}">
        <p14:creationId xmlns:p14="http://schemas.microsoft.com/office/powerpoint/2010/main" val="223307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Facilitator notes:</a:t>
            </a:r>
          </a:p>
          <a:p>
            <a:r>
              <a:rPr lang="en-AU" dirty="0" smtClean="0"/>
              <a:t>Timing:</a:t>
            </a:r>
          </a:p>
          <a:p>
            <a:pPr marL="171450" indent="-171450">
              <a:buFont typeface="Arial" panose="020B0604020202020204" pitchFamily="34" charset="0"/>
              <a:buChar char="•"/>
            </a:pPr>
            <a:r>
              <a:rPr lang="en-AU" dirty="0" smtClean="0"/>
              <a:t>Review Day 1 activities: </a:t>
            </a:r>
            <a:r>
              <a:rPr lang="en-AU" dirty="0" smtClean="0"/>
              <a:t>5 </a:t>
            </a:r>
            <a:r>
              <a:rPr lang="en-AU" dirty="0" smtClean="0"/>
              <a:t>min</a:t>
            </a:r>
          </a:p>
          <a:p>
            <a:pPr marL="171450" indent="-171450">
              <a:buFont typeface="Arial" panose="020B0604020202020204" pitchFamily="34" charset="0"/>
              <a:buChar char="•"/>
            </a:pPr>
            <a:r>
              <a:rPr lang="en-AU" dirty="0" smtClean="0"/>
              <a:t>Presentation:</a:t>
            </a:r>
            <a:r>
              <a:rPr lang="en-AU" baseline="0" dirty="0" smtClean="0"/>
              <a:t> 15 min</a:t>
            </a:r>
          </a:p>
          <a:p>
            <a:pPr marL="171450" indent="-171450">
              <a:buFont typeface="Arial" panose="020B0604020202020204" pitchFamily="34" charset="0"/>
              <a:buChar char="•"/>
            </a:pPr>
            <a:r>
              <a:rPr lang="en-AU" baseline="0" dirty="0" smtClean="0"/>
              <a:t>Discussion and questions: 5 min</a:t>
            </a:r>
          </a:p>
          <a:p>
            <a:pPr marL="171450" indent="-171450">
              <a:buFont typeface="Arial" panose="020B0604020202020204" pitchFamily="34" charset="0"/>
              <a:buChar char="•"/>
            </a:pPr>
            <a:r>
              <a:rPr lang="en-AU" baseline="0" dirty="0" smtClean="0"/>
              <a:t>Exercise: </a:t>
            </a:r>
            <a:r>
              <a:rPr lang="en-AU" baseline="0" dirty="0" smtClean="0"/>
              <a:t>30 </a:t>
            </a:r>
            <a:r>
              <a:rPr lang="en-AU" baseline="0" dirty="0" smtClean="0"/>
              <a:t>min:</a:t>
            </a:r>
          </a:p>
          <a:p>
            <a:pPr marL="171450" indent="-171450">
              <a:buFont typeface="Arial" panose="020B0604020202020204" pitchFamily="34" charset="0"/>
              <a:buChar char="•"/>
            </a:pPr>
            <a:r>
              <a:rPr lang="en-AU" baseline="0" dirty="0" smtClean="0"/>
              <a:t>Discussion of exercises: </a:t>
            </a:r>
            <a:r>
              <a:rPr lang="en-AU" baseline="0" dirty="0" smtClean="0"/>
              <a:t>5 min per group</a:t>
            </a:r>
            <a:endParaRPr lang="en-AU" baseline="0" dirty="0" smtClean="0"/>
          </a:p>
          <a:p>
            <a:pPr marL="171450" indent="-171450">
              <a:buFont typeface="Arial" panose="020B0604020202020204" pitchFamily="34" charset="0"/>
              <a:buChar char="•"/>
            </a:pPr>
            <a:r>
              <a:rPr lang="en-AU" baseline="0" dirty="0" smtClean="0"/>
              <a:t>Final questions/discussion: 5-10 min</a:t>
            </a:r>
            <a:endParaRPr lang="en-US" dirty="0"/>
          </a:p>
        </p:txBody>
      </p:sp>
      <p:sp>
        <p:nvSpPr>
          <p:cNvPr id="4" name="Slide Number Placeholder 3"/>
          <p:cNvSpPr>
            <a:spLocks noGrp="1"/>
          </p:cNvSpPr>
          <p:nvPr>
            <p:ph type="sldNum" sz="quarter" idx="10"/>
          </p:nvPr>
        </p:nvSpPr>
        <p:spPr/>
        <p:txBody>
          <a:bodyPr/>
          <a:lstStyle/>
          <a:p>
            <a:fld id="{E2D27EF7-4FDA-4889-9EBB-38CF4FEEF89D}" type="slidenum">
              <a:rPr lang="en-AU" smtClean="0"/>
              <a:t>1</a:t>
            </a:fld>
            <a:endParaRPr lang="en-AU"/>
          </a:p>
        </p:txBody>
      </p:sp>
    </p:spTree>
    <p:extLst>
      <p:ext uri="{BB962C8B-B14F-4D97-AF65-F5344CB8AC3E}">
        <p14:creationId xmlns:p14="http://schemas.microsoft.com/office/powerpoint/2010/main" val="183251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Review briefly the material presented on Day 1</a:t>
            </a:r>
          </a:p>
          <a:p>
            <a:r>
              <a:rPr lang="en-AU" dirty="0" smtClean="0"/>
              <a:t>Present the results of budget advocacy activities from Day 1</a:t>
            </a:r>
          </a:p>
          <a:p>
            <a:r>
              <a:rPr lang="en-AU" dirty="0" smtClean="0"/>
              <a:t>See if there are any questions</a:t>
            </a:r>
            <a:r>
              <a:rPr lang="en-AU" baseline="0" dirty="0" smtClean="0"/>
              <a:t> or clarification required</a:t>
            </a:r>
            <a:endParaRPr lang="en-AU" dirty="0"/>
          </a:p>
        </p:txBody>
      </p:sp>
      <p:sp>
        <p:nvSpPr>
          <p:cNvPr id="4" name="Slide Number Placeholder 3"/>
          <p:cNvSpPr>
            <a:spLocks noGrp="1"/>
          </p:cNvSpPr>
          <p:nvPr>
            <p:ph type="sldNum" sz="quarter" idx="10"/>
          </p:nvPr>
        </p:nvSpPr>
        <p:spPr/>
        <p:txBody>
          <a:bodyPr/>
          <a:lstStyle/>
          <a:p>
            <a:fld id="{E2D27EF7-4FDA-4889-9EBB-38CF4FEEF89D}" type="slidenum">
              <a:rPr lang="en-AU" smtClean="0"/>
              <a:t>2</a:t>
            </a:fld>
            <a:endParaRPr lang="en-AU"/>
          </a:p>
        </p:txBody>
      </p:sp>
    </p:spTree>
    <p:extLst>
      <p:ext uri="{BB962C8B-B14F-4D97-AF65-F5344CB8AC3E}">
        <p14:creationId xmlns:p14="http://schemas.microsoft.com/office/powerpoint/2010/main" val="85575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Are there any questions or comments?</a:t>
            </a:r>
          </a:p>
          <a:p>
            <a:r>
              <a:rPr lang="en-AU" dirty="0" smtClean="0"/>
              <a:t>Anything that you would like me to clarify or repeat?</a:t>
            </a:r>
          </a:p>
          <a:p>
            <a:endParaRPr lang="en-AU" dirty="0"/>
          </a:p>
        </p:txBody>
      </p:sp>
      <p:sp>
        <p:nvSpPr>
          <p:cNvPr id="4" name="Slide Number Placeholder 3"/>
          <p:cNvSpPr>
            <a:spLocks noGrp="1"/>
          </p:cNvSpPr>
          <p:nvPr>
            <p:ph type="sldNum" sz="quarter" idx="10"/>
          </p:nvPr>
        </p:nvSpPr>
        <p:spPr/>
        <p:txBody>
          <a:bodyPr/>
          <a:lstStyle/>
          <a:p>
            <a:fld id="{E2D27EF7-4FDA-4889-9EBB-38CF4FEEF89D}" type="slidenum">
              <a:rPr lang="en-AU" smtClean="0"/>
              <a:t>10</a:t>
            </a:fld>
            <a:endParaRPr lang="en-AU"/>
          </a:p>
        </p:txBody>
      </p:sp>
    </p:spTree>
    <p:extLst>
      <p:ext uri="{BB962C8B-B14F-4D97-AF65-F5344CB8AC3E}">
        <p14:creationId xmlns:p14="http://schemas.microsoft.com/office/powerpoint/2010/main" val="3946858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D17A59A-E1F8-4AF1-9F04-949003935319}" type="datetimeFigureOut">
              <a:rPr lang="en-AU" smtClean="0"/>
              <a:t>08/07/2014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274775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D17A59A-E1F8-4AF1-9F04-949003935319}" type="datetimeFigureOut">
              <a:rPr lang="en-AU" smtClean="0"/>
              <a:t>08/07/2014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275579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D17A59A-E1F8-4AF1-9F04-949003935319}" type="datetimeFigureOut">
              <a:rPr lang="en-AU" smtClean="0"/>
              <a:t>08/07/2014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331640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D17A59A-E1F8-4AF1-9F04-949003935319}" type="datetimeFigureOut">
              <a:rPr lang="en-AU" smtClean="0"/>
              <a:t>08/07/2014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198887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17A59A-E1F8-4AF1-9F04-949003935319}" type="datetimeFigureOut">
              <a:rPr lang="en-AU" smtClean="0"/>
              <a:t>08/07/2014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184331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D17A59A-E1F8-4AF1-9F04-949003935319}" type="datetimeFigureOut">
              <a:rPr lang="en-AU" smtClean="0"/>
              <a:t>08/07/2014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372574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D17A59A-E1F8-4AF1-9F04-949003935319}" type="datetimeFigureOut">
              <a:rPr lang="en-AU" smtClean="0"/>
              <a:t>08/07/2014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412430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D17A59A-E1F8-4AF1-9F04-949003935319}" type="datetimeFigureOut">
              <a:rPr lang="en-AU" smtClean="0"/>
              <a:t>08/07/2014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368241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7A59A-E1F8-4AF1-9F04-949003935319}" type="datetimeFigureOut">
              <a:rPr lang="en-AU" smtClean="0"/>
              <a:t>08/07/2014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245492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7A59A-E1F8-4AF1-9F04-949003935319}" type="datetimeFigureOut">
              <a:rPr lang="en-AU" smtClean="0"/>
              <a:t>08/07/2014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112922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7A59A-E1F8-4AF1-9F04-949003935319}" type="datetimeFigureOut">
              <a:rPr lang="en-AU" smtClean="0"/>
              <a:t>08/07/2014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3A0F70-7EAC-462B-B6A1-54C881D7AB92}" type="slidenum">
              <a:rPr lang="en-AU" smtClean="0"/>
              <a:t>‹#›</a:t>
            </a:fld>
            <a:endParaRPr lang="en-AU"/>
          </a:p>
        </p:txBody>
      </p:sp>
    </p:spTree>
    <p:extLst>
      <p:ext uri="{BB962C8B-B14F-4D97-AF65-F5344CB8AC3E}">
        <p14:creationId xmlns:p14="http://schemas.microsoft.com/office/powerpoint/2010/main" val="372176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7A59A-E1F8-4AF1-9F04-949003935319}" type="datetimeFigureOut">
              <a:rPr lang="en-AU" smtClean="0"/>
              <a:t>08/07/2014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A0F70-7EAC-462B-B6A1-54C881D7AB92}" type="slidenum">
              <a:rPr lang="en-AU" smtClean="0"/>
              <a:t>‹#›</a:t>
            </a:fld>
            <a:endParaRPr lang="en-AU"/>
          </a:p>
        </p:txBody>
      </p:sp>
    </p:spTree>
    <p:extLst>
      <p:ext uri="{BB962C8B-B14F-4D97-AF65-F5344CB8AC3E}">
        <p14:creationId xmlns:p14="http://schemas.microsoft.com/office/powerpoint/2010/main" val="42764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Using </a:t>
            </a:r>
            <a:r>
              <a:rPr lang="en-AU" dirty="0" err="1" smtClean="0"/>
              <a:t>iSIKHNAS</a:t>
            </a:r>
            <a:r>
              <a:rPr lang="en-AU" dirty="0" smtClean="0"/>
              <a:t> for Budget Advocacy</a:t>
            </a:r>
            <a:endParaRPr lang="en-AU" dirty="0"/>
          </a:p>
        </p:txBody>
      </p:sp>
      <p:sp>
        <p:nvSpPr>
          <p:cNvPr id="3" name="Subtitle 2"/>
          <p:cNvSpPr>
            <a:spLocks noGrp="1"/>
          </p:cNvSpPr>
          <p:nvPr>
            <p:ph type="subTitle" idx="1"/>
          </p:nvPr>
        </p:nvSpPr>
        <p:spPr/>
        <p:txBody>
          <a:bodyPr/>
          <a:lstStyle/>
          <a:p>
            <a:r>
              <a:rPr lang="en-AU" dirty="0" smtClean="0"/>
              <a:t>2.3 Using performance indicators for budget advocacy</a:t>
            </a:r>
            <a:endParaRPr lang="en-AU" dirty="0"/>
          </a:p>
        </p:txBody>
      </p:sp>
    </p:spTree>
    <p:extLst>
      <p:ext uri="{BB962C8B-B14F-4D97-AF65-F5344CB8AC3E}">
        <p14:creationId xmlns:p14="http://schemas.microsoft.com/office/powerpoint/2010/main" val="318392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and questions?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65553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Exercise</a:t>
            </a:r>
            <a:endParaRPr lang="en-US" dirty="0"/>
          </a:p>
        </p:txBody>
      </p:sp>
      <p:sp>
        <p:nvSpPr>
          <p:cNvPr id="3" name="Content Placeholder 2"/>
          <p:cNvSpPr>
            <a:spLocks noGrp="1"/>
          </p:cNvSpPr>
          <p:nvPr>
            <p:ph idx="1"/>
          </p:nvPr>
        </p:nvSpPr>
        <p:spPr/>
        <p:txBody>
          <a:bodyPr/>
          <a:lstStyle/>
          <a:p>
            <a:r>
              <a:rPr lang="en-AU" dirty="0" smtClean="0"/>
              <a:t>In groups of 4-5 (20 minutes):</a:t>
            </a:r>
          </a:p>
          <a:p>
            <a:r>
              <a:rPr lang="en-AU" dirty="0" smtClean="0"/>
              <a:t>List 5 reasons why you think the performance indicators in the last 2 examples are failing to achieve their targets</a:t>
            </a:r>
          </a:p>
          <a:p>
            <a:r>
              <a:rPr lang="en-AU" dirty="0" smtClean="0"/>
              <a:t>For each reason, outline a proposal to fix the problem, using budget advocacy</a:t>
            </a:r>
            <a:endParaRPr lang="en-US" dirty="0"/>
          </a:p>
        </p:txBody>
      </p:sp>
    </p:spTree>
    <p:extLst>
      <p:ext uri="{BB962C8B-B14F-4D97-AF65-F5344CB8AC3E}">
        <p14:creationId xmlns:p14="http://schemas.microsoft.com/office/powerpoint/2010/main" val="38456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a:t>
            </a:r>
            <a:endParaRPr lang="en-AU" dirty="0"/>
          </a:p>
        </p:txBody>
      </p:sp>
      <p:sp>
        <p:nvSpPr>
          <p:cNvPr id="3" name="Content Placeholder 2"/>
          <p:cNvSpPr>
            <a:spLocks noGrp="1"/>
          </p:cNvSpPr>
          <p:nvPr>
            <p:ph idx="1"/>
          </p:nvPr>
        </p:nvSpPr>
        <p:spPr/>
        <p:txBody>
          <a:bodyPr/>
          <a:lstStyle/>
          <a:p>
            <a:r>
              <a:rPr lang="en-AU" dirty="0" smtClean="0"/>
              <a:t>Groups report back – 5-10 minutes each</a:t>
            </a:r>
          </a:p>
          <a:p>
            <a:pPr lvl="1"/>
            <a:r>
              <a:rPr lang="en-AU" dirty="0" smtClean="0"/>
              <a:t>What are possible reasons for the decline?</a:t>
            </a:r>
          </a:p>
          <a:p>
            <a:pPr lvl="1"/>
            <a:r>
              <a:rPr lang="en-AU" dirty="0" smtClean="0"/>
              <a:t>How might you use budget advocacy to respond?</a:t>
            </a:r>
          </a:p>
          <a:p>
            <a:pPr lvl="1"/>
            <a:r>
              <a:rPr lang="en-AU" dirty="0" smtClean="0"/>
              <a:t>What are the key elements of your proposal?</a:t>
            </a:r>
          </a:p>
          <a:p>
            <a:endParaRPr lang="en-AU" dirty="0" smtClean="0"/>
          </a:p>
        </p:txBody>
      </p:sp>
    </p:spTree>
    <p:extLst>
      <p:ext uri="{BB962C8B-B14F-4D97-AF65-F5344CB8AC3E}">
        <p14:creationId xmlns:p14="http://schemas.microsoft.com/office/powerpoint/2010/main" val="1305898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Further Discussion</a:t>
            </a:r>
            <a:endParaRPr lang="en-AU" dirty="0"/>
          </a:p>
        </p:txBody>
      </p:sp>
      <p:sp>
        <p:nvSpPr>
          <p:cNvPr id="3" name="Content Placeholder 2"/>
          <p:cNvSpPr>
            <a:spLocks noGrp="1"/>
          </p:cNvSpPr>
          <p:nvPr>
            <p:ph idx="1"/>
          </p:nvPr>
        </p:nvSpPr>
        <p:spPr>
          <a:xfrm>
            <a:off x="457200" y="1484784"/>
            <a:ext cx="8229600" cy="4641379"/>
          </a:xfrm>
        </p:spPr>
        <p:txBody>
          <a:bodyPr>
            <a:normAutofit lnSpcReduction="10000"/>
          </a:bodyPr>
          <a:lstStyle/>
          <a:p>
            <a:r>
              <a:rPr lang="en-AU" dirty="0" smtClean="0"/>
              <a:t>Possible reasons – </a:t>
            </a:r>
            <a:r>
              <a:rPr lang="en-AU" dirty="0" smtClean="0"/>
              <a:t>What could you do to rectify?</a:t>
            </a:r>
            <a:endParaRPr lang="en-AU" dirty="0" smtClean="0"/>
          </a:p>
          <a:p>
            <a:pPr lvl="1"/>
            <a:r>
              <a:rPr lang="en-AU" dirty="0" smtClean="0"/>
              <a:t>Staff holidays or sickness</a:t>
            </a:r>
          </a:p>
          <a:p>
            <a:pPr lvl="1"/>
            <a:r>
              <a:rPr lang="en-AU" dirty="0" smtClean="0"/>
              <a:t>Other priorities for example priority disease outbreaks, emergencies</a:t>
            </a:r>
          </a:p>
          <a:p>
            <a:pPr lvl="1"/>
            <a:r>
              <a:rPr lang="en-AU" dirty="0" smtClean="0"/>
              <a:t>Natural disasters or some other factor preventing response</a:t>
            </a:r>
          </a:p>
          <a:p>
            <a:pPr lvl="1"/>
            <a:r>
              <a:rPr lang="en-AU" dirty="0" smtClean="0"/>
              <a:t>Vehicle or communications breakdowns</a:t>
            </a:r>
          </a:p>
          <a:p>
            <a:pPr lvl="1"/>
            <a:r>
              <a:rPr lang="en-AU" dirty="0" smtClean="0"/>
              <a:t>Lack of credit for SMS</a:t>
            </a:r>
          </a:p>
          <a:p>
            <a:pPr lvl="1"/>
            <a:r>
              <a:rPr lang="en-AU" dirty="0" smtClean="0"/>
              <a:t>Lack of understanding of </a:t>
            </a:r>
            <a:r>
              <a:rPr lang="en-AU" dirty="0" err="1" smtClean="0"/>
              <a:t>iSIKHNAS</a:t>
            </a:r>
            <a:r>
              <a:rPr lang="en-AU" dirty="0" smtClean="0"/>
              <a:t> </a:t>
            </a:r>
          </a:p>
          <a:p>
            <a:pPr lvl="1"/>
            <a:endParaRPr lang="en-AU" dirty="0"/>
          </a:p>
        </p:txBody>
      </p:sp>
    </p:spTree>
    <p:extLst>
      <p:ext uri="{BB962C8B-B14F-4D97-AF65-F5344CB8AC3E}">
        <p14:creationId xmlns:p14="http://schemas.microsoft.com/office/powerpoint/2010/main" val="65926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Session summary</a:t>
            </a:r>
            <a:endParaRPr lang="en-AU" dirty="0"/>
          </a:p>
        </p:txBody>
      </p:sp>
      <p:sp>
        <p:nvSpPr>
          <p:cNvPr id="3" name="Content Placeholder 2"/>
          <p:cNvSpPr>
            <a:spLocks noGrp="1"/>
          </p:cNvSpPr>
          <p:nvPr>
            <p:ph idx="1"/>
          </p:nvPr>
        </p:nvSpPr>
        <p:spPr/>
        <p:txBody>
          <a:bodyPr>
            <a:normAutofit fontScale="85000" lnSpcReduction="10000"/>
          </a:bodyPr>
          <a:lstStyle/>
          <a:p>
            <a:r>
              <a:rPr lang="en-AU" dirty="0"/>
              <a:t>2 main ways to use performance indicators:</a:t>
            </a:r>
          </a:p>
          <a:p>
            <a:pPr lvl="1"/>
            <a:r>
              <a:rPr lang="en-AU" dirty="0"/>
              <a:t>Monitor performance over time or</a:t>
            </a:r>
          </a:p>
          <a:p>
            <a:pPr lvl="1"/>
            <a:r>
              <a:rPr lang="en-AU" dirty="0"/>
              <a:t>Monitor performance against targets </a:t>
            </a:r>
            <a:endParaRPr lang="en-AU" dirty="0" smtClean="0"/>
          </a:p>
          <a:p>
            <a:r>
              <a:rPr lang="en-AU" dirty="0" smtClean="0"/>
              <a:t>Using budget advocacy to address poor performance:</a:t>
            </a:r>
          </a:p>
          <a:p>
            <a:pPr lvl="1"/>
            <a:r>
              <a:rPr lang="en-AU" dirty="0"/>
              <a:t>Identify the problem – what has happened?</a:t>
            </a:r>
          </a:p>
          <a:p>
            <a:pPr lvl="1"/>
            <a:r>
              <a:rPr lang="en-AU" dirty="0"/>
              <a:t>Summarise the investigation</a:t>
            </a:r>
          </a:p>
          <a:p>
            <a:pPr lvl="1"/>
            <a:r>
              <a:rPr lang="en-AU" dirty="0"/>
              <a:t>Identify the causes for poor performance</a:t>
            </a:r>
          </a:p>
          <a:p>
            <a:pPr lvl="1"/>
            <a:r>
              <a:rPr lang="en-AU" dirty="0"/>
              <a:t>Identify what is required to fix the problem</a:t>
            </a:r>
          </a:p>
          <a:p>
            <a:pPr lvl="1"/>
            <a:r>
              <a:rPr lang="en-AU" dirty="0"/>
              <a:t>Estimate additional funding required to resolve the problem(s)</a:t>
            </a:r>
          </a:p>
          <a:p>
            <a:pPr lvl="1"/>
            <a:r>
              <a:rPr lang="en-AU" dirty="0"/>
              <a:t>Suggest possible sources for the funding</a:t>
            </a:r>
          </a:p>
          <a:p>
            <a:endParaRPr lang="en-US" dirty="0"/>
          </a:p>
          <a:p>
            <a:pPr lvl="1"/>
            <a:endParaRPr lang="en-AU" dirty="0"/>
          </a:p>
          <a:p>
            <a:endParaRPr lang="en-AU" dirty="0"/>
          </a:p>
        </p:txBody>
      </p:sp>
    </p:spTree>
    <p:extLst>
      <p:ext uri="{BB962C8B-B14F-4D97-AF65-F5344CB8AC3E}">
        <p14:creationId xmlns:p14="http://schemas.microsoft.com/office/powerpoint/2010/main" val="126141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Review of Day 1</a:t>
            </a:r>
            <a:endParaRPr lang="en-US" dirty="0"/>
          </a:p>
        </p:txBody>
      </p:sp>
      <p:sp>
        <p:nvSpPr>
          <p:cNvPr id="3" name="Content Placeholder 2"/>
          <p:cNvSpPr>
            <a:spLocks noGrp="1"/>
          </p:cNvSpPr>
          <p:nvPr>
            <p:ph idx="1"/>
          </p:nvPr>
        </p:nvSpPr>
        <p:spPr/>
        <p:txBody>
          <a:bodyPr/>
          <a:lstStyle/>
          <a:p>
            <a:r>
              <a:rPr lang="en-AU" dirty="0" smtClean="0"/>
              <a:t>Budget advocacy</a:t>
            </a:r>
          </a:p>
          <a:p>
            <a:pPr lvl="1"/>
            <a:r>
              <a:rPr lang="en-AU" dirty="0" smtClean="0"/>
              <a:t>discussion</a:t>
            </a:r>
          </a:p>
          <a:p>
            <a:pPr lvl="1"/>
            <a:r>
              <a:rPr lang="en-AU" dirty="0" smtClean="0"/>
              <a:t>Results of budget advocacy activities?</a:t>
            </a:r>
          </a:p>
          <a:p>
            <a:r>
              <a:rPr lang="en-AU" dirty="0" smtClean="0"/>
              <a:t>What are performance indicators?</a:t>
            </a:r>
          </a:p>
          <a:p>
            <a:r>
              <a:rPr lang="en-AU" dirty="0" smtClean="0"/>
              <a:t>Calculating and comparing performance indicators</a:t>
            </a:r>
          </a:p>
          <a:p>
            <a:r>
              <a:rPr lang="en-AU" dirty="0" smtClean="0"/>
              <a:t>Questions and clarification</a:t>
            </a:r>
            <a:endParaRPr lang="en-US" dirty="0"/>
          </a:p>
        </p:txBody>
      </p:sp>
    </p:spTree>
    <p:extLst>
      <p:ext uri="{BB962C8B-B14F-4D97-AF65-F5344CB8AC3E}">
        <p14:creationId xmlns:p14="http://schemas.microsoft.com/office/powerpoint/2010/main" val="154712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Objective for this session</a:t>
            </a:r>
            <a:endParaRPr lang="en-US" dirty="0"/>
          </a:p>
        </p:txBody>
      </p:sp>
      <p:sp>
        <p:nvSpPr>
          <p:cNvPr id="3" name="Content Placeholder 2"/>
          <p:cNvSpPr>
            <a:spLocks noGrp="1"/>
          </p:cNvSpPr>
          <p:nvPr>
            <p:ph idx="1"/>
          </p:nvPr>
        </p:nvSpPr>
        <p:spPr/>
        <p:txBody>
          <a:bodyPr/>
          <a:lstStyle/>
          <a:p>
            <a:r>
              <a:rPr lang="en-AU" dirty="0"/>
              <a:t>At the end of this session you should be able to:</a:t>
            </a:r>
          </a:p>
          <a:p>
            <a:pPr lvl="1"/>
            <a:r>
              <a:rPr lang="en-AU" dirty="0" smtClean="0"/>
              <a:t>Use performance indicators to support budget requests</a:t>
            </a:r>
            <a:endParaRPr lang="en-US" dirty="0"/>
          </a:p>
          <a:p>
            <a:endParaRPr lang="en-US" dirty="0"/>
          </a:p>
        </p:txBody>
      </p:sp>
    </p:spTree>
    <p:extLst>
      <p:ext uri="{BB962C8B-B14F-4D97-AF65-F5344CB8AC3E}">
        <p14:creationId xmlns:p14="http://schemas.microsoft.com/office/powerpoint/2010/main" val="320449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performance indicators</a:t>
            </a:r>
            <a:endParaRPr lang="en-AU" dirty="0"/>
          </a:p>
        </p:txBody>
      </p:sp>
      <p:sp>
        <p:nvSpPr>
          <p:cNvPr id="3" name="Content Placeholder 2"/>
          <p:cNvSpPr>
            <a:spLocks noGrp="1"/>
          </p:cNvSpPr>
          <p:nvPr>
            <p:ph idx="1"/>
          </p:nvPr>
        </p:nvSpPr>
        <p:spPr/>
        <p:txBody>
          <a:bodyPr/>
          <a:lstStyle/>
          <a:p>
            <a:r>
              <a:rPr lang="en-AU" dirty="0" smtClean="0"/>
              <a:t>2 main ways to use performance indicators:</a:t>
            </a:r>
          </a:p>
          <a:p>
            <a:pPr lvl="1"/>
            <a:r>
              <a:rPr lang="en-AU" dirty="0" smtClean="0"/>
              <a:t>Monitor performance over time or</a:t>
            </a:r>
          </a:p>
          <a:p>
            <a:pPr lvl="1"/>
            <a:r>
              <a:rPr lang="en-AU" dirty="0" smtClean="0"/>
              <a:t>Monitor performance against targets </a:t>
            </a:r>
            <a:endParaRPr lang="en-AU" dirty="0"/>
          </a:p>
        </p:txBody>
      </p:sp>
    </p:spTree>
    <p:extLst>
      <p:ext uri="{BB962C8B-B14F-4D97-AF65-F5344CB8AC3E}">
        <p14:creationId xmlns:p14="http://schemas.microsoft.com/office/powerpoint/2010/main" val="249689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Monitor performance over time</a:t>
            </a:r>
            <a:endParaRPr lang="en-AU" dirty="0"/>
          </a:p>
        </p:txBody>
      </p:sp>
      <p:sp>
        <p:nvSpPr>
          <p:cNvPr id="3" name="Content Placeholder 2"/>
          <p:cNvSpPr>
            <a:spLocks noGrp="1"/>
          </p:cNvSpPr>
          <p:nvPr>
            <p:ph idx="1"/>
          </p:nvPr>
        </p:nvSpPr>
        <p:spPr/>
        <p:txBody>
          <a:bodyPr>
            <a:normAutofit fontScale="92500"/>
          </a:bodyPr>
          <a:lstStyle/>
          <a:p>
            <a:r>
              <a:rPr lang="en-AU" dirty="0" smtClean="0"/>
              <a:t>Monitor within a district or province</a:t>
            </a:r>
          </a:p>
          <a:p>
            <a:pPr lvl="1"/>
            <a:r>
              <a:rPr lang="en-AU" dirty="0" smtClean="0"/>
              <a:t>Over multiple time periods</a:t>
            </a:r>
          </a:p>
          <a:p>
            <a:pPr lvl="1"/>
            <a:r>
              <a:rPr lang="en-AU" dirty="0" smtClean="0"/>
              <a:t>There may be a goal (target value) set, but not always</a:t>
            </a:r>
          </a:p>
          <a:p>
            <a:pPr lvl="1"/>
            <a:r>
              <a:rPr lang="en-AU" dirty="0" smtClean="0"/>
              <a:t>Time period for analysis may vary depending on the purpose and type of indicator – weeks, months, years</a:t>
            </a:r>
          </a:p>
          <a:p>
            <a:pPr lvl="1"/>
            <a:r>
              <a:rPr lang="en-AU" dirty="0" smtClean="0"/>
              <a:t>Used to identify when performance goes down (or up) and reasons for changes</a:t>
            </a:r>
          </a:p>
          <a:p>
            <a:pPr lvl="1"/>
            <a:r>
              <a:rPr lang="en-AU" dirty="0" smtClean="0"/>
              <a:t>Observed changes can be used to argue for budget increases or changes to operational procedures to overcome times of poor performance.</a:t>
            </a:r>
            <a:endParaRPr lang="en-AU" dirty="0"/>
          </a:p>
        </p:txBody>
      </p:sp>
    </p:spTree>
    <p:extLst>
      <p:ext uri="{BB962C8B-B14F-4D97-AF65-F5344CB8AC3E}">
        <p14:creationId xmlns:p14="http://schemas.microsoft.com/office/powerpoint/2010/main" val="3509932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Monitor performance against targets</a:t>
            </a:r>
            <a:endParaRPr lang="en-AU" dirty="0"/>
          </a:p>
        </p:txBody>
      </p:sp>
      <p:sp>
        <p:nvSpPr>
          <p:cNvPr id="3" name="Content Placeholder 2"/>
          <p:cNvSpPr>
            <a:spLocks noGrp="1"/>
          </p:cNvSpPr>
          <p:nvPr>
            <p:ph idx="1"/>
          </p:nvPr>
        </p:nvSpPr>
        <p:spPr/>
        <p:txBody>
          <a:bodyPr>
            <a:normAutofit lnSpcReduction="10000"/>
          </a:bodyPr>
          <a:lstStyle/>
          <a:p>
            <a:r>
              <a:rPr lang="en-AU" dirty="0" smtClean="0"/>
              <a:t>Monitor within a district or province</a:t>
            </a:r>
          </a:p>
          <a:p>
            <a:pPr lvl="1"/>
            <a:r>
              <a:rPr lang="en-AU" dirty="0" smtClean="0"/>
              <a:t>Over single or multiple time periods</a:t>
            </a:r>
          </a:p>
          <a:p>
            <a:pPr lvl="1"/>
            <a:r>
              <a:rPr lang="en-AU" dirty="0" smtClean="0"/>
              <a:t>Performance compared against a set goal </a:t>
            </a:r>
          </a:p>
          <a:p>
            <a:pPr lvl="1"/>
            <a:r>
              <a:rPr lang="en-AU" dirty="0" smtClean="0"/>
              <a:t>Time period for analysis usually longer – months, quarters, years</a:t>
            </a:r>
          </a:p>
          <a:p>
            <a:pPr lvl="1"/>
            <a:r>
              <a:rPr lang="en-AU" dirty="0" smtClean="0"/>
              <a:t>Used to determine whether you are meeting your goals or not</a:t>
            </a:r>
          </a:p>
          <a:p>
            <a:pPr lvl="1"/>
            <a:r>
              <a:rPr lang="en-AU" dirty="0" smtClean="0"/>
              <a:t>Observed changes investigated to determine reasons and argue for increased budget or operational changes to rectify immediately.</a:t>
            </a:r>
          </a:p>
          <a:p>
            <a:endParaRPr lang="en-AU" dirty="0"/>
          </a:p>
        </p:txBody>
      </p:sp>
    </p:spTree>
    <p:extLst>
      <p:ext uri="{BB962C8B-B14F-4D97-AF65-F5344CB8AC3E}">
        <p14:creationId xmlns:p14="http://schemas.microsoft.com/office/powerpoint/2010/main" val="2246528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1</a:t>
            </a:r>
            <a:endParaRPr lang="en-AU" dirty="0"/>
          </a:p>
        </p:txBody>
      </p:sp>
      <p:sp>
        <p:nvSpPr>
          <p:cNvPr id="3" name="Content Placeholder 2"/>
          <p:cNvSpPr>
            <a:spLocks noGrp="1"/>
          </p:cNvSpPr>
          <p:nvPr>
            <p:ph idx="1"/>
          </p:nvPr>
        </p:nvSpPr>
        <p:spPr>
          <a:xfrm>
            <a:off x="457200" y="1340769"/>
            <a:ext cx="8229600" cy="2880320"/>
          </a:xfrm>
        </p:spPr>
        <p:txBody>
          <a:bodyPr>
            <a:normAutofit fontScale="92500" lnSpcReduction="20000"/>
          </a:bodyPr>
          <a:lstStyle/>
          <a:p>
            <a:r>
              <a:rPr lang="en-AU" dirty="0" smtClean="0"/>
              <a:t>The graph shows % response for priority disease reports over a 26-week period</a:t>
            </a:r>
          </a:p>
          <a:p>
            <a:pPr lvl="1"/>
            <a:r>
              <a:rPr lang="en-AU" dirty="0" smtClean="0"/>
              <a:t>For the first 8 weeks, % response is more than 90%</a:t>
            </a:r>
          </a:p>
          <a:p>
            <a:pPr lvl="1"/>
            <a:r>
              <a:rPr lang="en-AU" dirty="0" smtClean="0"/>
              <a:t>For next 8 weeks % response is between 60 and about 75% and</a:t>
            </a:r>
          </a:p>
          <a:p>
            <a:pPr lvl="1"/>
            <a:r>
              <a:rPr lang="en-AU" dirty="0" smtClean="0"/>
              <a:t>For last 10 weeks % response is between about 80 and 100%</a:t>
            </a:r>
          </a:p>
          <a:p>
            <a:pPr lvl="1"/>
            <a:endParaRPr lang="en-AU" dirty="0"/>
          </a:p>
        </p:txBody>
      </p:sp>
      <p:graphicFrame>
        <p:nvGraphicFramePr>
          <p:cNvPr id="4" name="Chart 3"/>
          <p:cNvGraphicFramePr>
            <a:graphicFrameLocks/>
          </p:cNvGraphicFramePr>
          <p:nvPr>
            <p:extLst>
              <p:ext uri="{D42A27DB-BD31-4B8C-83A1-F6EECF244321}">
                <p14:modId xmlns:p14="http://schemas.microsoft.com/office/powerpoint/2010/main" val="1246450202"/>
              </p:ext>
            </p:extLst>
          </p:nvPr>
        </p:nvGraphicFramePr>
        <p:xfrm>
          <a:off x="1835696" y="4114800"/>
          <a:ext cx="504056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612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2</a:t>
            </a:r>
            <a:endParaRPr lang="en-AU" dirty="0"/>
          </a:p>
        </p:txBody>
      </p:sp>
      <p:sp>
        <p:nvSpPr>
          <p:cNvPr id="3" name="Content Placeholder 2"/>
          <p:cNvSpPr>
            <a:spLocks noGrp="1"/>
          </p:cNvSpPr>
          <p:nvPr>
            <p:ph idx="1"/>
          </p:nvPr>
        </p:nvSpPr>
        <p:spPr>
          <a:xfrm>
            <a:off x="457200" y="1340768"/>
            <a:ext cx="8229600" cy="3096344"/>
          </a:xfrm>
        </p:spPr>
        <p:txBody>
          <a:bodyPr>
            <a:normAutofit fontScale="62500" lnSpcReduction="20000"/>
          </a:bodyPr>
          <a:lstStyle/>
          <a:p>
            <a:r>
              <a:rPr lang="en-AU" dirty="0" smtClean="0"/>
              <a:t>The graph below shows % response for priority disease reports over 6 months, with a monthly goal of 95% response in 48 hours</a:t>
            </a:r>
          </a:p>
          <a:p>
            <a:pPr lvl="1"/>
            <a:r>
              <a:rPr lang="en-AU" dirty="0" smtClean="0"/>
              <a:t>For the first 4 months the goal is exceeded, although the response rate is slowly decreasing</a:t>
            </a:r>
          </a:p>
          <a:p>
            <a:pPr lvl="1"/>
            <a:r>
              <a:rPr lang="en-AU" dirty="0" smtClean="0"/>
              <a:t>For the 5</a:t>
            </a:r>
            <a:r>
              <a:rPr lang="en-AU" baseline="30000" dirty="0" smtClean="0"/>
              <a:t>th</a:t>
            </a:r>
            <a:r>
              <a:rPr lang="en-AU" dirty="0" smtClean="0"/>
              <a:t> month the response rate is just below the goal and might be enough to at least notify staff that their response rate has fallen below the goal and consider possible action to rectify</a:t>
            </a:r>
          </a:p>
          <a:p>
            <a:pPr lvl="1"/>
            <a:r>
              <a:rPr lang="en-AU" dirty="0" smtClean="0"/>
              <a:t>For the 6</a:t>
            </a:r>
            <a:r>
              <a:rPr lang="en-AU" baseline="30000" dirty="0" smtClean="0"/>
              <a:t>th</a:t>
            </a:r>
            <a:r>
              <a:rPr lang="en-AU" dirty="0" smtClean="0"/>
              <a:t> month the response rate has fallen to 85% and something is obviously wrong</a:t>
            </a:r>
          </a:p>
          <a:p>
            <a:pPr lvl="1"/>
            <a:r>
              <a:rPr lang="en-AU" dirty="0" smtClean="0"/>
              <a:t>At this point, the reasons for the decrease need to be investigated and steps taken to fix the problem. This could include a case for additional funding for extra staff, equipment or resources</a:t>
            </a:r>
          </a:p>
        </p:txBody>
      </p:sp>
      <p:graphicFrame>
        <p:nvGraphicFramePr>
          <p:cNvPr id="5" name="Chart 4"/>
          <p:cNvGraphicFramePr>
            <a:graphicFrameLocks/>
          </p:cNvGraphicFramePr>
          <p:nvPr>
            <p:extLst>
              <p:ext uri="{D42A27DB-BD31-4B8C-83A1-F6EECF244321}">
                <p14:modId xmlns:p14="http://schemas.microsoft.com/office/powerpoint/2010/main" val="233443643"/>
              </p:ext>
            </p:extLst>
          </p:nvPr>
        </p:nvGraphicFramePr>
        <p:xfrm>
          <a:off x="2123728" y="4221088"/>
          <a:ext cx="4572000" cy="2527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781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Using budget advocacy to address poor performance</a:t>
            </a:r>
            <a:endParaRPr lang="en-US" dirty="0"/>
          </a:p>
        </p:txBody>
      </p:sp>
      <p:sp>
        <p:nvSpPr>
          <p:cNvPr id="3" name="Content Placeholder 2"/>
          <p:cNvSpPr>
            <a:spLocks noGrp="1"/>
          </p:cNvSpPr>
          <p:nvPr>
            <p:ph idx="1"/>
          </p:nvPr>
        </p:nvSpPr>
        <p:spPr/>
        <p:txBody>
          <a:bodyPr>
            <a:normAutofit/>
          </a:bodyPr>
          <a:lstStyle/>
          <a:p>
            <a:r>
              <a:rPr lang="en-AU" dirty="0" smtClean="0"/>
              <a:t>Identify the problem – what has happened?</a:t>
            </a:r>
          </a:p>
          <a:p>
            <a:r>
              <a:rPr lang="en-AU" dirty="0" smtClean="0"/>
              <a:t>Summarise the investigation</a:t>
            </a:r>
          </a:p>
          <a:p>
            <a:r>
              <a:rPr lang="en-AU" dirty="0" smtClean="0"/>
              <a:t>Identify the causes for poor performance</a:t>
            </a:r>
          </a:p>
          <a:p>
            <a:r>
              <a:rPr lang="en-AU" dirty="0" smtClean="0"/>
              <a:t>Identify what is required to fix the problem</a:t>
            </a:r>
          </a:p>
          <a:p>
            <a:r>
              <a:rPr lang="en-AU" dirty="0" smtClean="0"/>
              <a:t>Estimate additional </a:t>
            </a:r>
            <a:r>
              <a:rPr lang="en-AU" dirty="0"/>
              <a:t>funding </a:t>
            </a:r>
            <a:r>
              <a:rPr lang="en-AU" dirty="0" smtClean="0"/>
              <a:t>required to resolve the problem(s)</a:t>
            </a:r>
          </a:p>
          <a:p>
            <a:r>
              <a:rPr lang="en-AU" dirty="0" smtClean="0"/>
              <a:t>Suggest possible sources for the funding</a:t>
            </a:r>
          </a:p>
          <a:p>
            <a:endParaRPr lang="en-US" dirty="0"/>
          </a:p>
        </p:txBody>
      </p:sp>
    </p:spTree>
    <p:extLst>
      <p:ext uri="{BB962C8B-B14F-4D97-AF65-F5344CB8AC3E}">
        <p14:creationId xmlns:p14="http://schemas.microsoft.com/office/powerpoint/2010/main" val="879793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748</Words>
  <Application>Microsoft Office PowerPoint</Application>
  <PresentationFormat>On-screen Show (4:3)</PresentationFormat>
  <Paragraphs>94</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Using iSIKHNAS for Budget Advocacy</vt:lpstr>
      <vt:lpstr>Review of Day 1</vt:lpstr>
      <vt:lpstr>Objective for this session</vt:lpstr>
      <vt:lpstr>Using performance indicators</vt:lpstr>
      <vt:lpstr>Monitor performance over time</vt:lpstr>
      <vt:lpstr>Monitor performance against targets</vt:lpstr>
      <vt:lpstr>Example 1</vt:lpstr>
      <vt:lpstr>Example 2</vt:lpstr>
      <vt:lpstr>Using budget advocacy to address poor performance</vt:lpstr>
      <vt:lpstr>Discussion and questions?</vt:lpstr>
      <vt:lpstr>Exercise</vt:lpstr>
      <vt:lpstr>Discussion</vt:lpstr>
      <vt:lpstr>Further Discussion</vt:lpstr>
      <vt:lpstr>Session summary</vt:lpstr>
    </vt:vector>
  </TitlesOfParts>
  <Company>Ausvet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iSIKHNAS for Budget Advocacy</dc:title>
  <dc:creator>Evan Sergeant</dc:creator>
  <cp:lastModifiedBy>Evan Sergeant</cp:lastModifiedBy>
  <cp:revision>20</cp:revision>
  <dcterms:created xsi:type="dcterms:W3CDTF">2014-05-12T22:58:43Z</dcterms:created>
  <dcterms:modified xsi:type="dcterms:W3CDTF">2014-07-08T03:55:01Z</dcterms:modified>
</cp:coreProperties>
</file>