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5" r:id="rId3"/>
    <p:sldId id="276" r:id="rId4"/>
    <p:sldId id="277" r:id="rId5"/>
    <p:sldId id="278" r:id="rId6"/>
    <p:sldId id="280" r:id="rId7"/>
    <p:sldId id="260" r:id="rId8"/>
    <p:sldId id="281" r:id="rId9"/>
    <p:sldId id="261" r:id="rId10"/>
    <p:sldId id="262" r:id="rId11"/>
    <p:sldId id="263" r:id="rId12"/>
    <p:sldId id="282" r:id="rId13"/>
    <p:sldId id="264" r:id="rId14"/>
    <p:sldId id="265" r:id="rId15"/>
    <p:sldId id="266" r:id="rId16"/>
    <p:sldId id="267" r:id="rId17"/>
    <p:sldId id="283" r:id="rId18"/>
    <p:sldId id="268" r:id="rId19"/>
    <p:sldId id="286" r:id="rId20"/>
    <p:sldId id="269" r:id="rId21"/>
    <p:sldId id="270" r:id="rId22"/>
    <p:sldId id="287" r:id="rId23"/>
    <p:sldId id="271" r:id="rId24"/>
    <p:sldId id="289" r:id="rId25"/>
    <p:sldId id="288" r:id="rId26"/>
    <p:sldId id="272" r:id="rId27"/>
    <p:sldId id="273" r:id="rId28"/>
    <p:sldId id="291"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858" autoAdjust="0"/>
  </p:normalViewPr>
  <p:slideViewPr>
    <p:cSldViewPr snapToObjects="1">
      <p:cViewPr>
        <p:scale>
          <a:sx n="60" d="100"/>
          <a:sy n="60" d="100"/>
        </p:scale>
        <p:origin x="-130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A793B2-4A56-467B-8E16-B914F716EC9C}" type="datetimeFigureOut">
              <a:rPr lang="fr-FR" smtClean="0"/>
              <a:pPr/>
              <a:t>14/02/2015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C7728-8D11-47B7-A92A-DF4C2E45A01F}" type="slidenum">
              <a:rPr lang="fr-FR" smtClean="0"/>
              <a:pPr/>
              <a:t>‹#›</a:t>
            </a:fld>
            <a:endParaRPr lang="fr-FR"/>
          </a:p>
        </p:txBody>
      </p:sp>
    </p:spTree>
    <p:extLst>
      <p:ext uri="{BB962C8B-B14F-4D97-AF65-F5344CB8AC3E}">
        <p14:creationId xmlns="" xmlns:p14="http://schemas.microsoft.com/office/powerpoint/2010/main" val="404778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14-Feb-15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14-Feb-15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14-Feb-15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14-Feb-15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14-Feb-15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14-Feb-15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14-Feb-15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14-Feb-15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hyperlink" Target="http://epitools.ausvet.com.au/content.php?page=home"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pitools.ausvet.com.au/content.php?page=ho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0" y="1657350"/>
            <a:ext cx="9144000" cy="2152650"/>
          </a:xfrm>
          <a:solidFill>
            <a:schemeClr val="accent1">
              <a:lumMod val="20000"/>
              <a:lumOff val="80000"/>
            </a:schemeClr>
          </a:solidFill>
        </p:spPr>
        <p:txBody>
          <a:bodyPr>
            <a:normAutofit/>
          </a:bodyPr>
          <a:lstStyle/>
          <a:p>
            <a:r>
              <a:rPr lang="id-ID" b="1" dirty="0" smtClean="0">
                <a:solidFill>
                  <a:schemeClr val="tx2">
                    <a:lumMod val="75000"/>
                  </a:schemeClr>
                </a:solidFill>
                <a:latin typeface="Arial" pitchFamily="34" charset="0"/>
                <a:cs typeface="Arial" pitchFamily="34" charset="0"/>
              </a:rPr>
              <a:t>Pengantar Analisis Data</a:t>
            </a:r>
            <a:r>
              <a:rPr lang="en-AU" b="1" dirty="0" smtClean="0">
                <a:solidFill>
                  <a:schemeClr val="tx2">
                    <a:lumMod val="75000"/>
                  </a:schemeClr>
                </a:solidFill>
                <a:latin typeface="Arial" pitchFamily="34" charset="0"/>
                <a:cs typeface="Arial" pitchFamily="34" charset="0"/>
              </a:rPr>
              <a:t>: </a:t>
            </a:r>
            <a:r>
              <a:rPr lang="id-ID" b="1" dirty="0" smtClean="0">
                <a:solidFill>
                  <a:schemeClr val="tx2">
                    <a:lumMod val="75000"/>
                  </a:schemeClr>
                </a:solidFill>
                <a:latin typeface="Arial" pitchFamily="34" charset="0"/>
                <a:cs typeface="Arial" pitchFamily="34" charset="0"/>
              </a:rPr>
              <a:t>Studi Kasus dengan Menggunakan Data</a:t>
            </a:r>
            <a:r>
              <a:rPr lang="en-AU" b="1" dirty="0" smtClean="0">
                <a:solidFill>
                  <a:schemeClr val="tx2">
                    <a:lumMod val="75000"/>
                  </a:schemeClr>
                </a:solidFill>
                <a:latin typeface="Arial" pitchFamily="34" charset="0"/>
                <a:cs typeface="Arial" pitchFamily="34" charset="0"/>
              </a:rPr>
              <a:t> </a:t>
            </a:r>
            <a:r>
              <a:rPr lang="en-AU" b="1" dirty="0" err="1">
                <a:solidFill>
                  <a:schemeClr val="tx2">
                    <a:lumMod val="75000"/>
                  </a:schemeClr>
                </a:solidFill>
                <a:latin typeface="Arial" pitchFamily="34" charset="0"/>
                <a:cs typeface="Arial" pitchFamily="34" charset="0"/>
              </a:rPr>
              <a:t>iSIKHNAS</a:t>
            </a:r>
            <a:r>
              <a:rPr lang="en-AU" b="1" dirty="0">
                <a:solidFill>
                  <a:schemeClr val="tx2">
                    <a:lumMod val="75000"/>
                  </a:schemeClr>
                </a:solidFill>
                <a:latin typeface="Arial" pitchFamily="34" charset="0"/>
                <a:cs typeface="Arial" pitchFamily="34" charset="0"/>
              </a:rPr>
              <a:t> </a:t>
            </a:r>
            <a:endParaRPr lang="en-AU" dirty="0">
              <a:solidFill>
                <a:schemeClr val="tx2">
                  <a:lumMod val="75000"/>
                </a:schemeClr>
              </a:solidFill>
              <a:latin typeface="Arial" pitchFamily="34" charset="0"/>
              <a:cs typeface="Arial" pitchFamily="34" charset="0"/>
            </a:endParaRPr>
          </a:p>
        </p:txBody>
      </p:sp>
      <p:sp>
        <p:nvSpPr>
          <p:cNvPr id="7" name="Subtitle 2"/>
          <p:cNvSpPr>
            <a:spLocks noGrp="1"/>
          </p:cNvSpPr>
          <p:nvPr>
            <p:ph type="subTitle" idx="1"/>
          </p:nvPr>
        </p:nvSpPr>
        <p:spPr>
          <a:xfrm>
            <a:off x="1371600" y="4038600"/>
            <a:ext cx="6400800" cy="1752600"/>
          </a:xfrm>
        </p:spPr>
        <p:txBody>
          <a:bodyPr/>
          <a:lstStyle/>
          <a:p>
            <a:r>
              <a:rPr lang="id-ID" b="1" dirty="0" smtClean="0">
                <a:solidFill>
                  <a:schemeClr val="tx1"/>
                </a:solidFill>
                <a:latin typeface="Arial" pitchFamily="34" charset="0"/>
                <a:cs typeface="Arial" pitchFamily="34" charset="0"/>
              </a:rPr>
              <a:t>Hari ke-3</a:t>
            </a:r>
            <a:endParaRPr lang="en-AU" dirty="0" smtClean="0">
              <a:solidFill>
                <a:schemeClr val="tx1"/>
              </a:solidFill>
              <a:latin typeface="Arial" pitchFamily="34" charset="0"/>
              <a:cs typeface="Arial" pitchFamily="34" charset="0"/>
            </a:endParaRPr>
          </a:p>
          <a:p>
            <a:r>
              <a:rPr lang="id-ID" b="1" dirty="0" smtClean="0">
                <a:solidFill>
                  <a:schemeClr val="tx1"/>
                </a:solidFill>
              </a:rPr>
              <a:t>Swasembada Daging Sapi</a:t>
            </a:r>
            <a:endParaRPr lang="en-AU" b="1" dirty="0">
              <a:solidFill>
                <a:schemeClr val="tx1"/>
              </a:solidFill>
            </a:endParaRPr>
          </a:p>
          <a:p>
            <a:endParaRPr lang="fr-FR" dirty="0"/>
          </a:p>
        </p:txBody>
      </p:sp>
    </p:spTree>
    <p:extLst>
      <p:ext uri="{BB962C8B-B14F-4D97-AF65-F5344CB8AC3E}">
        <p14:creationId xmlns="" xmlns:p14="http://schemas.microsoft.com/office/powerpoint/2010/main" val="358177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3"/>
            </a:pPr>
            <a:r>
              <a:rPr lang="id-ID" b="1" dirty="0" smtClean="0">
                <a:solidFill>
                  <a:srgbClr val="0000FF"/>
                </a:solidFill>
              </a:rPr>
              <a:t>Penentuan uji statistika yang tepat</a:t>
            </a:r>
          </a:p>
          <a:p>
            <a:pPr marL="850900" lvl="1" indent="-450850"/>
            <a:r>
              <a:rPr lang="id-ID" dirty="0" smtClean="0"/>
              <a:t>Banyak  uji statistika yang dapat digunakan, tetapi biasanya hanya ada satu yang paling baik</a:t>
            </a:r>
          </a:p>
          <a:p>
            <a:pPr marL="850900" lvl="1" indent="-450850"/>
            <a:r>
              <a:rPr lang="id-ID" dirty="0" smtClean="0"/>
              <a:t>Pada studi ini data yang akan dianalisis adalah jenis sapi yang dipotong (</a:t>
            </a:r>
            <a:r>
              <a:rPr lang="id-ID" dirty="0" smtClean="0">
                <a:solidFill>
                  <a:srgbClr val="FF0000"/>
                </a:solidFill>
              </a:rPr>
              <a:t>data kategorik</a:t>
            </a:r>
            <a:r>
              <a:rPr lang="id-ID" dirty="0" smtClean="0"/>
              <a:t>) dan waktu (bulan) pemotongan juga </a:t>
            </a:r>
            <a:r>
              <a:rPr lang="id-ID" dirty="0" smtClean="0">
                <a:solidFill>
                  <a:srgbClr val="FF0000"/>
                </a:solidFill>
              </a:rPr>
              <a:t>data kategorik</a:t>
            </a:r>
            <a:r>
              <a:rPr lang="id-ID" dirty="0" smtClean="0"/>
              <a:t>) sehingga digunakan </a:t>
            </a:r>
            <a:r>
              <a:rPr lang="id-ID" dirty="0" smtClean="0">
                <a:solidFill>
                  <a:srgbClr val="FF0000"/>
                </a:solidFill>
              </a:rPr>
              <a:t>uji khi-kuadrat </a:t>
            </a:r>
            <a:r>
              <a:rPr lang="id-ID" dirty="0" smtClean="0"/>
              <a:t>sebagai uji statistika</a:t>
            </a:r>
          </a:p>
          <a:p>
            <a:pPr marL="850900" lvl="1" indent="-450850">
              <a:buNone/>
            </a:pPr>
            <a:endParaRPr lang="id-ID" dirty="0" smtClean="0"/>
          </a:p>
          <a:p>
            <a:pPr marL="450850" indent="-450850"/>
            <a:r>
              <a:rPr lang="id-ID" dirty="0" smtClean="0"/>
              <a:t>Untuk memahami pemilihan uji statistika yang tepat </a:t>
            </a:r>
            <a:r>
              <a:rPr lang="id-ID" dirty="0" smtClean="0">
                <a:sym typeface="Wingdings" pitchFamily="2" charset="2"/>
              </a:rPr>
              <a:t> file </a:t>
            </a:r>
            <a:r>
              <a:rPr lang="en-AU" dirty="0" smtClean="0">
                <a:solidFill>
                  <a:srgbClr val="FF0000"/>
                </a:solidFill>
              </a:rPr>
              <a:t>‘which test to use.ppt” </a:t>
            </a:r>
            <a:r>
              <a:rPr lang="id-ID" dirty="0" smtClean="0"/>
              <a:t>yang disusun oleh </a:t>
            </a:r>
            <a:r>
              <a:rPr lang="en-AU" dirty="0" smtClean="0"/>
              <a:t>Drs Brendan Cowled </a:t>
            </a:r>
            <a:r>
              <a:rPr lang="id-ID" dirty="0" smtClean="0"/>
              <a:t>dan </a:t>
            </a:r>
            <a:r>
              <a:rPr lang="en-AU" dirty="0" smtClean="0"/>
              <a:t>Nigel Perkins </a:t>
            </a:r>
            <a:r>
              <a:rPr lang="id-ID" dirty="0" smtClean="0"/>
              <a:t>dari </a:t>
            </a:r>
            <a:r>
              <a:rPr lang="en-AU" dirty="0" err="1" smtClean="0"/>
              <a:t>AusVet</a:t>
            </a:r>
            <a:r>
              <a:rPr lang="en-AU" dirty="0" smtClean="0"/>
              <a:t> </a:t>
            </a:r>
            <a:r>
              <a:rPr lang="id-ID" dirty="0" smtClean="0"/>
              <a:t> </a:t>
            </a:r>
            <a:endParaRPr lang="en-AU" dirty="0" smtClean="0"/>
          </a:p>
          <a:p>
            <a:pPr marL="450850" indent="-450850"/>
            <a:endParaRPr lang="id-ID" dirty="0" smtClean="0"/>
          </a:p>
          <a:p>
            <a:pPr marL="514350" indent="-514350">
              <a:buNone/>
            </a:pPr>
            <a:endParaRPr lang="en-AU" b="1" dirty="0" smtClean="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(3)</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44402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4"/>
            </a:pPr>
            <a:r>
              <a:rPr lang="id-ID" b="1" dirty="0" smtClean="0">
                <a:solidFill>
                  <a:srgbClr val="0000FF"/>
                </a:solidFill>
              </a:rPr>
              <a:t>Menghitung nilai statistik uji</a:t>
            </a:r>
          </a:p>
          <a:p>
            <a:pPr marL="393700" lvl="1" indent="6350">
              <a:buNone/>
            </a:pPr>
            <a:r>
              <a:rPr lang="id-ID" dirty="0" smtClean="0"/>
              <a:t>Pada studi kasus ini digunakan uji statistika khi-khuadrat (</a:t>
            </a:r>
            <a:r>
              <a:rPr lang="id-ID" dirty="0" smtClean="0">
                <a:sym typeface="Symbol"/>
              </a:rPr>
              <a:t></a:t>
            </a:r>
            <a:r>
              <a:rPr lang="id-ID" baseline="30000" dirty="0" smtClean="0">
                <a:sym typeface="Symbol"/>
              </a:rPr>
              <a:t>2</a:t>
            </a:r>
            <a:r>
              <a:rPr lang="id-ID" dirty="0" smtClean="0">
                <a:sym typeface="Symbol"/>
              </a:rPr>
              <a:t>). Nilai </a:t>
            </a:r>
            <a:r>
              <a:rPr lang="id-ID" baseline="30000" dirty="0" smtClean="0">
                <a:sym typeface="Symbol"/>
              </a:rPr>
              <a:t>2 </a:t>
            </a:r>
            <a:r>
              <a:rPr lang="id-ID" dirty="0" smtClean="0">
                <a:sym typeface="Symbol"/>
              </a:rPr>
              <a:t> dihitung dengan persamaan berikut ini:</a:t>
            </a:r>
          </a:p>
          <a:p>
            <a:pPr marL="393700" lvl="1" indent="6350">
              <a:buNone/>
            </a:pPr>
            <a:endParaRPr lang="id-ID" dirty="0" smtClean="0">
              <a:sym typeface="Symbol"/>
            </a:endParaRPr>
          </a:p>
          <a:p>
            <a:pPr marL="393700" lvl="1" indent="6350">
              <a:buNone/>
            </a:pPr>
            <a:endParaRPr lang="id-ID" dirty="0" smtClean="0">
              <a:sym typeface="Symbol"/>
            </a:endParaRPr>
          </a:p>
          <a:p>
            <a:pPr marL="393700" lvl="1" indent="6350">
              <a:buNone/>
            </a:pPr>
            <a:endParaRPr lang="id-ID" dirty="0" smtClean="0">
              <a:sym typeface="Symbol"/>
            </a:endParaRPr>
          </a:p>
          <a:p>
            <a:pPr marL="393700" lvl="1" indent="6350">
              <a:buNone/>
            </a:pPr>
            <a:r>
              <a:rPr lang="id-ID" dirty="0" smtClean="0">
                <a:sym typeface="Symbol"/>
              </a:rPr>
              <a:t>Observasi: nilai observasi pada sel ke-i, harapan: nilai harapan pada sel ke-i</a:t>
            </a:r>
          </a:p>
          <a:p>
            <a:pPr marL="393700" lvl="1" indent="6350">
              <a:buNone/>
            </a:pPr>
            <a:endParaRPr lang="en-AU" baseline="30000" dirty="0"/>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(4)</a:t>
            </a:r>
            <a:endParaRPr lang="en-AU" sz="3600" b="1" dirty="0">
              <a:solidFill>
                <a:srgbClr val="FF0000"/>
              </a:solidFill>
              <a:cs typeface="Arial" pitchFamily="34" charset="0"/>
            </a:endParaRPr>
          </a:p>
        </p:txBody>
      </p:sp>
      <p:graphicFrame>
        <p:nvGraphicFramePr>
          <p:cNvPr id="1029" name="Object 5"/>
          <p:cNvGraphicFramePr>
            <a:graphicFrameLocks noChangeAspect="1"/>
          </p:cNvGraphicFramePr>
          <p:nvPr/>
        </p:nvGraphicFramePr>
        <p:xfrm>
          <a:off x="990600" y="3689350"/>
          <a:ext cx="3886200" cy="1008444"/>
        </p:xfrm>
        <a:graphic>
          <a:graphicData uri="http://schemas.openxmlformats.org/presentationml/2006/ole">
            <p:oleObj spid="_x0000_s1029" name="Equation" r:id="rId3" imgW="2006280" imgH="520560" progId="Equation.3">
              <p:embed/>
            </p:oleObj>
          </a:graphicData>
        </a:graphic>
      </p:graphicFrame>
    </p:spTree>
    <p:extLst>
      <p:ext uri="{BB962C8B-B14F-4D97-AF65-F5344CB8AC3E}">
        <p14:creationId xmlns="" xmlns:p14="http://schemas.microsoft.com/office/powerpoint/2010/main" val="2187725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4"/>
            </a:pPr>
            <a:r>
              <a:rPr lang="id-ID" b="1" dirty="0" smtClean="0">
                <a:solidFill>
                  <a:srgbClr val="0000FF"/>
                </a:solidFill>
              </a:rPr>
              <a:t>Menghitung nilai statistik uji (lanjutan)</a:t>
            </a:r>
          </a:p>
          <a:p>
            <a:pPr marL="914400" lvl="1" indent="-514350">
              <a:buNone/>
            </a:pPr>
            <a:r>
              <a:rPr lang="id-ID" dirty="0" smtClean="0"/>
              <a:t>Nilai harapan  sel ke-i dihitung dengan rumus:</a:t>
            </a:r>
          </a:p>
          <a:p>
            <a:pPr marL="914400" lvl="1" indent="-514350">
              <a:buNone/>
            </a:pPr>
            <a:endParaRPr lang="id-ID" dirty="0" smtClean="0"/>
          </a:p>
          <a:p>
            <a:pPr marL="914400" lvl="1" indent="-514350">
              <a:buNone/>
            </a:pPr>
            <a:endParaRPr lang="id-ID" dirty="0" smtClean="0"/>
          </a:p>
          <a:p>
            <a:pPr marL="393700" lvl="1" indent="6350">
              <a:buNone/>
            </a:pPr>
            <a:r>
              <a:rPr lang="id-ID" dirty="0" smtClean="0"/>
              <a:t>Nilai </a:t>
            </a:r>
            <a:r>
              <a:rPr lang="id-ID" dirty="0" smtClean="0">
                <a:sym typeface="Symbol"/>
              </a:rPr>
              <a:t></a:t>
            </a:r>
            <a:r>
              <a:rPr lang="id-ID" baseline="30000" dirty="0" smtClean="0">
                <a:sym typeface="Symbol"/>
              </a:rPr>
              <a:t>2 </a:t>
            </a:r>
            <a:r>
              <a:rPr lang="id-ID" dirty="0" smtClean="0">
                <a:sym typeface="Symbol"/>
              </a:rPr>
              <a:t> dapat dihitung secara manual dengan alat bantu piranti lunak </a:t>
            </a:r>
            <a:r>
              <a:rPr lang="id-ID" i="1" dirty="0" smtClean="0">
                <a:sym typeface="Symbol"/>
              </a:rPr>
              <a:t>Microsoft Excel</a:t>
            </a:r>
            <a:r>
              <a:rPr lang="id-ID" dirty="0" smtClean="0">
                <a:sym typeface="Symbol"/>
              </a:rPr>
              <a:t>, atau  m</a:t>
            </a:r>
            <a:r>
              <a:rPr lang="id-ID" dirty="0" smtClean="0">
                <a:sym typeface="Wingdings" pitchFamily="2" charset="2"/>
              </a:rPr>
              <a:t>enggunakan </a:t>
            </a:r>
            <a:r>
              <a:rPr lang="id-ID" dirty="0" smtClean="0">
                <a:sym typeface="Wingdings" pitchFamily="2" charset="2"/>
              </a:rPr>
              <a:t>Epitools. Browsing </a:t>
            </a:r>
            <a:r>
              <a:rPr lang="id-ID" dirty="0" smtClean="0">
                <a:sym typeface="Wingdings" pitchFamily="2" charset="2"/>
              </a:rPr>
              <a:t>epitools di </a:t>
            </a:r>
            <a:r>
              <a:rPr lang="en-AU" dirty="0" smtClean="0">
                <a:solidFill>
                  <a:srgbClr val="FF0000"/>
                </a:solidFill>
                <a:hlinkClick r:id="rId3"/>
              </a:rPr>
              <a:t>http://epitools.ausvet.com.au/content.php?page=home</a:t>
            </a:r>
            <a:endParaRPr lang="en-AU" baseline="30000" dirty="0"/>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(4)</a:t>
            </a:r>
            <a:endParaRPr lang="en-AU" sz="3600" b="1" dirty="0">
              <a:solidFill>
                <a:srgbClr val="FF0000"/>
              </a:solidFill>
              <a:cs typeface="Arial" pitchFamily="34" charset="0"/>
            </a:endParaRPr>
          </a:p>
        </p:txBody>
      </p:sp>
      <p:graphicFrame>
        <p:nvGraphicFramePr>
          <p:cNvPr id="2052" name="Object 4"/>
          <p:cNvGraphicFramePr>
            <a:graphicFrameLocks noChangeAspect="1"/>
          </p:cNvGraphicFramePr>
          <p:nvPr/>
        </p:nvGraphicFramePr>
        <p:xfrm>
          <a:off x="914400" y="2781300"/>
          <a:ext cx="4495800" cy="858748"/>
        </p:xfrm>
        <a:graphic>
          <a:graphicData uri="http://schemas.openxmlformats.org/presentationml/2006/ole">
            <p:oleObj spid="_x0000_s2052" name="Equation" r:id="rId4" imgW="2260440" imgH="431640" progId="Equation.3">
              <p:embed/>
            </p:oleObj>
          </a:graphicData>
        </a:graphic>
      </p:graphicFrame>
    </p:spTree>
    <p:extLst>
      <p:ext uri="{BB962C8B-B14F-4D97-AF65-F5344CB8AC3E}">
        <p14:creationId xmlns="" xmlns:p14="http://schemas.microsoft.com/office/powerpoint/2010/main" val="2187725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startAt="5"/>
            </a:pPr>
            <a:r>
              <a:rPr lang="id-ID" b="1" dirty="0" smtClean="0">
                <a:solidFill>
                  <a:srgbClr val="0000FF"/>
                </a:solidFill>
              </a:rPr>
              <a:t>Menentukan wilayah kritik untuk penolakan dan penerimaan hipotesis nol</a:t>
            </a:r>
          </a:p>
          <a:p>
            <a:pPr marL="393700" lvl="1" indent="6350">
              <a:buNone/>
            </a:pPr>
            <a:r>
              <a:rPr lang="id-ID" dirty="0" smtClean="0"/>
              <a:t>Penentuan wilayah kritik dapat dilakukan dengan melihat grafik fungsi sebaran atau dengan bantuan tabel pada nilai </a:t>
            </a:r>
            <a:r>
              <a:rPr lang="el-GR" dirty="0" smtClean="0"/>
              <a:t>α</a:t>
            </a:r>
            <a:r>
              <a:rPr lang="id-ID" dirty="0" smtClean="0"/>
              <a:t> yang telah ditetapkan</a:t>
            </a:r>
          </a:p>
          <a:p>
            <a:pPr marL="0" indent="0">
              <a:buNone/>
            </a:pPr>
            <a:endParaRPr lang="en-AU" dirty="0"/>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(5)</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84963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693738" lvl="1" indent="-582613">
              <a:buFont typeface="+mj-lt"/>
              <a:buAutoNum type="arabicPeriod" startAt="6"/>
            </a:pPr>
            <a:r>
              <a:rPr lang="id-ID" sz="3200" b="1" dirty="0" smtClean="0">
                <a:solidFill>
                  <a:srgbClr val="0000FF"/>
                </a:solidFill>
              </a:rPr>
              <a:t>Menetukan</a:t>
            </a:r>
            <a:r>
              <a:rPr lang="id-ID" dirty="0" smtClean="0"/>
              <a:t> </a:t>
            </a:r>
            <a:r>
              <a:rPr lang="id-ID" sz="3200" b="1" dirty="0" smtClean="0">
                <a:solidFill>
                  <a:srgbClr val="0000FF"/>
                </a:solidFill>
              </a:rPr>
              <a:t>nilai peluang statatistik uji pengamatan jika H</a:t>
            </a:r>
            <a:r>
              <a:rPr lang="id-ID" sz="3200" b="1" baseline="-25000" dirty="0" smtClean="0">
                <a:solidFill>
                  <a:srgbClr val="0000FF"/>
                </a:solidFill>
              </a:rPr>
              <a:t>0</a:t>
            </a:r>
            <a:r>
              <a:rPr lang="id-ID" sz="3200" b="1" dirty="0" smtClean="0">
                <a:solidFill>
                  <a:srgbClr val="0000FF"/>
                </a:solidFill>
              </a:rPr>
              <a:t> benar (p)</a:t>
            </a:r>
          </a:p>
          <a:p>
            <a:pPr marL="803275" lvl="2" indent="-292100"/>
            <a:r>
              <a:rPr lang="id-ID" sz="2800" dirty="0" smtClean="0"/>
              <a:t>Nilai peluang (p) sulit dihitung kecuali dengan bantuan piranti lunak komputer. Cara yang paling mudah adalah dengan cara membandingkan nilai </a:t>
            </a:r>
            <a:r>
              <a:rPr lang="id-ID" sz="2800" dirty="0" smtClean="0">
                <a:sym typeface="Symbol"/>
              </a:rPr>
              <a:t></a:t>
            </a:r>
            <a:r>
              <a:rPr lang="id-ID" sz="2800" baseline="30000" dirty="0" smtClean="0">
                <a:sym typeface="Symbol"/>
              </a:rPr>
              <a:t>2</a:t>
            </a:r>
            <a:r>
              <a:rPr lang="id-ID" sz="2800" dirty="0" smtClean="0">
                <a:sym typeface="Symbol"/>
              </a:rPr>
              <a:t> yang dihitung dengan </a:t>
            </a:r>
            <a:r>
              <a:rPr lang="id-ID" sz="2800" baseline="30000" dirty="0" smtClean="0">
                <a:sym typeface="Symbol"/>
              </a:rPr>
              <a:t>2 </a:t>
            </a:r>
            <a:r>
              <a:rPr lang="id-ID" sz="2800" dirty="0" smtClean="0">
                <a:sym typeface="Symbol"/>
              </a:rPr>
              <a:t> pada wilayah kritik. </a:t>
            </a:r>
          </a:p>
          <a:p>
            <a:pPr marL="520700" lvl="2" indent="-9525">
              <a:buNone/>
            </a:pPr>
            <a:r>
              <a:rPr lang="id-ID" sz="2800" dirty="0" smtClean="0">
                <a:solidFill>
                  <a:srgbClr val="FF0000"/>
                </a:solidFill>
                <a:sym typeface="Symbol"/>
              </a:rPr>
              <a:t>    </a:t>
            </a:r>
            <a:r>
              <a:rPr lang="id-ID" sz="2800" baseline="30000" dirty="0" smtClean="0">
                <a:solidFill>
                  <a:srgbClr val="FF0000"/>
                </a:solidFill>
                <a:sym typeface="Symbol"/>
              </a:rPr>
              <a:t>2 </a:t>
            </a:r>
            <a:r>
              <a:rPr lang="id-ID" sz="2800" dirty="0" smtClean="0">
                <a:solidFill>
                  <a:srgbClr val="FF0000"/>
                </a:solidFill>
                <a:sym typeface="Symbol"/>
              </a:rPr>
              <a:t> hitung &gt; </a:t>
            </a:r>
            <a:r>
              <a:rPr lang="id-ID" sz="2800" baseline="30000" dirty="0" smtClean="0">
                <a:solidFill>
                  <a:srgbClr val="FF0000"/>
                </a:solidFill>
                <a:sym typeface="Symbol"/>
              </a:rPr>
              <a:t>2  </a:t>
            </a:r>
            <a:r>
              <a:rPr lang="id-ID" sz="2800" dirty="0" smtClean="0">
                <a:solidFill>
                  <a:srgbClr val="FF0000"/>
                </a:solidFill>
                <a:sym typeface="Symbol"/>
              </a:rPr>
              <a:t>kritik </a:t>
            </a:r>
            <a:r>
              <a:rPr lang="id-ID" sz="2800" dirty="0" smtClean="0">
                <a:solidFill>
                  <a:srgbClr val="FF0000"/>
                </a:solidFill>
                <a:sym typeface="Wingdings" pitchFamily="2" charset="2"/>
              </a:rPr>
              <a:t> tolak H</a:t>
            </a:r>
            <a:r>
              <a:rPr lang="id-ID" sz="2800" baseline="-25000" dirty="0" smtClean="0">
                <a:solidFill>
                  <a:srgbClr val="FF0000"/>
                </a:solidFill>
                <a:sym typeface="Wingdings" pitchFamily="2" charset="2"/>
              </a:rPr>
              <a:t>0</a:t>
            </a:r>
            <a:endParaRPr lang="id-ID" sz="2800" baseline="-25000" dirty="0" smtClean="0">
              <a:solidFill>
                <a:srgbClr val="FF0000"/>
              </a:solidFill>
            </a:endParaRPr>
          </a:p>
          <a:p>
            <a:pPr marL="850900" lvl="1" indent="-282575">
              <a:buFont typeface="Arial" pitchFamily="34" charset="0"/>
              <a:buChar char="•"/>
            </a:pPr>
            <a:r>
              <a:rPr lang="id-ID" dirty="0" smtClean="0">
                <a:sym typeface="Symbol"/>
              </a:rPr>
              <a:t>M</a:t>
            </a:r>
            <a:r>
              <a:rPr lang="id-ID" dirty="0" smtClean="0">
                <a:sym typeface="Wingdings" pitchFamily="2" charset="2"/>
              </a:rPr>
              <a:t>enggunakan Epitools, browsing epitools di </a:t>
            </a:r>
            <a:r>
              <a:rPr lang="en-AU" dirty="0" smtClean="0">
                <a:solidFill>
                  <a:srgbClr val="FF0000"/>
                </a:solidFill>
                <a:hlinkClick r:id="rId2"/>
              </a:rPr>
              <a:t>http://epitools.ausvet.com.au/content.php?page=home</a:t>
            </a:r>
            <a:endParaRPr lang="id-ID" b="1" dirty="0" smtClean="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(6)</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349941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startAt="7"/>
            </a:pPr>
            <a:r>
              <a:rPr lang="id-ID" b="1" dirty="0" smtClean="0">
                <a:solidFill>
                  <a:srgbClr val="0000FF"/>
                </a:solidFill>
              </a:rPr>
              <a:t>Menolak atau menerima hipotesis nol</a:t>
            </a:r>
          </a:p>
          <a:p>
            <a:pPr marL="393700" lvl="1" indent="6350">
              <a:buNone/>
            </a:pPr>
            <a:r>
              <a:rPr lang="id-ID" dirty="0" smtClean="0">
                <a:solidFill>
                  <a:srgbClr val="FF0000"/>
                </a:solidFill>
              </a:rPr>
              <a:t>Jika p (yang ditentukan pada langkah 6) &lt; </a:t>
            </a:r>
            <a:r>
              <a:rPr lang="el-GR" dirty="0" smtClean="0">
                <a:solidFill>
                  <a:srgbClr val="FF0000"/>
                </a:solidFill>
              </a:rPr>
              <a:t>α</a:t>
            </a:r>
            <a:r>
              <a:rPr lang="id-ID" dirty="0" smtClean="0">
                <a:solidFill>
                  <a:srgbClr val="FF0000"/>
                </a:solidFill>
              </a:rPr>
              <a:t> (pada umumnya 0.05) </a:t>
            </a:r>
            <a:r>
              <a:rPr lang="id-ID" dirty="0" smtClean="0">
                <a:solidFill>
                  <a:srgbClr val="FF0000"/>
                </a:solidFill>
                <a:sym typeface="Wingdings" pitchFamily="2" charset="2"/>
              </a:rPr>
              <a:t> tolak H</a:t>
            </a:r>
            <a:r>
              <a:rPr lang="id-ID" baseline="-25000" dirty="0" smtClean="0">
                <a:solidFill>
                  <a:srgbClr val="FF0000"/>
                </a:solidFill>
                <a:sym typeface="Wingdings" pitchFamily="2" charset="2"/>
              </a:rPr>
              <a:t>0</a:t>
            </a:r>
          </a:p>
          <a:p>
            <a:pPr marL="393700" lvl="1" indent="6350">
              <a:buNone/>
            </a:pPr>
            <a:r>
              <a:rPr lang="id-ID" u="sng" dirty="0" smtClean="0">
                <a:sym typeface="Wingdings" pitchFamily="2" charset="2"/>
              </a:rPr>
              <a:t>atau</a:t>
            </a:r>
          </a:p>
          <a:p>
            <a:pPr marL="393700" lvl="1" indent="6350">
              <a:buNone/>
            </a:pPr>
            <a:r>
              <a:rPr lang="id-ID" dirty="0" smtClean="0">
                <a:solidFill>
                  <a:srgbClr val="FF0000"/>
                </a:solidFill>
                <a:sym typeface="Symbol"/>
              </a:rPr>
              <a:t></a:t>
            </a:r>
            <a:r>
              <a:rPr lang="id-ID" baseline="30000" dirty="0" smtClean="0">
                <a:solidFill>
                  <a:srgbClr val="FF0000"/>
                </a:solidFill>
                <a:sym typeface="Symbol"/>
              </a:rPr>
              <a:t>2 </a:t>
            </a:r>
            <a:r>
              <a:rPr lang="id-ID" dirty="0" smtClean="0">
                <a:solidFill>
                  <a:srgbClr val="FF0000"/>
                </a:solidFill>
                <a:sym typeface="Symbol"/>
              </a:rPr>
              <a:t> hitung &gt; </a:t>
            </a:r>
            <a:r>
              <a:rPr lang="id-ID" baseline="30000" dirty="0" smtClean="0">
                <a:solidFill>
                  <a:srgbClr val="FF0000"/>
                </a:solidFill>
                <a:sym typeface="Symbol"/>
              </a:rPr>
              <a:t>2  </a:t>
            </a:r>
            <a:r>
              <a:rPr lang="id-ID" dirty="0" smtClean="0">
                <a:solidFill>
                  <a:srgbClr val="FF0000"/>
                </a:solidFill>
                <a:sym typeface="Symbol"/>
              </a:rPr>
              <a:t>kritik </a:t>
            </a:r>
            <a:r>
              <a:rPr lang="id-ID" dirty="0" smtClean="0">
                <a:solidFill>
                  <a:srgbClr val="FF0000"/>
                </a:solidFill>
                <a:sym typeface="Wingdings" pitchFamily="2" charset="2"/>
              </a:rPr>
              <a:t> tolak H</a:t>
            </a:r>
            <a:r>
              <a:rPr lang="id-ID" baseline="-25000" dirty="0" smtClean="0">
                <a:solidFill>
                  <a:srgbClr val="FF0000"/>
                </a:solidFill>
                <a:sym typeface="Wingdings" pitchFamily="2" charset="2"/>
              </a:rPr>
              <a:t>0</a:t>
            </a:r>
            <a:endParaRPr lang="id-ID" baseline="-25000" dirty="0" smtClean="0">
              <a:solidFill>
                <a:srgbClr val="FF0000"/>
              </a:solidFill>
            </a:endParaRPr>
          </a:p>
          <a:p>
            <a:pPr marL="393700" lvl="1" indent="6350">
              <a:buNone/>
            </a:pPr>
            <a:endParaRPr lang="id-ID" dirty="0" smtClean="0"/>
          </a:p>
          <a:p>
            <a:pPr marL="514350" lvl="0" indent="-514350">
              <a:buFont typeface="+mj-lt"/>
              <a:buAutoNum type="arabicPeriod" startAt="7"/>
            </a:pPr>
            <a:endParaRPr lang="en-AU" b="1" dirty="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(7)</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99474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startAt="8"/>
            </a:pPr>
            <a:r>
              <a:rPr lang="id-ID" b="1" dirty="0" smtClean="0">
                <a:solidFill>
                  <a:srgbClr val="0000FF"/>
                </a:solidFill>
              </a:rPr>
              <a:t>Membuat inferensia terhadap populasi yang diteliti (menjawab pertanyaan penelitian)</a:t>
            </a:r>
          </a:p>
          <a:p>
            <a:pPr marL="393700" lvl="1" indent="6350">
              <a:buNone/>
            </a:pPr>
            <a:r>
              <a:rPr lang="id-ID" dirty="0" smtClean="0"/>
              <a:t>Berdasarkan hasil uji hipotesis maka dapat dibuat inferensia mengenai populasi yang diteliti.</a:t>
            </a:r>
            <a:endParaRPr lang="id-ID" sz="3200" b="1" dirty="0" smtClean="0">
              <a:solidFill>
                <a:srgbClr val="0000FF"/>
              </a:solidFill>
            </a:endParaRPr>
          </a:p>
          <a:p>
            <a:pPr marL="520700" lvl="1" indent="-514350">
              <a:buFont typeface="Arial" pitchFamily="34" charset="0"/>
              <a:buChar char="•"/>
            </a:pPr>
            <a:endParaRPr lang="id-ID" sz="3200" b="1" dirty="0" smtClean="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(8)</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3271068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a:buChar char="•"/>
            </a:pPr>
            <a:r>
              <a:rPr lang="id-ID" sz="3200" b="1" dirty="0" smtClean="0">
                <a:solidFill>
                  <a:srgbClr val="0000FF"/>
                </a:solidFill>
              </a:rPr>
              <a:t>Kesalahan dalam penolakan/penerimaan hipotesis</a:t>
            </a:r>
          </a:p>
          <a:p>
            <a:pPr marL="742950" lvl="2" indent="-342900"/>
            <a:r>
              <a:rPr lang="id-ID" sz="2800" dirty="0" smtClean="0"/>
              <a:t>Terdapat dua jenis kesalah:</a:t>
            </a:r>
          </a:p>
          <a:p>
            <a:pPr marL="1314450" lvl="3" indent="-457200">
              <a:buFont typeface="+mj-lt"/>
              <a:buAutoNum type="arabicPeriod"/>
            </a:pPr>
            <a:r>
              <a:rPr lang="id-ID" sz="2400" dirty="0" smtClean="0"/>
              <a:t>H</a:t>
            </a:r>
            <a:r>
              <a:rPr lang="id-ID" sz="2400" baseline="-25000" dirty="0" smtClean="0"/>
              <a:t>0</a:t>
            </a:r>
            <a:r>
              <a:rPr lang="id-ID" sz="2400" dirty="0" smtClean="0"/>
              <a:t> ditolak, padahal </a:t>
            </a:r>
            <a:r>
              <a:rPr lang="id-ID" sz="2400" dirty="0" smtClean="0"/>
              <a:t>H</a:t>
            </a:r>
            <a:r>
              <a:rPr lang="id-ID" sz="2400" baseline="-25000" dirty="0" smtClean="0"/>
              <a:t>0</a:t>
            </a:r>
            <a:r>
              <a:rPr lang="id-ID" sz="2400" dirty="0" smtClean="0"/>
              <a:t> </a:t>
            </a:r>
            <a:r>
              <a:rPr lang="id-ID" sz="2400" dirty="0" smtClean="0"/>
              <a:t>benar </a:t>
            </a:r>
            <a:r>
              <a:rPr lang="id-ID" sz="2400" dirty="0" smtClean="0">
                <a:sym typeface="Wingdings" pitchFamily="2" charset="2"/>
              </a:rPr>
              <a:t> </a:t>
            </a:r>
            <a:r>
              <a:rPr lang="el-GR" sz="2400" dirty="0" smtClean="0">
                <a:sym typeface="Wingdings" pitchFamily="2" charset="2"/>
              </a:rPr>
              <a:t>α</a:t>
            </a:r>
            <a:r>
              <a:rPr lang="id-ID" sz="2400" dirty="0" smtClean="0">
                <a:sym typeface="Wingdings" pitchFamily="2" charset="2"/>
              </a:rPr>
              <a:t> (kesalahan jenis I)</a:t>
            </a:r>
          </a:p>
          <a:p>
            <a:pPr marL="1314450" lvl="3" indent="-457200">
              <a:buFont typeface="+mj-lt"/>
              <a:buAutoNum type="arabicPeriod"/>
            </a:pPr>
            <a:r>
              <a:rPr lang="id-ID" sz="2400" dirty="0" smtClean="0"/>
              <a:t>H</a:t>
            </a:r>
            <a:r>
              <a:rPr lang="id-ID" sz="2400" baseline="-25000" dirty="0" smtClean="0"/>
              <a:t>0</a:t>
            </a:r>
            <a:r>
              <a:rPr lang="id-ID" sz="2400" dirty="0" smtClean="0">
                <a:sym typeface="Wingdings" pitchFamily="2" charset="2"/>
              </a:rPr>
              <a:t> </a:t>
            </a:r>
            <a:r>
              <a:rPr lang="id-ID" sz="2400" dirty="0" smtClean="0">
                <a:sym typeface="Wingdings" pitchFamily="2" charset="2"/>
              </a:rPr>
              <a:t>diterima, padahal </a:t>
            </a:r>
            <a:r>
              <a:rPr lang="id-ID" sz="2400" dirty="0" smtClean="0"/>
              <a:t>H</a:t>
            </a:r>
            <a:r>
              <a:rPr lang="id-ID" sz="2400" baseline="-25000" dirty="0" smtClean="0"/>
              <a:t>0</a:t>
            </a:r>
            <a:r>
              <a:rPr lang="id-ID" sz="2400" dirty="0" smtClean="0">
                <a:sym typeface="Wingdings" pitchFamily="2" charset="2"/>
              </a:rPr>
              <a:t> </a:t>
            </a:r>
            <a:r>
              <a:rPr lang="id-ID" sz="2400" dirty="0" smtClean="0">
                <a:sym typeface="Wingdings" pitchFamily="2" charset="2"/>
              </a:rPr>
              <a:t>salah  </a:t>
            </a:r>
            <a:r>
              <a:rPr lang="el-GR" sz="2400" dirty="0" smtClean="0">
                <a:sym typeface="Wingdings" pitchFamily="2" charset="2"/>
              </a:rPr>
              <a:t>β</a:t>
            </a:r>
            <a:r>
              <a:rPr lang="id-ID" sz="2400" dirty="0" smtClean="0">
                <a:sym typeface="Wingdings" pitchFamily="2" charset="2"/>
              </a:rPr>
              <a:t> (kesalahan jenis II)</a:t>
            </a:r>
            <a:endParaRPr lang="id-ID" sz="2400" dirty="0" smtClean="0"/>
          </a:p>
          <a:p>
            <a:endParaRPr lang="id-ID" dirty="0"/>
          </a:p>
        </p:txBody>
      </p:sp>
      <p:sp>
        <p:nvSpPr>
          <p:cNvPr id="4"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(8)</a:t>
            </a:r>
            <a:endParaRPr lang="en-AU" sz="3600" b="1" dirty="0">
              <a:solidFill>
                <a:srgbClr val="FF0000"/>
              </a:solidFill>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20000"/>
              <a:lumOff val="80000"/>
            </a:schemeClr>
          </a:solidFill>
        </p:spPr>
        <p:txBody>
          <a:bodyPr/>
          <a:lstStyle/>
          <a:p>
            <a:r>
              <a:rPr lang="id-ID" b="1" dirty="0" smtClean="0">
                <a:solidFill>
                  <a:srgbClr val="FF0000"/>
                </a:solidFill>
              </a:rPr>
              <a:t>Studi Kasus </a:t>
            </a:r>
            <a:r>
              <a:rPr lang="en-AU" b="1" dirty="0" smtClean="0">
                <a:solidFill>
                  <a:srgbClr val="FF0000"/>
                </a:solidFill>
              </a:rPr>
              <a:t>3: </a:t>
            </a:r>
            <a:r>
              <a:rPr lang="id-ID" b="1" dirty="0" smtClean="0">
                <a:solidFill>
                  <a:srgbClr val="FF0000"/>
                </a:solidFill>
              </a:rPr>
              <a:t>Tujuan</a:t>
            </a:r>
            <a:endParaRPr lang="en-AU" b="1" dirty="0">
              <a:solidFill>
                <a:srgbClr val="FF0000"/>
              </a:solidFill>
            </a:endParaRPr>
          </a:p>
        </p:txBody>
      </p:sp>
      <p:sp>
        <p:nvSpPr>
          <p:cNvPr id="3" name="Content Placeholder 2"/>
          <p:cNvSpPr>
            <a:spLocks noGrp="1"/>
          </p:cNvSpPr>
          <p:nvPr>
            <p:ph idx="1"/>
          </p:nvPr>
        </p:nvSpPr>
        <p:spPr/>
        <p:txBody>
          <a:bodyPr>
            <a:normAutofit lnSpcReduction="10000"/>
          </a:bodyPr>
          <a:lstStyle/>
          <a:p>
            <a:r>
              <a:rPr lang="id-ID" dirty="0" smtClean="0">
                <a:solidFill>
                  <a:srgbClr val="FF0000"/>
                </a:solidFill>
              </a:rPr>
              <a:t>Latihan </a:t>
            </a:r>
            <a:r>
              <a:rPr lang="en-AU" dirty="0" smtClean="0">
                <a:solidFill>
                  <a:srgbClr val="FF0000"/>
                </a:solidFill>
              </a:rPr>
              <a:t>15</a:t>
            </a:r>
            <a:r>
              <a:rPr lang="id-ID" dirty="0" smtClean="0">
                <a:solidFill>
                  <a:srgbClr val="FF0000"/>
                </a:solidFill>
              </a:rPr>
              <a:t>: </a:t>
            </a:r>
            <a:r>
              <a:rPr lang="id-ID" dirty="0" smtClean="0"/>
              <a:t>Menentukan hipotesis</a:t>
            </a:r>
          </a:p>
          <a:p>
            <a:r>
              <a:rPr lang="id-ID" dirty="0" smtClean="0"/>
              <a:t>Fokus </a:t>
            </a:r>
            <a:r>
              <a:rPr lang="id-ID" dirty="0" smtClean="0"/>
              <a:t>analisis </a:t>
            </a:r>
            <a:r>
              <a:rPr lang="id-ID" dirty="0" smtClean="0"/>
              <a:t>data dalam studi kasus ini adalah </a:t>
            </a:r>
            <a:r>
              <a:rPr lang="id-ID" dirty="0" smtClean="0"/>
              <a:t>ingin mengetahui pencapaian </a:t>
            </a:r>
            <a:r>
              <a:rPr lang="id-ID" dirty="0" smtClean="0"/>
              <a:t>swasembada daging sapi</a:t>
            </a:r>
            <a:r>
              <a:rPr lang="id-ID" dirty="0" smtClean="0"/>
              <a:t>.</a:t>
            </a:r>
          </a:p>
          <a:p>
            <a:pPr lvl="1"/>
            <a:r>
              <a:rPr lang="id-ID" dirty="0" smtClean="0"/>
              <a:t>Dengan cara melihat </a:t>
            </a:r>
            <a:r>
              <a:rPr lang="id-ID" dirty="0" smtClean="0"/>
              <a:t>pengaruh bulan terhadap jumlah total pemotongan pada berbagai jenis sapi yang </a:t>
            </a:r>
            <a:r>
              <a:rPr lang="id-ID" dirty="0" smtClean="0"/>
              <a:t>dipotong</a:t>
            </a:r>
          </a:p>
          <a:p>
            <a:r>
              <a:rPr lang="id-ID" dirty="0" smtClean="0"/>
              <a:t>Menurut Anda, Hipotesis apa yang memadai untuk tujuan tersebut?</a:t>
            </a:r>
            <a:endParaRPr lang="en-AU" dirty="0"/>
          </a:p>
        </p:txBody>
      </p:sp>
    </p:spTree>
    <p:extLst>
      <p:ext uri="{BB962C8B-B14F-4D97-AF65-F5344CB8AC3E}">
        <p14:creationId xmlns="" xmlns:p14="http://schemas.microsoft.com/office/powerpoint/2010/main" val="3011460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455" y="4406900"/>
            <a:ext cx="7257257" cy="1362075"/>
          </a:xfrm>
        </p:spPr>
        <p:txBody>
          <a:bodyPr>
            <a:normAutofit/>
          </a:bodyPr>
          <a:lstStyle/>
          <a:p>
            <a:r>
              <a:rPr lang="id-ID" sz="8000" cap="none" dirty="0" smtClean="0">
                <a:solidFill>
                  <a:schemeClr val="accent1">
                    <a:lumMod val="75000"/>
                  </a:schemeClr>
                </a:solidFill>
              </a:rPr>
              <a:t>Sesi</a:t>
            </a:r>
            <a:r>
              <a:rPr lang="id-ID" sz="8000" dirty="0" smtClean="0">
                <a:solidFill>
                  <a:schemeClr val="accent1">
                    <a:lumMod val="75000"/>
                  </a:schemeClr>
                </a:solidFill>
              </a:rPr>
              <a:t> 2</a:t>
            </a:r>
            <a:endParaRPr lang="id-ID" sz="8000" dirty="0">
              <a:solidFill>
                <a:schemeClr val="accent1">
                  <a:lumMod val="75000"/>
                </a:schemeClr>
              </a:solidFill>
            </a:endParaRPr>
          </a:p>
        </p:txBody>
      </p:sp>
      <p:sp>
        <p:nvSpPr>
          <p:cNvPr id="6" name="Rectangle 5"/>
          <p:cNvSpPr/>
          <p:nvPr/>
        </p:nvSpPr>
        <p:spPr>
          <a:xfrm>
            <a:off x="1914128" y="2667000"/>
            <a:ext cx="981472" cy="12072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7" name="Rectangle 6"/>
          <p:cNvSpPr/>
          <p:nvPr/>
        </p:nvSpPr>
        <p:spPr>
          <a:xfrm>
            <a:off x="1618456" y="3124200"/>
            <a:ext cx="972344" cy="10541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8" name="Rectangle 7"/>
          <p:cNvSpPr/>
          <p:nvPr/>
        </p:nvSpPr>
        <p:spPr>
          <a:xfrm>
            <a:off x="1237455" y="3657600"/>
            <a:ext cx="743745" cy="749300"/>
          </a:xfrm>
          <a:prstGeom prst="rect">
            <a:avLst/>
          </a:prstGeom>
          <a:solidFill>
            <a:srgbClr val="FF3300"/>
          </a:solidFill>
          <a:ln>
            <a:solidFill>
              <a:srgbClr val="F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455" y="4406900"/>
            <a:ext cx="7257257" cy="1362075"/>
          </a:xfrm>
        </p:spPr>
        <p:txBody>
          <a:bodyPr>
            <a:normAutofit/>
          </a:bodyPr>
          <a:lstStyle/>
          <a:p>
            <a:r>
              <a:rPr lang="id-ID" sz="8000" cap="none" dirty="0" smtClean="0">
                <a:solidFill>
                  <a:schemeClr val="accent1">
                    <a:lumMod val="75000"/>
                  </a:schemeClr>
                </a:solidFill>
              </a:rPr>
              <a:t>Sesi</a:t>
            </a:r>
            <a:r>
              <a:rPr lang="id-ID" sz="8000" dirty="0" smtClean="0">
                <a:solidFill>
                  <a:schemeClr val="accent1">
                    <a:lumMod val="75000"/>
                  </a:schemeClr>
                </a:solidFill>
              </a:rPr>
              <a:t> i</a:t>
            </a:r>
            <a:endParaRPr lang="id-ID" sz="8000" dirty="0">
              <a:solidFill>
                <a:schemeClr val="accent1">
                  <a:lumMod val="75000"/>
                </a:schemeClr>
              </a:solidFill>
            </a:endParaRPr>
          </a:p>
        </p:txBody>
      </p:sp>
      <p:sp>
        <p:nvSpPr>
          <p:cNvPr id="6" name="Rectangle 5"/>
          <p:cNvSpPr/>
          <p:nvPr/>
        </p:nvSpPr>
        <p:spPr>
          <a:xfrm>
            <a:off x="1914128" y="2667000"/>
            <a:ext cx="981472" cy="12072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7" name="Rectangle 6"/>
          <p:cNvSpPr/>
          <p:nvPr/>
        </p:nvSpPr>
        <p:spPr>
          <a:xfrm>
            <a:off x="1618456" y="3124200"/>
            <a:ext cx="972344" cy="10541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8" name="Rectangle 7"/>
          <p:cNvSpPr/>
          <p:nvPr/>
        </p:nvSpPr>
        <p:spPr>
          <a:xfrm>
            <a:off x="1237455" y="3657600"/>
            <a:ext cx="743745" cy="749300"/>
          </a:xfrm>
          <a:prstGeom prst="rect">
            <a:avLst/>
          </a:prstGeom>
          <a:solidFill>
            <a:srgbClr val="FF3300"/>
          </a:solidFill>
          <a:ln>
            <a:solidFill>
              <a:srgbClr val="F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solidFill>
                  <a:srgbClr val="FF0000"/>
                </a:solidFill>
              </a:rPr>
              <a:t>Latihan </a:t>
            </a:r>
            <a:r>
              <a:rPr lang="en-AU" dirty="0" smtClean="0">
                <a:solidFill>
                  <a:srgbClr val="FF0000"/>
                </a:solidFill>
              </a:rPr>
              <a:t>16</a:t>
            </a:r>
            <a:r>
              <a:rPr lang="id-ID" dirty="0" smtClean="0">
                <a:solidFill>
                  <a:srgbClr val="FF0000"/>
                </a:solidFill>
              </a:rPr>
              <a:t>:</a:t>
            </a:r>
            <a:endParaRPr lang="id-ID" dirty="0" smtClean="0"/>
          </a:p>
          <a:p>
            <a:pPr lvl="1"/>
            <a:r>
              <a:rPr lang="id-ID" dirty="0" smtClean="0"/>
              <a:t>Buka file "Abattoir 2014.xls“</a:t>
            </a:r>
          </a:p>
          <a:p>
            <a:pPr lvl="1"/>
            <a:r>
              <a:rPr lang="id-ID" dirty="0" smtClean="0"/>
              <a:t>Jangan lupa mem-</a:t>
            </a:r>
            <a:r>
              <a:rPr lang="id-ID" i="1" dirty="0" smtClean="0"/>
              <a:t>back up </a:t>
            </a:r>
            <a:r>
              <a:rPr lang="id-ID" dirty="0" smtClean="0"/>
              <a:t>data sebelum melakukan </a:t>
            </a:r>
            <a:r>
              <a:rPr lang="id-ID" dirty="0" smtClean="0"/>
              <a:t>analisis</a:t>
            </a:r>
          </a:p>
          <a:p>
            <a:pPr lvl="1"/>
            <a:r>
              <a:rPr lang="id-ID" dirty="0" smtClean="0"/>
              <a:t>Perhatikan data jumlah pemotongan, lakukan pemeriksaan kesalahan</a:t>
            </a:r>
          </a:p>
          <a:p>
            <a:pPr lvl="1"/>
            <a:r>
              <a:rPr lang="id-ID" dirty="0" smtClean="0"/>
              <a:t>Buat tabel kontingensi dengan </a:t>
            </a:r>
            <a:r>
              <a:rPr lang="id-ID" i="1" dirty="0" smtClean="0"/>
              <a:t>pivot table </a:t>
            </a:r>
            <a:r>
              <a:rPr lang="id-ID" dirty="0" smtClean="0"/>
              <a:t>pada Excel</a:t>
            </a:r>
            <a:endParaRPr lang="id-ID" dirty="0" smtClean="0">
              <a:solidFill>
                <a:srgbClr val="FF0000"/>
              </a:solidFill>
            </a:endParaRPr>
          </a:p>
          <a:p>
            <a:pPr marL="342900" lvl="2" indent="-342900"/>
            <a:r>
              <a:rPr lang="id-ID" sz="3200" dirty="0" smtClean="0"/>
              <a:t>Lihat tayangan video </a:t>
            </a:r>
            <a:r>
              <a:rPr lang="id-ID" sz="3200" dirty="0" smtClean="0">
                <a:solidFill>
                  <a:srgbClr val="FF0000"/>
                </a:solidFill>
              </a:rPr>
              <a:t>‘</a:t>
            </a:r>
            <a:r>
              <a:rPr lang="en-AU" sz="3200" dirty="0" smtClean="0">
                <a:solidFill>
                  <a:srgbClr val="FF0000"/>
                </a:solidFill>
              </a:rPr>
              <a:t>Case study 3_Exercise 16.avi</a:t>
            </a:r>
            <a:r>
              <a:rPr lang="id-ID" sz="3200" dirty="0" smtClean="0">
                <a:solidFill>
                  <a:srgbClr val="FF0000"/>
                </a:solidFill>
              </a:rPr>
              <a:t>’</a:t>
            </a:r>
          </a:p>
          <a:p>
            <a:endParaRPr lang="en-AU" dirty="0">
              <a:solidFill>
                <a:srgbClr val="FF0000"/>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lstStyle/>
          <a:p>
            <a:r>
              <a:rPr lang="id-ID" b="1" dirty="0" smtClean="0">
                <a:solidFill>
                  <a:srgbClr val="FF0000"/>
                </a:solidFill>
              </a:rPr>
              <a:t>Studi Kasus </a:t>
            </a:r>
            <a:r>
              <a:rPr lang="en-AU" b="1" dirty="0" smtClean="0">
                <a:solidFill>
                  <a:srgbClr val="FF0000"/>
                </a:solidFill>
              </a:rPr>
              <a:t>3: </a:t>
            </a:r>
            <a:r>
              <a:rPr lang="id-ID" b="1" dirty="0" smtClean="0">
                <a:solidFill>
                  <a:srgbClr val="FF0000"/>
                </a:solidFill>
              </a:rPr>
              <a:t>Manajemen Data</a:t>
            </a:r>
            <a:endParaRPr lang="en-AU" b="1" dirty="0">
              <a:solidFill>
                <a:srgbClr val="FF0000"/>
              </a:solidFill>
            </a:endParaRPr>
          </a:p>
        </p:txBody>
      </p:sp>
    </p:spTree>
    <p:extLst>
      <p:ext uri="{BB962C8B-B14F-4D97-AF65-F5344CB8AC3E}">
        <p14:creationId xmlns="" xmlns:p14="http://schemas.microsoft.com/office/powerpoint/2010/main" val="348433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solidFill>
                  <a:srgbClr val="FF0000"/>
                </a:solidFill>
              </a:rPr>
              <a:t>Latihan </a:t>
            </a:r>
            <a:r>
              <a:rPr lang="en-AU" dirty="0" smtClean="0">
                <a:solidFill>
                  <a:srgbClr val="FF0000"/>
                </a:solidFill>
              </a:rPr>
              <a:t>17</a:t>
            </a:r>
            <a:endParaRPr lang="id-ID" dirty="0" smtClean="0">
              <a:solidFill>
                <a:srgbClr val="FF0000"/>
              </a:solidFill>
            </a:endParaRPr>
          </a:p>
          <a:p>
            <a:pPr lvl="1"/>
            <a:r>
              <a:rPr lang="id-ID" dirty="0" smtClean="0"/>
              <a:t>Buatlah beberapa plot ringkasan data untuk tabel </a:t>
            </a:r>
            <a:r>
              <a:rPr lang="id-ID" dirty="0" smtClean="0"/>
              <a:t>kontingensi yang telah dibuat</a:t>
            </a:r>
          </a:p>
          <a:p>
            <a:pPr lvl="1"/>
            <a:r>
              <a:rPr lang="id-ID" dirty="0" smtClean="0"/>
              <a:t>Tujuannya </a:t>
            </a:r>
            <a:r>
              <a:rPr lang="id-ID" dirty="0" smtClean="0"/>
              <a:t>adalah untuk memahami data sebelum pengujian hipotesis dilakukan</a:t>
            </a:r>
            <a:endParaRPr lang="id-ID" dirty="0" smtClean="0">
              <a:solidFill>
                <a:srgbClr val="FF0000"/>
              </a:solidFill>
            </a:endParaRPr>
          </a:p>
          <a:p>
            <a:pPr marL="342900" lvl="2" indent="-342900"/>
            <a:r>
              <a:rPr lang="id-ID" sz="3200" dirty="0" smtClean="0"/>
              <a:t>Lihat tayangan video </a:t>
            </a:r>
            <a:r>
              <a:rPr lang="id-ID" sz="3200" dirty="0" smtClean="0">
                <a:solidFill>
                  <a:srgbClr val="FF0000"/>
                </a:solidFill>
              </a:rPr>
              <a:t>‘</a:t>
            </a:r>
            <a:r>
              <a:rPr lang="en-AU" sz="3200" dirty="0" smtClean="0">
                <a:solidFill>
                  <a:srgbClr val="FF0000"/>
                </a:solidFill>
              </a:rPr>
              <a:t>Case study 3_Exercise 17.avi</a:t>
            </a:r>
            <a:r>
              <a:rPr lang="id-ID" sz="3200" dirty="0" smtClean="0">
                <a:solidFill>
                  <a:srgbClr val="FF0000"/>
                </a:solidFill>
              </a:rPr>
              <a:t>’</a:t>
            </a:r>
          </a:p>
          <a:p>
            <a:endParaRPr lang="en-AU" dirty="0">
              <a:solidFill>
                <a:srgbClr val="FF0000"/>
              </a:solidFill>
            </a:endParaRPr>
          </a:p>
        </p:txBody>
      </p:sp>
      <p:sp>
        <p:nvSpPr>
          <p:cNvPr id="4" name="Title 3"/>
          <p:cNvSpPr>
            <a:spLocks noGrp="1"/>
          </p:cNvSpPr>
          <p:nvPr>
            <p:ph type="title"/>
          </p:nvPr>
        </p:nvSpPr>
        <p:spPr/>
        <p:txBody>
          <a:bodyPr/>
          <a:lstStyle/>
          <a:p>
            <a:endParaRPr lang="id-ID"/>
          </a:p>
        </p:txBody>
      </p:sp>
      <p:sp>
        <p:nvSpPr>
          <p:cNvPr id="5" name="Title 1"/>
          <p:cNvSpPr txBox="1">
            <a:spLocks/>
          </p:cNvSpPr>
          <p:nvPr/>
        </p:nvSpPr>
        <p:spPr>
          <a:xfrm>
            <a:off x="0" y="274638"/>
            <a:ext cx="9144000" cy="1143000"/>
          </a:xfrm>
          <a:prstGeom prst="rect">
            <a:avLst/>
          </a:prstGeom>
          <a:solidFill>
            <a:schemeClr val="tx2">
              <a:lumMod val="20000"/>
              <a:lumOff val="80000"/>
            </a:schemeClr>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rgbClr val="FF0000"/>
                </a:solidFill>
                <a:effectLst/>
                <a:uLnTx/>
                <a:uFillTx/>
                <a:latin typeface="+mj-lt"/>
                <a:ea typeface="+mj-ea"/>
                <a:cs typeface="+mj-cs"/>
              </a:rPr>
              <a:t>Studi Kasus </a:t>
            </a:r>
            <a:r>
              <a:rPr kumimoji="0" lang="en-AU" sz="4400" b="1" i="0" u="none" strike="noStrike" kern="1200" cap="none" spc="0" normalizeH="0" baseline="0" noProof="0" dirty="0" smtClean="0">
                <a:ln>
                  <a:noFill/>
                </a:ln>
                <a:solidFill>
                  <a:srgbClr val="FF0000"/>
                </a:solidFill>
                <a:effectLst/>
                <a:uLnTx/>
                <a:uFillTx/>
                <a:latin typeface="+mj-lt"/>
                <a:ea typeface="+mj-ea"/>
                <a:cs typeface="+mj-cs"/>
              </a:rPr>
              <a:t>3: </a:t>
            </a:r>
            <a:r>
              <a:rPr kumimoji="0" lang="id-ID" sz="4400" b="1" i="0" u="none" strike="noStrike" kern="1200" cap="none" spc="0" normalizeH="0" baseline="0" noProof="0" dirty="0" smtClean="0">
                <a:ln>
                  <a:noFill/>
                </a:ln>
                <a:solidFill>
                  <a:srgbClr val="FF0000"/>
                </a:solidFill>
                <a:effectLst/>
                <a:uLnTx/>
                <a:uFillTx/>
                <a:latin typeface="+mj-lt"/>
                <a:ea typeface="+mj-ea"/>
                <a:cs typeface="+mj-cs"/>
              </a:rPr>
              <a:t>Deskripsi Data</a:t>
            </a:r>
            <a:endParaRPr kumimoji="0" lang="en-AU"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 xmlns:p14="http://schemas.microsoft.com/office/powerpoint/2010/main" val="1067550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455" y="4406900"/>
            <a:ext cx="7257257" cy="1362075"/>
          </a:xfrm>
        </p:spPr>
        <p:txBody>
          <a:bodyPr>
            <a:normAutofit/>
          </a:bodyPr>
          <a:lstStyle/>
          <a:p>
            <a:r>
              <a:rPr lang="id-ID" sz="8000" cap="none" dirty="0" smtClean="0">
                <a:solidFill>
                  <a:schemeClr val="accent1">
                    <a:lumMod val="75000"/>
                  </a:schemeClr>
                </a:solidFill>
              </a:rPr>
              <a:t>Sesi</a:t>
            </a:r>
            <a:r>
              <a:rPr lang="id-ID" sz="8000" dirty="0" smtClean="0">
                <a:solidFill>
                  <a:schemeClr val="accent1">
                    <a:lumMod val="75000"/>
                  </a:schemeClr>
                </a:solidFill>
              </a:rPr>
              <a:t> 3</a:t>
            </a:r>
            <a:endParaRPr lang="id-ID" sz="8000" dirty="0">
              <a:solidFill>
                <a:schemeClr val="accent1">
                  <a:lumMod val="75000"/>
                </a:schemeClr>
              </a:solidFill>
            </a:endParaRPr>
          </a:p>
        </p:txBody>
      </p:sp>
      <p:sp>
        <p:nvSpPr>
          <p:cNvPr id="6" name="Rectangle 5"/>
          <p:cNvSpPr/>
          <p:nvPr/>
        </p:nvSpPr>
        <p:spPr>
          <a:xfrm>
            <a:off x="1914128" y="2667000"/>
            <a:ext cx="981472" cy="12072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7" name="Rectangle 6"/>
          <p:cNvSpPr/>
          <p:nvPr/>
        </p:nvSpPr>
        <p:spPr>
          <a:xfrm>
            <a:off x="1618456" y="3124200"/>
            <a:ext cx="972344" cy="10541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8" name="Rectangle 7"/>
          <p:cNvSpPr/>
          <p:nvPr/>
        </p:nvSpPr>
        <p:spPr>
          <a:xfrm>
            <a:off x="1237455" y="3657600"/>
            <a:ext cx="743745" cy="749300"/>
          </a:xfrm>
          <a:prstGeom prst="rect">
            <a:avLst/>
          </a:prstGeom>
          <a:solidFill>
            <a:srgbClr val="FF3300"/>
          </a:solidFill>
          <a:ln>
            <a:solidFill>
              <a:srgbClr val="F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dirty="0" smtClean="0">
                <a:solidFill>
                  <a:srgbClr val="FF0000"/>
                </a:solidFill>
              </a:rPr>
              <a:t>Latihan </a:t>
            </a:r>
            <a:r>
              <a:rPr lang="en-AU" sz="2800" dirty="0" smtClean="0">
                <a:solidFill>
                  <a:srgbClr val="FF0000"/>
                </a:solidFill>
              </a:rPr>
              <a:t>18</a:t>
            </a:r>
            <a:endParaRPr lang="id-ID" sz="2800" dirty="0" smtClean="0">
              <a:solidFill>
                <a:srgbClr val="FF0000"/>
              </a:solidFill>
            </a:endParaRPr>
          </a:p>
          <a:p>
            <a:pPr lvl="1"/>
            <a:r>
              <a:rPr lang="id-ID" sz="2400" dirty="0" smtClean="0"/>
              <a:t>Lakukan uji statistika khi-kuadrat pada </a:t>
            </a:r>
            <a:r>
              <a:rPr lang="id-ID" sz="2400" i="1" dirty="0" smtClean="0"/>
              <a:t>pivot table</a:t>
            </a:r>
            <a:r>
              <a:rPr lang="id-ID" sz="2400" dirty="0" smtClean="0"/>
              <a:t> yang telah </a:t>
            </a:r>
            <a:r>
              <a:rPr lang="id-ID" sz="2400" dirty="0" smtClean="0"/>
              <a:t>dibuat</a:t>
            </a:r>
          </a:p>
          <a:p>
            <a:pPr lvl="1"/>
            <a:r>
              <a:rPr lang="id-ID" sz="2400" dirty="0" smtClean="0"/>
              <a:t>Uji khi-kuadrat dapat dilakukan dengan perhitungan manual menggunakan Excel atau menggunakan perangkat lunak statistika. Dalam hal ini digunakan epitools</a:t>
            </a:r>
            <a:endParaRPr lang="id-ID" sz="2400" dirty="0" smtClean="0"/>
          </a:p>
          <a:p>
            <a:pPr marL="342900" lvl="2" indent="-342900"/>
            <a:r>
              <a:rPr lang="id-ID" sz="2800" dirty="0" smtClean="0"/>
              <a:t>Lihat tayangan video </a:t>
            </a:r>
            <a:r>
              <a:rPr lang="id-ID" sz="2800" dirty="0" smtClean="0">
                <a:solidFill>
                  <a:srgbClr val="FF0000"/>
                </a:solidFill>
              </a:rPr>
              <a:t>‘</a:t>
            </a:r>
            <a:r>
              <a:rPr lang="en-AU" sz="2800" dirty="0" smtClean="0">
                <a:solidFill>
                  <a:srgbClr val="FF0000"/>
                </a:solidFill>
              </a:rPr>
              <a:t>Case study 3_Exercise 18.avi</a:t>
            </a:r>
            <a:r>
              <a:rPr lang="id-ID" sz="2800" dirty="0" smtClean="0">
                <a:solidFill>
                  <a:srgbClr val="FF0000"/>
                </a:solidFill>
              </a:rPr>
              <a:t>’</a:t>
            </a:r>
          </a:p>
          <a:p>
            <a:pPr marL="342900" lvl="2" indent="-342900"/>
            <a:r>
              <a:rPr lang="id-ID" sz="2800" dirty="0" smtClean="0"/>
              <a:t>Lihat tayangan video </a:t>
            </a:r>
            <a:r>
              <a:rPr lang="id-ID" sz="2800" dirty="0" smtClean="0">
                <a:solidFill>
                  <a:srgbClr val="FF0000"/>
                </a:solidFill>
              </a:rPr>
              <a:t>‘</a:t>
            </a:r>
            <a:r>
              <a:rPr lang="en-AU" sz="2800" dirty="0" smtClean="0">
                <a:solidFill>
                  <a:srgbClr val="FF0000"/>
                </a:solidFill>
              </a:rPr>
              <a:t>Case study 3</a:t>
            </a:r>
            <a:r>
              <a:rPr lang="id-ID" sz="2800" dirty="0" smtClean="0">
                <a:solidFill>
                  <a:srgbClr val="FF0000"/>
                </a:solidFill>
              </a:rPr>
              <a:t>b</a:t>
            </a:r>
            <a:r>
              <a:rPr lang="en-AU" sz="2800" dirty="0" smtClean="0">
                <a:solidFill>
                  <a:srgbClr val="FF0000"/>
                </a:solidFill>
              </a:rPr>
              <a:t>_Exercise 18.avi</a:t>
            </a:r>
            <a:r>
              <a:rPr lang="id-ID" sz="2800" dirty="0" smtClean="0">
                <a:solidFill>
                  <a:srgbClr val="FF0000"/>
                </a:solidFill>
              </a:rPr>
              <a:t>’ mengenai uji khi-kuadrat menggunakan Epitools</a:t>
            </a:r>
            <a:endParaRPr lang="en-AU" sz="2800" dirty="0" smtClean="0">
              <a:solidFill>
                <a:srgbClr val="FF0000"/>
              </a:solidFill>
            </a:endParaRPr>
          </a:p>
          <a:p>
            <a:endParaRPr lang="en-AU" dirty="0"/>
          </a:p>
        </p:txBody>
      </p:sp>
      <p:sp>
        <p:nvSpPr>
          <p:cNvPr id="5" name="Title 1"/>
          <p:cNvSpPr txBox="1">
            <a:spLocks/>
          </p:cNvSpPr>
          <p:nvPr/>
        </p:nvSpPr>
        <p:spPr>
          <a:xfrm>
            <a:off x="0" y="274638"/>
            <a:ext cx="9144000" cy="1143000"/>
          </a:xfrm>
          <a:prstGeom prst="rect">
            <a:avLst/>
          </a:prstGeom>
          <a:solidFill>
            <a:schemeClr val="tx2">
              <a:lumMod val="20000"/>
              <a:lumOff val="80000"/>
            </a:schemeClr>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rgbClr val="FF0000"/>
                </a:solidFill>
                <a:effectLst/>
                <a:uLnTx/>
                <a:uFillTx/>
                <a:latin typeface="+mj-lt"/>
                <a:ea typeface="+mj-ea"/>
                <a:cs typeface="+mj-cs"/>
              </a:rPr>
              <a:t>Studi Kasus </a:t>
            </a:r>
            <a:r>
              <a:rPr kumimoji="0" lang="en-AU" sz="4400" b="1" i="0" u="none" strike="noStrike" kern="1200" cap="none" spc="0" normalizeH="0" baseline="0" noProof="0" dirty="0" smtClean="0">
                <a:ln>
                  <a:noFill/>
                </a:ln>
                <a:solidFill>
                  <a:srgbClr val="FF0000"/>
                </a:solidFill>
                <a:effectLst/>
                <a:uLnTx/>
                <a:uFillTx/>
                <a:latin typeface="+mj-lt"/>
                <a:ea typeface="+mj-ea"/>
                <a:cs typeface="+mj-cs"/>
              </a:rPr>
              <a:t>3: </a:t>
            </a:r>
            <a:r>
              <a:rPr kumimoji="0" lang="id-ID" sz="4400" b="1" i="0" u="none" strike="noStrike" kern="1200" cap="none" spc="0" normalizeH="0" baseline="0" noProof="0" dirty="0" smtClean="0">
                <a:ln>
                  <a:noFill/>
                </a:ln>
                <a:solidFill>
                  <a:srgbClr val="FF0000"/>
                </a:solidFill>
                <a:effectLst/>
                <a:uLnTx/>
                <a:uFillTx/>
                <a:latin typeface="+mj-lt"/>
                <a:ea typeface="+mj-ea"/>
                <a:cs typeface="+mj-cs"/>
              </a:rPr>
              <a:t>Pengujian Hipotesis</a:t>
            </a:r>
            <a:endParaRPr kumimoji="0" lang="en-AU"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 xmlns:p14="http://schemas.microsoft.com/office/powerpoint/2010/main" val="4097449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dirty="0" smtClean="0">
                <a:solidFill>
                  <a:srgbClr val="FF0000"/>
                </a:solidFill>
              </a:rPr>
              <a:t>Latihan </a:t>
            </a:r>
            <a:r>
              <a:rPr lang="en-AU" sz="2800" dirty="0" smtClean="0">
                <a:solidFill>
                  <a:srgbClr val="FF0000"/>
                </a:solidFill>
              </a:rPr>
              <a:t>19</a:t>
            </a:r>
            <a:endParaRPr lang="id-ID" sz="2800" dirty="0" smtClean="0">
              <a:solidFill>
                <a:srgbClr val="FF0000"/>
              </a:solidFill>
            </a:endParaRPr>
          </a:p>
          <a:p>
            <a:pPr lvl="1"/>
            <a:r>
              <a:rPr lang="id-ID" sz="2400" dirty="0" smtClean="0"/>
              <a:t>Membahas </a:t>
            </a:r>
            <a:r>
              <a:rPr lang="id-ID" sz="2400" dirty="0" smtClean="0"/>
              <a:t>hasil uji khi-kuadrat yang </a:t>
            </a:r>
            <a:r>
              <a:rPr lang="id-ID" sz="2400" dirty="0" smtClean="0"/>
              <a:t>signifikan, dan membuat inferensia</a:t>
            </a:r>
          </a:p>
          <a:p>
            <a:pPr lvl="2"/>
            <a:r>
              <a:rPr lang="id-ID" sz="2000" dirty="0" smtClean="0"/>
              <a:t>Lihat </a:t>
            </a:r>
            <a:r>
              <a:rPr lang="id-ID" sz="2000" dirty="0" smtClean="0"/>
              <a:t>plot ringkasan pada latihan 17 dan bandingkan nilai observasi dan nilai harapan pada latihan </a:t>
            </a:r>
            <a:r>
              <a:rPr lang="id-ID" sz="2000" dirty="0" smtClean="0"/>
              <a:t>18</a:t>
            </a:r>
          </a:p>
          <a:p>
            <a:pPr lvl="2"/>
            <a:r>
              <a:rPr lang="id-ID" sz="2000" dirty="0" smtClean="0"/>
              <a:t>Pada </a:t>
            </a:r>
            <a:r>
              <a:rPr lang="id-ID" sz="2000" dirty="0" smtClean="0"/>
              <a:t>sel mana  pada tabel kontingensi tersebut yang memiliki perbedaan antara nilai harapan dan nilai observasi yang besar sehingga memberikan kontribusi terbesar terhadap nilai khi-kuadrat</a:t>
            </a:r>
            <a:r>
              <a:rPr lang="id-ID" sz="2000" dirty="0" smtClean="0"/>
              <a:t>?</a:t>
            </a:r>
          </a:p>
          <a:p>
            <a:pPr lvl="2"/>
            <a:r>
              <a:rPr lang="id-ID" sz="2000" dirty="0" smtClean="0"/>
              <a:t>Itulah </a:t>
            </a:r>
            <a:r>
              <a:rPr lang="id-ID" sz="2000" dirty="0" smtClean="0"/>
              <a:t>area yang memiliki pengaruh terbesar. </a:t>
            </a:r>
          </a:p>
          <a:p>
            <a:pPr lvl="1"/>
            <a:endParaRPr lang="id-ID" sz="2400" dirty="0" smtClean="0"/>
          </a:p>
          <a:p>
            <a:endParaRPr lang="en-AU" dirty="0"/>
          </a:p>
        </p:txBody>
      </p:sp>
      <p:sp>
        <p:nvSpPr>
          <p:cNvPr id="5" name="Title 1"/>
          <p:cNvSpPr txBox="1">
            <a:spLocks/>
          </p:cNvSpPr>
          <p:nvPr/>
        </p:nvSpPr>
        <p:spPr>
          <a:xfrm>
            <a:off x="0" y="274638"/>
            <a:ext cx="9144000" cy="1143000"/>
          </a:xfrm>
          <a:prstGeom prst="rect">
            <a:avLst/>
          </a:prstGeom>
          <a:solidFill>
            <a:schemeClr val="tx2">
              <a:lumMod val="20000"/>
              <a:lumOff val="80000"/>
            </a:schemeClr>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rgbClr val="FF0000"/>
                </a:solidFill>
                <a:effectLst/>
                <a:uLnTx/>
                <a:uFillTx/>
                <a:latin typeface="+mj-lt"/>
                <a:ea typeface="+mj-ea"/>
                <a:cs typeface="+mj-cs"/>
              </a:rPr>
              <a:t>Studi Kasus </a:t>
            </a:r>
            <a:r>
              <a:rPr kumimoji="0" lang="en-AU" sz="4400" b="1" i="0" u="none" strike="noStrike" kern="1200" cap="none" spc="0" normalizeH="0" baseline="0" noProof="0" dirty="0" smtClean="0">
                <a:ln>
                  <a:noFill/>
                </a:ln>
                <a:solidFill>
                  <a:srgbClr val="FF0000"/>
                </a:solidFill>
                <a:effectLst/>
                <a:uLnTx/>
                <a:uFillTx/>
                <a:latin typeface="+mj-lt"/>
                <a:ea typeface="+mj-ea"/>
                <a:cs typeface="+mj-cs"/>
              </a:rPr>
              <a:t>3: </a:t>
            </a:r>
            <a:r>
              <a:rPr kumimoji="0" lang="id-ID" sz="4400" b="1" i="0" u="none" strike="noStrike" kern="1200" cap="none" spc="0" normalizeH="0" baseline="0" noProof="0" dirty="0" smtClean="0">
                <a:ln>
                  <a:noFill/>
                </a:ln>
                <a:solidFill>
                  <a:srgbClr val="FF0000"/>
                </a:solidFill>
                <a:effectLst/>
                <a:uLnTx/>
                <a:uFillTx/>
                <a:latin typeface="+mj-lt"/>
                <a:ea typeface="+mj-ea"/>
                <a:cs typeface="+mj-cs"/>
              </a:rPr>
              <a:t>Pengujian Hipotesis</a:t>
            </a:r>
            <a:endParaRPr kumimoji="0" lang="en-AU"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 xmlns:p14="http://schemas.microsoft.com/office/powerpoint/2010/main" val="4097449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455" y="4406900"/>
            <a:ext cx="7257257" cy="1362075"/>
          </a:xfrm>
        </p:spPr>
        <p:txBody>
          <a:bodyPr>
            <a:normAutofit/>
          </a:bodyPr>
          <a:lstStyle/>
          <a:p>
            <a:r>
              <a:rPr lang="id-ID" sz="8000" cap="none" dirty="0" smtClean="0">
                <a:solidFill>
                  <a:schemeClr val="accent1">
                    <a:lumMod val="75000"/>
                  </a:schemeClr>
                </a:solidFill>
              </a:rPr>
              <a:t>Sesi</a:t>
            </a:r>
            <a:r>
              <a:rPr lang="id-ID" sz="8000" dirty="0" smtClean="0">
                <a:solidFill>
                  <a:schemeClr val="accent1">
                    <a:lumMod val="75000"/>
                  </a:schemeClr>
                </a:solidFill>
              </a:rPr>
              <a:t> 4</a:t>
            </a:r>
            <a:endParaRPr lang="id-ID" sz="8000" dirty="0">
              <a:solidFill>
                <a:schemeClr val="accent1">
                  <a:lumMod val="75000"/>
                </a:schemeClr>
              </a:solidFill>
            </a:endParaRPr>
          </a:p>
        </p:txBody>
      </p:sp>
      <p:sp>
        <p:nvSpPr>
          <p:cNvPr id="6" name="Rectangle 5"/>
          <p:cNvSpPr/>
          <p:nvPr/>
        </p:nvSpPr>
        <p:spPr>
          <a:xfrm>
            <a:off x="1914128" y="2667000"/>
            <a:ext cx="981472" cy="12072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7" name="Rectangle 6"/>
          <p:cNvSpPr/>
          <p:nvPr/>
        </p:nvSpPr>
        <p:spPr>
          <a:xfrm>
            <a:off x="1618456" y="3124200"/>
            <a:ext cx="972344" cy="1054100"/>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8" name="Rectangle 7"/>
          <p:cNvSpPr/>
          <p:nvPr/>
        </p:nvSpPr>
        <p:spPr>
          <a:xfrm>
            <a:off x="1237455" y="3657600"/>
            <a:ext cx="743745" cy="749300"/>
          </a:xfrm>
          <a:prstGeom prst="rect">
            <a:avLst/>
          </a:prstGeom>
          <a:solidFill>
            <a:srgbClr val="FF3300"/>
          </a:solidFill>
          <a:ln>
            <a:solidFill>
              <a:srgbClr val="F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20000"/>
              <a:lumOff val="80000"/>
            </a:schemeClr>
          </a:solidFill>
        </p:spPr>
        <p:txBody>
          <a:bodyPr/>
          <a:lstStyle/>
          <a:p>
            <a:r>
              <a:rPr lang="id-ID" b="1" dirty="0" smtClean="0">
                <a:solidFill>
                  <a:srgbClr val="FF0000"/>
                </a:solidFill>
              </a:rPr>
              <a:t>Ringkasan Studi Kasus </a:t>
            </a:r>
            <a:r>
              <a:rPr lang="en-AU" b="1" dirty="0" smtClean="0">
                <a:solidFill>
                  <a:srgbClr val="FF0000"/>
                </a:solidFill>
              </a:rPr>
              <a:t>3</a:t>
            </a:r>
            <a:endParaRPr lang="en-AU" b="1" dirty="0">
              <a:solidFill>
                <a:srgbClr val="FF0000"/>
              </a:solidFill>
            </a:endParaRPr>
          </a:p>
        </p:txBody>
      </p:sp>
      <p:sp>
        <p:nvSpPr>
          <p:cNvPr id="3" name="Content Placeholder 2"/>
          <p:cNvSpPr>
            <a:spLocks noGrp="1"/>
          </p:cNvSpPr>
          <p:nvPr>
            <p:ph idx="1"/>
          </p:nvPr>
        </p:nvSpPr>
        <p:spPr/>
        <p:txBody>
          <a:bodyPr>
            <a:normAutofit fontScale="92500"/>
          </a:bodyPr>
          <a:lstStyle/>
          <a:p>
            <a:r>
              <a:rPr lang="id-ID" dirty="0" smtClean="0"/>
              <a:t>Dalam studi kasus ini telah dibahas mengenai pendekatan dasar pengujian hipotesis statistika</a:t>
            </a:r>
          </a:p>
          <a:p>
            <a:r>
              <a:rPr lang="id-ID" dirty="0" smtClean="0"/>
              <a:t>Melakukan langkah-langkah penting dalam analisis data:</a:t>
            </a:r>
          </a:p>
          <a:p>
            <a:pPr lvl="1"/>
            <a:r>
              <a:rPr lang="id-ID" dirty="0" smtClean="0"/>
              <a:t>Memeriksa hipotesis apakah mendukung tujuan</a:t>
            </a:r>
          </a:p>
          <a:p>
            <a:pPr lvl="1"/>
            <a:r>
              <a:rPr lang="id-ID" dirty="0" smtClean="0"/>
              <a:t>Manajemen data (</a:t>
            </a:r>
            <a:r>
              <a:rPr lang="id-ID" i="1" dirty="0" smtClean="0"/>
              <a:t>back up </a:t>
            </a:r>
            <a:r>
              <a:rPr lang="id-ID" dirty="0" smtClean="0"/>
              <a:t>data asli, memeriksa kesalahan, dan membuat data baru)</a:t>
            </a:r>
          </a:p>
          <a:p>
            <a:pPr lvl="1"/>
            <a:r>
              <a:rPr lang="id-ID" dirty="0" smtClean="0"/>
              <a:t>Deskripsi data dengan tabel kontingensi dan plot</a:t>
            </a:r>
          </a:p>
          <a:p>
            <a:pPr lvl="1"/>
            <a:r>
              <a:rPr lang="id-ID" dirty="0" smtClean="0"/>
              <a:t>Melakukan pengujian hipotesis </a:t>
            </a:r>
            <a:r>
              <a:rPr lang="id-ID" dirty="0" smtClean="0">
                <a:sym typeface="Wingdings" pitchFamily="2" charset="2"/>
              </a:rPr>
              <a:t> uji khi-kuadrat</a:t>
            </a:r>
            <a:endParaRPr lang="en-AU" dirty="0"/>
          </a:p>
        </p:txBody>
      </p:sp>
    </p:spTree>
    <p:extLst>
      <p:ext uri="{BB962C8B-B14F-4D97-AF65-F5344CB8AC3E}">
        <p14:creationId xmlns="" xmlns:p14="http://schemas.microsoft.com/office/powerpoint/2010/main" val="269936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0000"/>
                </a:solidFill>
              </a:rPr>
              <a:t>Kesimpulan Pelatihan</a:t>
            </a:r>
            <a:endParaRPr lang="en-AU" b="1" dirty="0">
              <a:solidFill>
                <a:srgbClr val="FF0000"/>
              </a:solidFill>
            </a:endParaRPr>
          </a:p>
        </p:txBody>
      </p:sp>
      <p:sp>
        <p:nvSpPr>
          <p:cNvPr id="3" name="Content Placeholder 2"/>
          <p:cNvSpPr>
            <a:spLocks noGrp="1"/>
          </p:cNvSpPr>
          <p:nvPr>
            <p:ph idx="1"/>
          </p:nvPr>
        </p:nvSpPr>
        <p:spPr/>
        <p:txBody>
          <a:bodyPr>
            <a:normAutofit fontScale="92500"/>
          </a:bodyPr>
          <a:lstStyle/>
          <a:p>
            <a:r>
              <a:rPr lang="id-ID" dirty="0" smtClean="0"/>
              <a:t>Pentingnya Analisis Data</a:t>
            </a:r>
            <a:endParaRPr lang="en-AU" dirty="0" smtClean="0"/>
          </a:p>
          <a:p>
            <a:r>
              <a:rPr lang="id-ID" dirty="0" smtClean="0"/>
              <a:t>Data </a:t>
            </a:r>
            <a:r>
              <a:rPr lang="en-AU" dirty="0" err="1" smtClean="0"/>
              <a:t>iSIKHNAS</a:t>
            </a:r>
            <a:r>
              <a:rPr lang="en-AU" dirty="0" smtClean="0"/>
              <a:t> </a:t>
            </a:r>
            <a:r>
              <a:rPr lang="id-ID" dirty="0" smtClean="0"/>
              <a:t>sekarang sudah dapat digunakan</a:t>
            </a:r>
            <a:endParaRPr lang="en-AU" dirty="0"/>
          </a:p>
          <a:p>
            <a:r>
              <a:rPr lang="id-ID" dirty="0" smtClean="0"/>
              <a:t>Langkah-langkah analisis data</a:t>
            </a:r>
            <a:endParaRPr lang="en-AU" dirty="0" smtClean="0"/>
          </a:p>
          <a:p>
            <a:r>
              <a:rPr lang="id-ID" dirty="0" smtClean="0"/>
              <a:t>Memadukan keahlian </a:t>
            </a:r>
            <a:r>
              <a:rPr lang="id-ID" dirty="0" smtClean="0"/>
              <a:t>Anda</a:t>
            </a:r>
            <a:endParaRPr lang="en-AU" dirty="0" smtClean="0"/>
          </a:p>
          <a:p>
            <a:r>
              <a:rPr lang="id-ID" dirty="0" smtClean="0"/>
              <a:t>Meningkatkan keahlian Anda</a:t>
            </a:r>
            <a:endParaRPr lang="en-AU" dirty="0" smtClean="0"/>
          </a:p>
          <a:p>
            <a:pPr lvl="1"/>
            <a:r>
              <a:rPr lang="id-ID" dirty="0" smtClean="0"/>
              <a:t>Mempelajari pranti </a:t>
            </a:r>
            <a:r>
              <a:rPr lang="id-ID" dirty="0" smtClean="0"/>
              <a:t>lunak </a:t>
            </a:r>
            <a:r>
              <a:rPr lang="en-AU" dirty="0" smtClean="0"/>
              <a:t>(</a:t>
            </a:r>
            <a:r>
              <a:rPr lang="id-ID" dirty="0" smtClean="0"/>
              <a:t>misalnya</a:t>
            </a:r>
            <a:r>
              <a:rPr lang="en-AU" dirty="0" smtClean="0"/>
              <a:t> R)</a:t>
            </a:r>
          </a:p>
          <a:p>
            <a:pPr lvl="1"/>
            <a:r>
              <a:rPr lang="id-ID" dirty="0" smtClean="0"/>
              <a:t>Membaca buku </a:t>
            </a:r>
            <a:r>
              <a:rPr lang="id-ID" dirty="0" smtClean="0"/>
              <a:t>teks </a:t>
            </a:r>
            <a:r>
              <a:rPr lang="en-AU" dirty="0" smtClean="0"/>
              <a:t>(</a:t>
            </a:r>
            <a:r>
              <a:rPr lang="id-ID" dirty="0" smtClean="0"/>
              <a:t>misalnya</a:t>
            </a:r>
            <a:r>
              <a:rPr lang="en-AU" dirty="0" smtClean="0"/>
              <a:t> R </a:t>
            </a:r>
            <a:r>
              <a:rPr lang="id-ID" dirty="0" smtClean="0"/>
              <a:t>dan Statistika</a:t>
            </a:r>
            <a:r>
              <a:rPr lang="en-AU" dirty="0" smtClean="0"/>
              <a:t>)</a:t>
            </a:r>
          </a:p>
          <a:p>
            <a:r>
              <a:rPr lang="id-ID" dirty="0" smtClean="0"/>
              <a:t>Pengembangan penggunaan </a:t>
            </a:r>
            <a:r>
              <a:rPr lang="en-AU" dirty="0" smtClean="0"/>
              <a:t>R </a:t>
            </a:r>
            <a:r>
              <a:rPr lang="id-ID" dirty="0" smtClean="0"/>
              <a:t>di Lampiran </a:t>
            </a:r>
            <a:r>
              <a:rPr lang="en-AU" dirty="0" smtClean="0"/>
              <a:t>1</a:t>
            </a:r>
            <a:endParaRPr lang="en-AU" dirty="0"/>
          </a:p>
          <a:p>
            <a:endParaRPr lang="en-AU" dirty="0" smtClean="0"/>
          </a:p>
          <a:p>
            <a:endParaRPr lang="en-AU" dirty="0"/>
          </a:p>
        </p:txBody>
      </p:sp>
    </p:spTree>
    <p:extLst>
      <p:ext uri="{BB962C8B-B14F-4D97-AF65-F5344CB8AC3E}">
        <p14:creationId xmlns="" xmlns:p14="http://schemas.microsoft.com/office/powerpoint/2010/main" val="126762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0000"/>
                </a:solidFill>
              </a:rPr>
              <a:t>Kesimpulan Pelatihan</a:t>
            </a:r>
            <a:endParaRPr lang="en-AU"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id-ID" dirty="0" smtClean="0"/>
              <a:t>Analisis data </a:t>
            </a:r>
            <a:r>
              <a:rPr lang="id-ID" dirty="0" smtClean="0"/>
              <a:t>sangat </a:t>
            </a:r>
            <a:r>
              <a:rPr lang="id-ID" dirty="0" smtClean="0"/>
              <a:t>penting dalam manajemen kesehatan hewan dan penyusunan </a:t>
            </a:r>
            <a:r>
              <a:rPr lang="id-ID" dirty="0" smtClean="0"/>
              <a:t>kebijakan. Data iSIKHNAS tidak </a:t>
            </a:r>
            <a:r>
              <a:rPr lang="id-ID" dirty="0" smtClean="0"/>
              <a:t>akan berguna jika tidak ada yang menggunakan data itu. </a:t>
            </a:r>
            <a:r>
              <a:rPr lang="id-ID" dirty="0" smtClean="0"/>
              <a:t>Fokus </a:t>
            </a:r>
            <a:r>
              <a:rPr lang="id-ID" dirty="0" smtClean="0"/>
              <a:t>pelatihan ini adalah untuk membantu Anda dalam memulai menggunakan data iSIKHNAS</a:t>
            </a:r>
            <a:r>
              <a:rPr lang="id-ID" dirty="0" smtClean="0"/>
              <a:t>.</a:t>
            </a:r>
          </a:p>
          <a:p>
            <a:r>
              <a:rPr lang="id-ID" dirty="0" smtClean="0"/>
              <a:t>Langkah </a:t>
            </a:r>
            <a:r>
              <a:rPr lang="id-ID" dirty="0" smtClean="0"/>
              <a:t>standar dalam analisis </a:t>
            </a:r>
            <a:r>
              <a:rPr lang="id-ID" dirty="0" smtClean="0"/>
              <a:t>data: menen tukantujuan, </a:t>
            </a:r>
            <a:r>
              <a:rPr lang="id-ID" dirty="0" smtClean="0"/>
              <a:t>manajemen data, deskripsi data, dan pengujian hipotesis. </a:t>
            </a:r>
            <a:endParaRPr lang="id-ID" dirty="0" smtClean="0"/>
          </a:p>
          <a:p>
            <a:r>
              <a:rPr lang="id-ID" dirty="0" smtClean="0"/>
              <a:t>Pelatihan ini hanya membahas sebagian kecil dari sejumlah pendekatan statistik yang tersedia. Anda harus memperluas </a:t>
            </a:r>
            <a:r>
              <a:rPr lang="id-ID" dirty="0" smtClean="0"/>
              <a:t>pengetahuan Anda di luar apa yang telah kita pelajari dalam pelatihan </a:t>
            </a:r>
            <a:r>
              <a:rPr lang="id-ID" dirty="0" smtClean="0"/>
              <a:t>ini dengan membaca buku teks statistika dan  mempelajari piranti lunak statistika, misalnya R. </a:t>
            </a:r>
            <a:endParaRPr lang="id-ID" dirty="0" smtClean="0"/>
          </a:p>
          <a:p>
            <a:endParaRPr lang="id-ID" dirty="0" smtClean="0"/>
          </a:p>
          <a:p>
            <a:endParaRPr lang="id-ID" dirty="0" smtClean="0"/>
          </a:p>
          <a:p>
            <a:endParaRPr lang="en-AU" dirty="0" smtClean="0"/>
          </a:p>
          <a:p>
            <a:endParaRPr lang="en-AU" dirty="0"/>
          </a:p>
        </p:txBody>
      </p:sp>
    </p:spTree>
    <p:extLst>
      <p:ext uri="{BB962C8B-B14F-4D97-AF65-F5344CB8AC3E}">
        <p14:creationId xmlns="" xmlns:p14="http://schemas.microsoft.com/office/powerpoint/2010/main" val="126762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22300"/>
            <a:ext cx="8534400" cy="2882900"/>
          </a:xfrm>
        </p:spPr>
        <p:txBody>
          <a:bodyPr>
            <a:normAutofit/>
          </a:bodyPr>
          <a:lstStyle/>
          <a:p>
            <a:pPr marL="0" indent="0" algn="ctr">
              <a:buNone/>
            </a:pPr>
            <a:r>
              <a:rPr lang="id-ID" sz="8000" b="1" dirty="0" smtClean="0">
                <a:solidFill>
                  <a:srgbClr val="0000FF"/>
                </a:solidFill>
                <a:latin typeface="AR HERMANN" pitchFamily="2" charset="0"/>
              </a:rPr>
              <a:t>Hari ke-3 Selesai</a:t>
            </a:r>
            <a:endParaRPr lang="en-AU" sz="8000" b="1" dirty="0">
              <a:solidFill>
                <a:srgbClr val="0000FF"/>
              </a:solidFill>
              <a:latin typeface="AR HERMANN" pitchFamily="2" charset="0"/>
            </a:endParaRPr>
          </a:p>
        </p:txBody>
      </p:sp>
      <p:pic>
        <p:nvPicPr>
          <p:cNvPr id="25602" name="Picture 2" descr="http://novtani.files.wordpress.com/2012/12/template-powerpoint-wisuda.png"/>
          <p:cNvPicPr>
            <a:picLocks noChangeAspect="1" noChangeArrowheads="1"/>
          </p:cNvPicPr>
          <p:nvPr/>
        </p:nvPicPr>
        <p:blipFill>
          <a:blip r:embed="rId2"/>
          <a:srcRect/>
          <a:stretch>
            <a:fillRect/>
          </a:stretch>
        </p:blipFill>
        <p:spPr bwMode="auto">
          <a:xfrm>
            <a:off x="0" y="2514600"/>
            <a:ext cx="9144000" cy="4035426"/>
          </a:xfrm>
          <a:prstGeom prst="rect">
            <a:avLst/>
          </a:prstGeom>
          <a:noFill/>
        </p:spPr>
      </p:pic>
    </p:spTree>
    <p:extLst>
      <p:ext uri="{BB962C8B-B14F-4D97-AF65-F5344CB8AC3E}">
        <p14:creationId xmlns:p14="http://schemas.microsoft.com/office/powerpoint/2010/main" xmlns="" val="946283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74638"/>
            <a:ext cx="9144000" cy="1143000"/>
          </a:xfrm>
          <a:solidFill>
            <a:schemeClr val="tx2">
              <a:lumMod val="20000"/>
              <a:lumOff val="80000"/>
            </a:schemeClr>
          </a:solidFill>
        </p:spPr>
        <p:txBody>
          <a:bodyPr>
            <a:noAutofit/>
          </a:bodyPr>
          <a:lstStyle/>
          <a:p>
            <a:r>
              <a:rPr lang="id-ID" sz="3600" b="1" dirty="0" smtClean="0">
                <a:solidFill>
                  <a:srgbClr val="FF0000"/>
                </a:solidFill>
                <a:cs typeface="Arial" pitchFamily="34" charset="0"/>
              </a:rPr>
              <a:t>Pendahuluan Studi Kasus 3</a:t>
            </a:r>
            <a:r>
              <a:rPr lang="en-AU" sz="3600" b="1" dirty="0" smtClean="0">
                <a:solidFill>
                  <a:srgbClr val="FF0000"/>
                </a:solidFill>
                <a:cs typeface="Arial" pitchFamily="34" charset="0"/>
              </a:rPr>
              <a:t>:</a:t>
            </a:r>
            <a:br>
              <a:rPr lang="en-AU" sz="3600" b="1" dirty="0" smtClean="0">
                <a:solidFill>
                  <a:srgbClr val="FF0000"/>
                </a:solidFill>
                <a:cs typeface="Arial" pitchFamily="34" charset="0"/>
              </a:rPr>
            </a:br>
            <a:r>
              <a:rPr lang="id-ID" sz="3600" b="1" dirty="0" smtClean="0">
                <a:solidFill>
                  <a:srgbClr val="FF0000"/>
                </a:solidFill>
                <a:cs typeface="Arial" pitchFamily="34" charset="0"/>
              </a:rPr>
              <a:t>Swasembada Daging Sapi</a:t>
            </a:r>
            <a:endParaRPr lang="en-AU" sz="3600" b="1" dirty="0">
              <a:solidFill>
                <a:srgbClr val="FF0000"/>
              </a:solidFill>
              <a:cs typeface="Arial" pitchFamily="34" charset="0"/>
            </a:endParaRPr>
          </a:p>
        </p:txBody>
      </p:sp>
      <p:sp>
        <p:nvSpPr>
          <p:cNvPr id="6" name="Content Placeholder 2"/>
          <p:cNvSpPr>
            <a:spLocks noGrp="1"/>
          </p:cNvSpPr>
          <p:nvPr>
            <p:ph idx="1"/>
          </p:nvPr>
        </p:nvSpPr>
        <p:spPr/>
        <p:txBody>
          <a:bodyPr>
            <a:normAutofit fontScale="92500"/>
          </a:bodyPr>
          <a:lstStyle/>
          <a:p>
            <a:r>
              <a:rPr lang="id-ID" sz="4000" b="1" dirty="0" smtClean="0">
                <a:solidFill>
                  <a:srgbClr val="0000FF"/>
                </a:solidFill>
                <a:latin typeface="+mj-lt"/>
                <a:cs typeface="Arial" pitchFamily="34" charset="0"/>
              </a:rPr>
              <a:t>Keahlian yang dicapai dalam studi kasus ini:</a:t>
            </a:r>
            <a:endParaRPr lang="id-ID" sz="3600" dirty="0" smtClean="0">
              <a:latin typeface="+mj-lt"/>
            </a:endParaRPr>
          </a:p>
          <a:p>
            <a:pPr lvl="1"/>
            <a:r>
              <a:rPr lang="id-ID" sz="3600" dirty="0" smtClean="0"/>
              <a:t>Manajemen data</a:t>
            </a:r>
          </a:p>
          <a:p>
            <a:pPr lvl="1"/>
            <a:r>
              <a:rPr lang="id-ID" sz="3600" dirty="0" smtClean="0"/>
              <a:t>Meringkas data dengan plots</a:t>
            </a:r>
          </a:p>
          <a:p>
            <a:pPr lvl="1"/>
            <a:r>
              <a:rPr lang="id-ID" sz="3600" dirty="0" smtClean="0"/>
              <a:t>Memahami hipotesis nol dan hipotesis alternatif</a:t>
            </a:r>
          </a:p>
          <a:p>
            <a:pPr lvl="1"/>
            <a:r>
              <a:rPr lang="id-ID" sz="3600" dirty="0" smtClean="0"/>
              <a:t>Pengujian hipotesis dengan uji statistika</a:t>
            </a:r>
          </a:p>
          <a:p>
            <a:endParaRPr lang="id-ID" sz="4000" b="1" dirty="0" smtClean="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03903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74638"/>
            <a:ext cx="9144000" cy="1143000"/>
          </a:xfrm>
          <a:solidFill>
            <a:schemeClr val="tx2">
              <a:lumMod val="20000"/>
              <a:lumOff val="80000"/>
            </a:schemeClr>
          </a:solidFill>
        </p:spPr>
        <p:txBody>
          <a:bodyPr>
            <a:noAutofit/>
          </a:bodyPr>
          <a:lstStyle/>
          <a:p>
            <a:r>
              <a:rPr lang="id-ID" sz="3600" b="1" dirty="0" smtClean="0">
                <a:solidFill>
                  <a:srgbClr val="FF0000"/>
                </a:solidFill>
                <a:cs typeface="Arial" pitchFamily="34" charset="0"/>
              </a:rPr>
              <a:t>Pendahuluan Studi Kasus 3</a:t>
            </a:r>
            <a:r>
              <a:rPr lang="en-AU" sz="3600" b="1" dirty="0" smtClean="0">
                <a:solidFill>
                  <a:srgbClr val="FF0000"/>
                </a:solidFill>
                <a:cs typeface="Arial" pitchFamily="34" charset="0"/>
              </a:rPr>
              <a:t>:</a:t>
            </a:r>
            <a:br>
              <a:rPr lang="en-AU" sz="3600" b="1" dirty="0" smtClean="0">
                <a:solidFill>
                  <a:srgbClr val="FF0000"/>
                </a:solidFill>
                <a:cs typeface="Arial" pitchFamily="34" charset="0"/>
              </a:rPr>
            </a:br>
            <a:r>
              <a:rPr lang="id-ID" sz="3600" b="1" dirty="0" smtClean="0">
                <a:solidFill>
                  <a:srgbClr val="FF0000"/>
                </a:solidFill>
                <a:cs typeface="Arial" pitchFamily="34" charset="0"/>
              </a:rPr>
              <a:t>Swasembada Daging Sapi</a:t>
            </a:r>
            <a:endParaRPr lang="en-AU" sz="3600" b="1" dirty="0">
              <a:solidFill>
                <a:srgbClr val="FF0000"/>
              </a:solidFill>
              <a:cs typeface="Arial" pitchFamily="34" charset="0"/>
            </a:endParaRPr>
          </a:p>
        </p:txBody>
      </p:sp>
      <p:sp>
        <p:nvSpPr>
          <p:cNvPr id="4" name="Content Placeholder 3"/>
          <p:cNvSpPr>
            <a:spLocks noGrp="1"/>
          </p:cNvSpPr>
          <p:nvPr>
            <p:ph idx="1"/>
          </p:nvPr>
        </p:nvSpPr>
        <p:spPr/>
        <p:txBody>
          <a:bodyPr>
            <a:normAutofit/>
          </a:bodyPr>
          <a:lstStyle/>
          <a:p>
            <a:r>
              <a:rPr lang="id-ID" b="1" dirty="0" smtClean="0">
                <a:solidFill>
                  <a:srgbClr val="0000FF"/>
                </a:solidFill>
                <a:latin typeface="+mj-lt"/>
                <a:cs typeface="Arial" pitchFamily="34" charset="0"/>
              </a:rPr>
              <a:t>Data dan video  yang mendukung pembelajaran:</a:t>
            </a:r>
          </a:p>
          <a:p>
            <a:pPr lvl="1"/>
            <a:r>
              <a:rPr lang="en-AU" b="1" dirty="0" smtClean="0">
                <a:solidFill>
                  <a:srgbClr val="FF0000"/>
                </a:solidFill>
              </a:rPr>
              <a:t>Data</a:t>
            </a:r>
            <a:endParaRPr lang="id-ID" sz="2400" b="1" dirty="0" smtClean="0">
              <a:solidFill>
                <a:srgbClr val="FF0000"/>
              </a:solidFill>
            </a:endParaRPr>
          </a:p>
          <a:p>
            <a:pPr lvl="2"/>
            <a:r>
              <a:rPr lang="en-AU" dirty="0" smtClean="0"/>
              <a:t>Abattoir_April_2014.xlsx</a:t>
            </a:r>
            <a:endParaRPr lang="id-ID" sz="2000" dirty="0" smtClean="0"/>
          </a:p>
          <a:p>
            <a:pPr lvl="1"/>
            <a:r>
              <a:rPr lang="en-AU" b="1" dirty="0" smtClean="0">
                <a:solidFill>
                  <a:srgbClr val="FF0000"/>
                </a:solidFill>
              </a:rPr>
              <a:t>Video</a:t>
            </a:r>
            <a:endParaRPr lang="id-ID" sz="2400" b="1" dirty="0" smtClean="0">
              <a:solidFill>
                <a:srgbClr val="FF0000"/>
              </a:solidFill>
            </a:endParaRPr>
          </a:p>
          <a:p>
            <a:pPr lvl="2"/>
            <a:r>
              <a:rPr lang="en-AU" dirty="0" smtClean="0"/>
              <a:t>Case study 3_Exercise 16.avi</a:t>
            </a:r>
            <a:endParaRPr lang="id-ID" sz="2000" dirty="0" smtClean="0"/>
          </a:p>
          <a:p>
            <a:pPr lvl="2"/>
            <a:r>
              <a:rPr lang="en-AU" dirty="0" smtClean="0"/>
              <a:t>Case study 3_Exercise 17.avi</a:t>
            </a:r>
            <a:endParaRPr lang="id-ID" sz="2000" dirty="0" smtClean="0"/>
          </a:p>
          <a:p>
            <a:pPr lvl="2"/>
            <a:r>
              <a:rPr lang="en-AU" dirty="0" smtClean="0"/>
              <a:t>Case study 3_Exercise 18.avi</a:t>
            </a:r>
            <a:endParaRPr lang="id-ID" sz="2000" dirty="0" smtClean="0"/>
          </a:p>
          <a:p>
            <a:pPr lvl="1"/>
            <a:endParaRPr lang="id-ID" dirty="0"/>
          </a:p>
        </p:txBody>
      </p:sp>
    </p:spTree>
    <p:extLst>
      <p:ext uri="{BB962C8B-B14F-4D97-AF65-F5344CB8AC3E}">
        <p14:creationId xmlns="" xmlns:p14="http://schemas.microsoft.com/office/powerpoint/2010/main" val="303903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b="1" dirty="0" smtClean="0">
                <a:solidFill>
                  <a:srgbClr val="0000FF"/>
                </a:solidFill>
              </a:rPr>
              <a:t>Skenario</a:t>
            </a:r>
          </a:p>
          <a:p>
            <a:pPr lvl="1"/>
            <a:r>
              <a:rPr lang="id-ID" dirty="0" smtClean="0"/>
              <a:t>Jumlah, jenis dan tanggal pemotongan sapi telah terekam di iSIKHNAS</a:t>
            </a:r>
          </a:p>
          <a:p>
            <a:r>
              <a:rPr lang="id-ID" b="1" dirty="0" smtClean="0">
                <a:solidFill>
                  <a:srgbClr val="0000FF"/>
                </a:solidFill>
              </a:rPr>
              <a:t>Pertanyaan penting</a:t>
            </a:r>
          </a:p>
          <a:p>
            <a:pPr lvl="1"/>
            <a:r>
              <a:rPr lang="id-ID" dirty="0" smtClean="0"/>
              <a:t>Ingin diketahui mengenai jumlah sapi yang disembelih di rumah potong, yaitu apakah ada perubahan jumlah pemotongan betina produksif vs sapi potong  asal Australia selama periode pencatatan data di iSIKHNAS</a:t>
            </a:r>
          </a:p>
          <a:p>
            <a:pPr lvl="1"/>
            <a:r>
              <a:rPr lang="id-ID" dirty="0" smtClean="0"/>
              <a:t>Membuat kesimpulan mengenai swasembada daging sapi melalui berubahan jumlah sapi yang dipotong pada setiap jenis sapi</a:t>
            </a:r>
            <a:endParaRPr lang="en-AU" dirty="0" smtClean="0"/>
          </a:p>
          <a:p>
            <a:endParaRPr lang="id-ID" dirty="0" smtClean="0"/>
          </a:p>
        </p:txBody>
      </p:sp>
      <p:sp>
        <p:nvSpPr>
          <p:cNvPr id="5" name="Title 1"/>
          <p:cNvSpPr>
            <a:spLocks noGrp="1"/>
          </p:cNvSpPr>
          <p:nvPr>
            <p:ph type="title"/>
          </p:nvPr>
        </p:nvSpPr>
        <p:spPr>
          <a:xfrm>
            <a:off x="0" y="274638"/>
            <a:ext cx="9144000" cy="1143000"/>
          </a:xfrm>
          <a:solidFill>
            <a:schemeClr val="tx2">
              <a:lumMod val="40000"/>
              <a:lumOff val="60000"/>
            </a:schemeClr>
          </a:solidFill>
        </p:spPr>
        <p:txBody>
          <a:bodyPr>
            <a:noAutofit/>
          </a:bodyPr>
          <a:lstStyle/>
          <a:p>
            <a:r>
              <a:rPr lang="id-ID" sz="3600" b="1" dirty="0" smtClean="0">
                <a:solidFill>
                  <a:srgbClr val="FF0000"/>
                </a:solidFill>
                <a:cs typeface="Arial" pitchFamily="34" charset="0"/>
              </a:rPr>
              <a:t>Pendahuluan Studi Kasus 3</a:t>
            </a:r>
            <a:r>
              <a:rPr lang="en-AU" sz="3600" b="1" dirty="0" smtClean="0">
                <a:solidFill>
                  <a:srgbClr val="FF0000"/>
                </a:solidFill>
                <a:cs typeface="Arial" pitchFamily="34" charset="0"/>
              </a:rPr>
              <a:t>:</a:t>
            </a:r>
            <a:br>
              <a:rPr lang="en-AU" sz="3600" b="1" dirty="0" smtClean="0">
                <a:solidFill>
                  <a:srgbClr val="FF0000"/>
                </a:solidFill>
                <a:cs typeface="Arial" pitchFamily="34" charset="0"/>
              </a:rPr>
            </a:br>
            <a:r>
              <a:rPr lang="id-ID" sz="3600" b="1" dirty="0" smtClean="0">
                <a:solidFill>
                  <a:srgbClr val="FF0000"/>
                </a:solidFill>
                <a:cs typeface="Arial" pitchFamily="34" charset="0"/>
              </a:rPr>
              <a:t>Swasembada Daging Sapi</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3039035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b="1" dirty="0" smtClean="0">
                <a:solidFill>
                  <a:srgbClr val="0000FF"/>
                </a:solidFill>
              </a:rPr>
              <a:t>Keterbatasan dalam penarikan kesimpulan</a:t>
            </a:r>
          </a:p>
          <a:p>
            <a:pPr lvl="1"/>
            <a:r>
              <a:rPr lang="id-ID" dirty="0" smtClean="0"/>
              <a:t>Waktu pengamatan untuk data pada studi kasus 3 ini sangat singkat dan pada wilayah yang sangat terbatas, yaitu data sejak mulai iSIKHNAS dioperasikan pada awal tahun 2014.</a:t>
            </a:r>
          </a:p>
          <a:p>
            <a:pPr lvl="1"/>
            <a:r>
              <a:rPr lang="id-ID" dirty="0" smtClean="0"/>
              <a:t>Ketidaklengkapan data yang dimiliki akan berakibat kesimpulan yang dihasilkan dari analisis data tidak menggambarkan keadaan yang sesungguhnya. Kelak kesimpulan akan semakin baik dengan semakin meluas dan lengkapnya data yang terkumpul.</a:t>
            </a:r>
          </a:p>
          <a:p>
            <a:endParaRPr lang="id-ID" b="1" dirty="0" smtClean="0">
              <a:solidFill>
                <a:srgbClr val="0000FF"/>
              </a:solidFill>
            </a:endParaRPr>
          </a:p>
        </p:txBody>
      </p:sp>
      <p:sp>
        <p:nvSpPr>
          <p:cNvPr id="5" name="Title 1"/>
          <p:cNvSpPr>
            <a:spLocks noGrp="1"/>
          </p:cNvSpPr>
          <p:nvPr>
            <p:ph type="title"/>
          </p:nvPr>
        </p:nvSpPr>
        <p:spPr>
          <a:xfrm>
            <a:off x="0" y="274638"/>
            <a:ext cx="9144000" cy="1143000"/>
          </a:xfrm>
          <a:solidFill>
            <a:schemeClr val="tx2">
              <a:lumMod val="40000"/>
              <a:lumOff val="60000"/>
            </a:schemeClr>
          </a:solidFill>
        </p:spPr>
        <p:txBody>
          <a:bodyPr>
            <a:noAutofit/>
          </a:bodyPr>
          <a:lstStyle/>
          <a:p>
            <a:r>
              <a:rPr lang="id-ID" sz="3600" b="1" dirty="0" smtClean="0">
                <a:solidFill>
                  <a:srgbClr val="FF0000"/>
                </a:solidFill>
                <a:cs typeface="Arial" pitchFamily="34" charset="0"/>
              </a:rPr>
              <a:t>Pendahuluan Studi Kasus 3</a:t>
            </a:r>
            <a:r>
              <a:rPr lang="en-AU" sz="3600" b="1" dirty="0" smtClean="0">
                <a:solidFill>
                  <a:srgbClr val="FF0000"/>
                </a:solidFill>
                <a:cs typeface="Arial" pitchFamily="34" charset="0"/>
              </a:rPr>
              <a:t>:</a:t>
            </a:r>
            <a:br>
              <a:rPr lang="en-AU" sz="3600" b="1" dirty="0" smtClean="0">
                <a:solidFill>
                  <a:srgbClr val="FF0000"/>
                </a:solidFill>
                <a:cs typeface="Arial" pitchFamily="34" charset="0"/>
              </a:rPr>
            </a:br>
            <a:r>
              <a:rPr lang="id-ID" sz="3600" b="1" dirty="0" smtClean="0">
                <a:solidFill>
                  <a:srgbClr val="FF0000"/>
                </a:solidFill>
                <a:cs typeface="Arial" pitchFamily="34" charset="0"/>
              </a:rPr>
              <a:t>Swasembada Daging Sapi</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303903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b="1" dirty="0" smtClean="0">
                <a:solidFill>
                  <a:srgbClr val="0000FF"/>
                </a:solidFill>
              </a:rPr>
              <a:t>Langkah-langkah pengujian hipotesis</a:t>
            </a:r>
          </a:p>
          <a:p>
            <a:pPr marL="850900" lvl="1" indent="-393700">
              <a:buFont typeface="+mj-lt"/>
              <a:buAutoNum type="arabicPeriod"/>
            </a:pPr>
            <a:r>
              <a:rPr lang="id-ID" dirty="0" smtClean="0"/>
              <a:t>Kembangkan pertanyaan penting atau tujuan analisis</a:t>
            </a:r>
            <a:endParaRPr lang="id-ID" sz="2400" dirty="0" smtClean="0"/>
          </a:p>
          <a:p>
            <a:pPr marL="850900" lvl="1" indent="-393700">
              <a:buFont typeface="+mj-lt"/>
              <a:buAutoNum type="arabicPeriod"/>
            </a:pPr>
            <a:r>
              <a:rPr lang="en-AU" dirty="0" smtClean="0"/>
              <a:t>B</a:t>
            </a:r>
            <a:r>
              <a:rPr lang="id-ID" dirty="0" smtClean="0"/>
              <a:t>uat hipotesis nol (H</a:t>
            </a:r>
            <a:r>
              <a:rPr lang="id-ID" baseline="-25000" dirty="0" smtClean="0"/>
              <a:t>0</a:t>
            </a:r>
            <a:r>
              <a:rPr lang="id-ID" dirty="0" smtClean="0"/>
              <a:t>) dan hipotesis alternatif (</a:t>
            </a:r>
            <a:r>
              <a:rPr lang="id-ID" dirty="0" smtClean="0"/>
              <a:t>H</a:t>
            </a:r>
            <a:r>
              <a:rPr lang="id-ID" baseline="-25000" dirty="0" smtClean="0"/>
              <a:t>A</a:t>
            </a:r>
            <a:r>
              <a:rPr lang="id-ID" dirty="0" smtClean="0"/>
              <a:t>)</a:t>
            </a:r>
            <a:endParaRPr lang="id-ID" sz="2400" dirty="0" smtClean="0"/>
          </a:p>
          <a:p>
            <a:pPr marL="850900" lvl="1" indent="-393700">
              <a:buFont typeface="+mj-lt"/>
              <a:buAutoNum type="arabicPeriod"/>
            </a:pPr>
            <a:r>
              <a:rPr lang="en-AU" dirty="0" smtClean="0"/>
              <a:t>T</a:t>
            </a:r>
            <a:r>
              <a:rPr lang="id-ID" dirty="0" smtClean="0"/>
              <a:t>entukan uji statistika yang tepat</a:t>
            </a:r>
            <a:endParaRPr lang="id-ID" sz="2400" dirty="0" smtClean="0"/>
          </a:p>
          <a:p>
            <a:pPr marL="850900" lvl="1" indent="-393700">
              <a:buFont typeface="+mj-lt"/>
              <a:buAutoNum type="arabicPeriod"/>
            </a:pPr>
            <a:r>
              <a:rPr lang="en-AU" dirty="0" smtClean="0"/>
              <a:t>H</a:t>
            </a:r>
            <a:r>
              <a:rPr lang="id-ID" dirty="0" smtClean="0"/>
              <a:t>itung nilai statistik uji</a:t>
            </a:r>
            <a:endParaRPr lang="id-ID" sz="2400" dirty="0" smtClean="0"/>
          </a:p>
          <a:p>
            <a:pPr marL="850900" lvl="1" indent="-393700">
              <a:buFont typeface="+mj-lt"/>
              <a:buAutoNum type="arabicPeriod"/>
            </a:pPr>
            <a:r>
              <a:rPr lang="en-AU" dirty="0" smtClean="0"/>
              <a:t>T</a:t>
            </a:r>
            <a:r>
              <a:rPr lang="id-ID" dirty="0" smtClean="0"/>
              <a:t>entukan wilayah kritik untuk penolakan dan penerimaan </a:t>
            </a:r>
            <a:r>
              <a:rPr lang="id-ID" dirty="0" smtClean="0"/>
              <a:t>H</a:t>
            </a:r>
            <a:r>
              <a:rPr lang="id-ID" baseline="-25000" dirty="0" smtClean="0"/>
              <a:t>0</a:t>
            </a:r>
            <a:endParaRPr lang="id-ID" sz="2400" dirty="0" smtClean="0"/>
          </a:p>
          <a:p>
            <a:pPr marL="850900" lvl="1" indent="-393700">
              <a:buFont typeface="+mj-lt"/>
              <a:buAutoNum type="arabicPeriod"/>
            </a:pPr>
            <a:r>
              <a:rPr lang="id-ID" dirty="0" smtClean="0"/>
              <a:t>Tentukan nilai peluang statatistik uji pengamatan jika </a:t>
            </a:r>
            <a:r>
              <a:rPr lang="id-ID" dirty="0" smtClean="0"/>
              <a:t>H</a:t>
            </a:r>
            <a:r>
              <a:rPr lang="id-ID" baseline="-25000" dirty="0" smtClean="0"/>
              <a:t>0</a:t>
            </a:r>
            <a:r>
              <a:rPr lang="id-ID" dirty="0" smtClean="0"/>
              <a:t> </a:t>
            </a:r>
            <a:r>
              <a:rPr lang="id-ID" dirty="0" smtClean="0"/>
              <a:t>benar</a:t>
            </a:r>
            <a:endParaRPr lang="id-ID" sz="2400" dirty="0" smtClean="0"/>
          </a:p>
          <a:p>
            <a:pPr marL="850900" lvl="1" indent="-393700">
              <a:buFont typeface="+mj-lt"/>
              <a:buAutoNum type="arabicPeriod"/>
            </a:pPr>
            <a:r>
              <a:rPr lang="en-AU" dirty="0" smtClean="0"/>
              <a:t>T</a:t>
            </a:r>
            <a:r>
              <a:rPr lang="id-ID" dirty="0" smtClean="0"/>
              <a:t>olak atau terima </a:t>
            </a:r>
            <a:r>
              <a:rPr lang="id-ID" dirty="0" smtClean="0"/>
              <a:t>H</a:t>
            </a:r>
            <a:r>
              <a:rPr lang="id-ID" baseline="-25000" dirty="0" smtClean="0"/>
              <a:t>0</a:t>
            </a:r>
            <a:endParaRPr lang="id-ID" sz="2400" dirty="0" smtClean="0"/>
          </a:p>
          <a:p>
            <a:pPr marL="850900" lvl="1" indent="-393700">
              <a:buFont typeface="+mj-lt"/>
              <a:buAutoNum type="arabicPeriod"/>
            </a:pPr>
            <a:r>
              <a:rPr lang="id-ID" dirty="0" smtClean="0"/>
              <a:t>Buatlah inferensia mengenai populasi yang diteliti</a:t>
            </a:r>
            <a:endParaRPr lang="id-ID" sz="2400" dirty="0" smtClean="0"/>
          </a:p>
          <a:p>
            <a:pPr lvl="1"/>
            <a:endParaRPr lang="id-ID" dirty="0" smtClean="0">
              <a:solidFill>
                <a:srgbClr val="0000FF"/>
              </a:solidFill>
            </a:endParaRPr>
          </a:p>
          <a:p>
            <a:endParaRPr lang="en-AU" dirty="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b="1" dirty="0" smtClean="0">
                <a:solidFill>
                  <a:srgbClr val="FF0000"/>
                </a:solidFill>
                <a:cs typeface="Arial" pitchFamily="34" charset="0"/>
              </a:rPr>
              <a:t>Konsep Kunci Pengujian Hipotesis</a:t>
            </a:r>
            <a:endParaRPr lang="en-AU" b="1" dirty="0">
              <a:solidFill>
                <a:srgbClr val="FF0000"/>
              </a:solidFill>
              <a:cs typeface="Arial" pitchFamily="34" charset="0"/>
            </a:endParaRPr>
          </a:p>
        </p:txBody>
      </p:sp>
    </p:spTree>
    <p:extLst>
      <p:ext uri="{BB962C8B-B14F-4D97-AF65-F5344CB8AC3E}">
        <p14:creationId xmlns="" xmlns:p14="http://schemas.microsoft.com/office/powerpoint/2010/main" val="232098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b="1" dirty="0" smtClean="0">
                <a:solidFill>
                  <a:srgbClr val="0000FF"/>
                </a:solidFill>
              </a:rPr>
              <a:t>Tujuan atau pertanyaan penting</a:t>
            </a:r>
          </a:p>
          <a:p>
            <a:pPr marL="393700" lvl="1" indent="6350">
              <a:buNone/>
            </a:pPr>
            <a:r>
              <a:rPr lang="id-ID" dirty="0" smtClean="0"/>
              <a:t>Salah satu cara untuk mengetahui  swasembada daging adalah dengan mengamati perubahan jumlah pemotongan berbagai jenis sapi dalam rentang waktu tertentu. Jika swasembada tercapai, maka akan terjadi penurunan pemotongan betina produktif dan sapi Australia. Jadi pertanyaan pada studi ini:</a:t>
            </a:r>
          </a:p>
          <a:p>
            <a:pPr marL="393700" lvl="1" indent="6350">
              <a:buNone/>
            </a:pPr>
            <a:r>
              <a:rPr lang="id-ID" dirty="0" smtClean="0">
                <a:solidFill>
                  <a:srgbClr val="FF0000"/>
                </a:solidFill>
              </a:rPr>
              <a:t>“Apakah jumlah pemotongan sapi pada jenis yang berbeda adalah konstan sepanjang waktu?”</a:t>
            </a:r>
          </a:p>
          <a:p>
            <a:endParaRPr lang="en-AU" dirty="0">
              <a:solidFill>
                <a:srgbClr val="0000FF"/>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(1)</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232098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2"/>
            </a:pPr>
            <a:r>
              <a:rPr lang="id-ID" b="1" dirty="0" smtClean="0">
                <a:solidFill>
                  <a:srgbClr val="0000FF"/>
                </a:solidFill>
              </a:rPr>
              <a:t>Hipotesis nol </a:t>
            </a:r>
            <a:r>
              <a:rPr lang="id-ID" b="1" dirty="0" smtClean="0">
                <a:solidFill>
                  <a:srgbClr val="0000FF"/>
                </a:solidFill>
              </a:rPr>
              <a:t>(</a:t>
            </a:r>
            <a:r>
              <a:rPr lang="id-ID" b="1" dirty="0" smtClean="0">
                <a:solidFill>
                  <a:srgbClr val="0000FF"/>
                </a:solidFill>
              </a:rPr>
              <a:t>H</a:t>
            </a:r>
            <a:r>
              <a:rPr lang="id-ID" b="1" baseline="-25000" dirty="0" smtClean="0">
                <a:solidFill>
                  <a:srgbClr val="0000FF"/>
                </a:solidFill>
              </a:rPr>
              <a:t>0</a:t>
            </a:r>
            <a:r>
              <a:rPr lang="id-ID" b="1" dirty="0" smtClean="0">
                <a:solidFill>
                  <a:srgbClr val="0000FF"/>
                </a:solidFill>
              </a:rPr>
              <a:t>) </a:t>
            </a:r>
            <a:r>
              <a:rPr lang="id-ID" b="1" dirty="0" smtClean="0">
                <a:solidFill>
                  <a:srgbClr val="0000FF"/>
                </a:solidFill>
              </a:rPr>
              <a:t>dan hipotesis alternatif </a:t>
            </a:r>
            <a:r>
              <a:rPr lang="id-ID" b="1" dirty="0" smtClean="0">
                <a:solidFill>
                  <a:srgbClr val="0000FF"/>
                </a:solidFill>
              </a:rPr>
              <a:t>(</a:t>
            </a:r>
            <a:r>
              <a:rPr lang="id-ID" b="1" dirty="0" smtClean="0">
                <a:solidFill>
                  <a:srgbClr val="0000FF"/>
                </a:solidFill>
              </a:rPr>
              <a:t>H</a:t>
            </a:r>
            <a:r>
              <a:rPr lang="id-ID" b="1" baseline="-25000" dirty="0" smtClean="0">
                <a:solidFill>
                  <a:srgbClr val="0000FF"/>
                </a:solidFill>
              </a:rPr>
              <a:t>A</a:t>
            </a:r>
            <a:r>
              <a:rPr lang="id-ID" b="1" dirty="0" smtClean="0">
                <a:solidFill>
                  <a:srgbClr val="0000FF"/>
                </a:solidFill>
              </a:rPr>
              <a:t>)</a:t>
            </a:r>
            <a:endParaRPr lang="id-ID" b="1" dirty="0" smtClean="0">
              <a:solidFill>
                <a:srgbClr val="0000FF"/>
              </a:solidFill>
            </a:endParaRPr>
          </a:p>
          <a:p>
            <a:pPr marL="914400" lvl="1" indent="-514350"/>
            <a:r>
              <a:rPr lang="id-ID" dirty="0" smtClean="0"/>
              <a:t>H</a:t>
            </a:r>
            <a:r>
              <a:rPr lang="id-ID" baseline="-25000" dirty="0" smtClean="0"/>
              <a:t>0</a:t>
            </a:r>
            <a:r>
              <a:rPr lang="id-ID" dirty="0" smtClean="0"/>
              <a:t> </a:t>
            </a:r>
            <a:r>
              <a:rPr lang="id-ID" dirty="0" smtClean="0"/>
              <a:t>selalu menyatakan tidak ada pengaruh</a:t>
            </a:r>
          </a:p>
          <a:p>
            <a:pPr marL="914400" lvl="1" indent="-514350"/>
            <a:r>
              <a:rPr lang="id-ID" dirty="0" smtClean="0"/>
              <a:t>Penolakan dan penerimaan </a:t>
            </a:r>
            <a:r>
              <a:rPr lang="id-ID" dirty="0" smtClean="0"/>
              <a:t>H</a:t>
            </a:r>
            <a:r>
              <a:rPr lang="id-ID" baseline="-25000" dirty="0" smtClean="0"/>
              <a:t>0</a:t>
            </a:r>
            <a:r>
              <a:rPr lang="id-ID" dirty="0" smtClean="0"/>
              <a:t> </a:t>
            </a:r>
            <a:r>
              <a:rPr lang="id-ID" dirty="0" smtClean="0"/>
              <a:t>berdasarkan nilai statistik uji dan peluang</a:t>
            </a:r>
          </a:p>
          <a:p>
            <a:pPr marL="914400" lvl="1" indent="-514350">
              <a:buNone/>
            </a:pPr>
            <a:r>
              <a:rPr lang="id-ID" dirty="0" smtClean="0"/>
              <a:t>Di dalam studi ini:</a:t>
            </a:r>
          </a:p>
          <a:p>
            <a:pPr marL="914400" lvl="1" indent="-514350">
              <a:buNone/>
            </a:pPr>
            <a:r>
              <a:rPr lang="id-ID" dirty="0" smtClean="0">
                <a:solidFill>
                  <a:srgbClr val="FF0000"/>
                </a:solidFill>
              </a:rPr>
              <a:t>H</a:t>
            </a:r>
            <a:r>
              <a:rPr lang="id-ID" baseline="-25000" dirty="0" smtClean="0">
                <a:solidFill>
                  <a:srgbClr val="FF0000"/>
                </a:solidFill>
              </a:rPr>
              <a:t>0</a:t>
            </a:r>
            <a:r>
              <a:rPr lang="id-ID" dirty="0" smtClean="0">
                <a:solidFill>
                  <a:srgbClr val="FF0000"/>
                </a:solidFill>
              </a:rPr>
              <a:t>: tidak ada pengaruh waktu (bulan) terhadap jumlah pemotongan pada berbagai jenis sapi</a:t>
            </a:r>
            <a:endParaRPr lang="en-AU" dirty="0">
              <a:solidFill>
                <a:srgbClr val="FF0000"/>
              </a:solidFill>
            </a:endParaRPr>
          </a:p>
        </p:txBody>
      </p:sp>
      <p:sp>
        <p:nvSpPr>
          <p:cNvPr id="5" name="Title 1"/>
          <p:cNvSpPr>
            <a:spLocks noGrp="1"/>
          </p:cNvSpPr>
          <p:nvPr>
            <p:ph type="title"/>
          </p:nvPr>
        </p:nvSpPr>
        <p:spPr>
          <a:xfrm>
            <a:off x="0" y="274638"/>
            <a:ext cx="9144000" cy="1143000"/>
          </a:xfrm>
          <a:solidFill>
            <a:schemeClr val="tx2">
              <a:lumMod val="20000"/>
              <a:lumOff val="80000"/>
            </a:schemeClr>
          </a:solidFill>
        </p:spPr>
        <p:txBody>
          <a:bodyPr>
            <a:normAutofit/>
          </a:bodyPr>
          <a:lstStyle/>
          <a:p>
            <a:r>
              <a:rPr lang="id-ID" sz="3600" b="1" dirty="0" smtClean="0">
                <a:solidFill>
                  <a:srgbClr val="FF0000"/>
                </a:solidFill>
                <a:cs typeface="Arial" pitchFamily="34" charset="0"/>
              </a:rPr>
              <a:t>Konsep Kunci Pengujian Hipotesis (2)</a:t>
            </a:r>
            <a:endParaRPr lang="en-AU" sz="3600" b="1" dirty="0">
              <a:solidFill>
                <a:srgbClr val="FF0000"/>
              </a:solidFill>
              <a:cs typeface="Arial" pitchFamily="34" charset="0"/>
            </a:endParaRPr>
          </a:p>
        </p:txBody>
      </p:sp>
    </p:spTree>
    <p:extLst>
      <p:ext uri="{BB962C8B-B14F-4D97-AF65-F5344CB8AC3E}">
        <p14:creationId xmlns="" xmlns:p14="http://schemas.microsoft.com/office/powerpoint/2010/main" val="4107762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10966</TotalTime>
  <Words>1276</Words>
  <Application>Microsoft Office PowerPoint</Application>
  <PresentationFormat>On-screen Show (4:3)</PresentationFormat>
  <Paragraphs>143</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Pengantar Analisis Data: Studi Kasus dengan Menggunakan Data iSIKHNAS </vt:lpstr>
      <vt:lpstr>Sesi i</vt:lpstr>
      <vt:lpstr>Pendahuluan Studi Kasus 3: Swasembada Daging Sapi</vt:lpstr>
      <vt:lpstr>Pendahuluan Studi Kasus 3: Swasembada Daging Sapi</vt:lpstr>
      <vt:lpstr>Pendahuluan Studi Kasus 3: Swasembada Daging Sapi</vt:lpstr>
      <vt:lpstr>Pendahuluan Studi Kasus 3: Swasembada Daging Sapi</vt:lpstr>
      <vt:lpstr>Konsep Kunci Pengujian Hipotesis</vt:lpstr>
      <vt:lpstr>Konsep Kunci Pengujian Hipotesis (1)</vt:lpstr>
      <vt:lpstr>Konsep Kunci Pengujian Hipotesis (2)</vt:lpstr>
      <vt:lpstr>Konsep Kunci Pengujian Hipotesis (3)</vt:lpstr>
      <vt:lpstr>Konsep Kunci Pengujian Hipotesis (4)</vt:lpstr>
      <vt:lpstr>Konsep Kunci Pengujian Hipotesis (4)</vt:lpstr>
      <vt:lpstr>Konsep Kunci Pengujian Hipotesis (5)</vt:lpstr>
      <vt:lpstr>Konsep Kunci Pengujian Hipotesis (6)</vt:lpstr>
      <vt:lpstr>Konsep Kunci Pengujian Hipotesis (7)</vt:lpstr>
      <vt:lpstr>Konsep Kunci Pengujian Hipotesis (8)</vt:lpstr>
      <vt:lpstr>Konsep Kunci Pengujian Hipotesis (8)</vt:lpstr>
      <vt:lpstr>Studi Kasus 3: Tujuan</vt:lpstr>
      <vt:lpstr>Sesi 2</vt:lpstr>
      <vt:lpstr>Studi Kasus 3: Manajemen Data</vt:lpstr>
      <vt:lpstr>Slide 21</vt:lpstr>
      <vt:lpstr>Sesi 3</vt:lpstr>
      <vt:lpstr>Slide 23</vt:lpstr>
      <vt:lpstr>Slide 24</vt:lpstr>
      <vt:lpstr>Sesi 4</vt:lpstr>
      <vt:lpstr>Ringkasan Studi Kasus 3</vt:lpstr>
      <vt:lpstr>Kesimpulan Pelatihan</vt:lpstr>
      <vt:lpstr>Kesimpulan Pelatihan</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H P</cp:lastModifiedBy>
  <cp:revision>63</cp:revision>
  <dcterms:created xsi:type="dcterms:W3CDTF">2013-03-15T18:03:41Z</dcterms:created>
  <dcterms:modified xsi:type="dcterms:W3CDTF">2015-02-14T14:29:41Z</dcterms:modified>
</cp:coreProperties>
</file>