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66" r:id="rId3"/>
    <p:sldId id="269" r:id="rId4"/>
    <p:sldId id="270" r:id="rId5"/>
    <p:sldId id="267" r:id="rId6"/>
    <p:sldId id="304" r:id="rId7"/>
    <p:sldId id="287" r:id="rId8"/>
    <p:sldId id="290" r:id="rId9"/>
    <p:sldId id="292" r:id="rId10"/>
    <p:sldId id="305" r:id="rId11"/>
    <p:sldId id="306" r:id="rId12"/>
    <p:sldId id="303" r:id="rId13"/>
    <p:sldId id="258" r:id="rId14"/>
    <p:sldId id="26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75" autoAdjust="0"/>
  </p:normalViewPr>
  <p:slideViewPr>
    <p:cSldViewPr snapToObjects="1">
      <p:cViewPr varScale="1">
        <p:scale>
          <a:sx n="43" d="100"/>
          <a:sy n="43" d="100"/>
        </p:scale>
        <p:origin x="1440" y="48"/>
      </p:cViewPr>
      <p:guideLst>
        <p:guide orient="horz" pos="2160"/>
        <p:guide pos="2880"/>
      </p:guideLst>
    </p:cSldViewPr>
  </p:slideViewPr>
  <p:notesTextViewPr>
    <p:cViewPr>
      <p:scale>
        <a:sx n="100" d="100"/>
        <a:sy n="100" d="100"/>
      </p:scale>
      <p:origin x="0" y="-67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298CE-2AFF-4FAA-A26E-39AED356E737}" type="datetimeFigureOut">
              <a:rPr lang="en-AU" smtClean="0"/>
              <a:t>2/12/2014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A7CADE-9420-48EF-9FDA-CBD63633A01C}" type="slidenum">
              <a:rPr lang="en-AU" smtClean="0"/>
              <a:t>‹#›</a:t>
            </a:fld>
            <a:endParaRPr lang="en-AU"/>
          </a:p>
        </p:txBody>
      </p:sp>
    </p:spTree>
    <p:extLst>
      <p:ext uri="{BB962C8B-B14F-4D97-AF65-F5344CB8AC3E}">
        <p14:creationId xmlns:p14="http://schemas.microsoft.com/office/powerpoint/2010/main" val="112698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a:t>
            </a:fld>
            <a:endParaRPr lang="en-AU"/>
          </a:p>
        </p:txBody>
      </p:sp>
    </p:spTree>
    <p:extLst>
      <p:ext uri="{BB962C8B-B14F-4D97-AF65-F5344CB8AC3E}">
        <p14:creationId xmlns:p14="http://schemas.microsoft.com/office/powerpoint/2010/main" val="128789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r>
              <a:rPr lang="en-AU" sz="1200" kern="1200" dirty="0" err="1" smtClean="0">
                <a:solidFill>
                  <a:schemeClr val="tx1"/>
                </a:solidFill>
                <a:effectLst/>
                <a:latin typeface="+mn-lt"/>
                <a:ea typeface="+mn-ea"/>
                <a:cs typeface="+mn-cs"/>
              </a:rPr>
              <a:t>Contoh</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ini</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mendemonstrasikan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karakterisitik</a:t>
            </a:r>
            <a:r>
              <a:rPr lang="en-AU" sz="1200" kern="1200" dirty="0" smtClean="0">
                <a:solidFill>
                  <a:schemeClr val="tx1"/>
                </a:solidFill>
                <a:effectLst/>
                <a:latin typeface="+mn-lt"/>
                <a:ea typeface="+mn-ea"/>
                <a:cs typeface="+mn-cs"/>
              </a:rPr>
              <a:t> yang </a:t>
            </a:r>
            <a:r>
              <a:rPr lang="en-AU" sz="1200" kern="1200" dirty="0" err="1" smtClean="0">
                <a:solidFill>
                  <a:schemeClr val="tx1"/>
                </a:solidFill>
                <a:effectLst/>
                <a:latin typeface="+mn-lt"/>
                <a:ea typeface="+mn-ea"/>
                <a:cs typeface="+mn-cs"/>
              </a:rPr>
              <a:t>terasosiasi</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dengan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lingkungan</a:t>
            </a:r>
            <a:r>
              <a:rPr lang="en-AU" sz="1200" kern="1200" dirty="0" smtClean="0">
                <a:solidFill>
                  <a:schemeClr val="tx1"/>
                </a:solidFill>
                <a:effectLst/>
                <a:latin typeface="+mn-lt"/>
                <a:ea typeface="+mn-ea"/>
                <a:cs typeface="+mn-cs"/>
              </a:rPr>
              <a:t>.</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kern="1200" dirty="0" err="1" smtClean="0">
                <a:solidFill>
                  <a:schemeClr val="tx1"/>
                </a:solidFill>
                <a:effectLst/>
                <a:latin typeface="+mn-lt"/>
                <a:ea typeface="+mn-ea"/>
                <a:cs typeface="+mn-cs"/>
              </a:rPr>
              <a:t>Lingkungan</a:t>
            </a:r>
            <a:r>
              <a:rPr lang="en-AU" sz="1200" b="1" kern="1200" dirty="0" smtClean="0">
                <a:solidFill>
                  <a:schemeClr val="tx1"/>
                </a:solidFill>
                <a:effectLst/>
                <a:latin typeface="+mn-lt"/>
                <a:ea typeface="+mn-ea"/>
                <a:cs typeface="+mn-cs"/>
              </a:rPr>
              <a:t> </a:t>
            </a:r>
            <a:r>
              <a:rPr lang="en-AU" sz="1200" b="0" kern="1200" dirty="0" err="1" smtClean="0">
                <a:solidFill>
                  <a:schemeClr val="tx1"/>
                </a:solidFill>
                <a:effectLst/>
                <a:latin typeface="+mn-lt"/>
                <a:ea typeface="+mn-ea"/>
                <a:cs typeface="+mn-cs"/>
              </a:rPr>
              <a:t>merujuk</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pada</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hal</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hal</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lullar</a:t>
            </a:r>
            <a:r>
              <a:rPr lang="en-AU" sz="1200" b="0" kern="1200" baseline="0" dirty="0" smtClean="0">
                <a:solidFill>
                  <a:schemeClr val="tx1"/>
                </a:solidFill>
                <a:effectLst/>
                <a:latin typeface="+mn-lt"/>
                <a:ea typeface="+mn-ea"/>
                <a:cs typeface="+mn-cs"/>
              </a:rPr>
              <a:t> yang </a:t>
            </a:r>
            <a:r>
              <a:rPr lang="en-AU" sz="1200" b="0" kern="1200" baseline="0" dirty="0" err="1" smtClean="0">
                <a:solidFill>
                  <a:schemeClr val="tx1"/>
                </a:solidFill>
                <a:effectLst/>
                <a:latin typeface="+mn-lt"/>
                <a:ea typeface="+mn-ea"/>
                <a:cs typeface="+mn-cs"/>
              </a:rPr>
              <a:t>berpengaruh</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pada</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inang</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dan</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agen</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dan</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mempengaruhi</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keluaran</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dari</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paparan</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Karrakteristik</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lingkungan</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itu</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meliputi</a:t>
            </a:r>
            <a:r>
              <a:rPr lang="en-AU" sz="1200" b="0" kern="1200" baseline="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kern="1200" dirty="0" err="1" smtClean="0">
                <a:solidFill>
                  <a:schemeClr val="tx1"/>
                </a:solidFill>
                <a:effectLst/>
                <a:latin typeface="+mn-lt"/>
                <a:ea typeface="+mn-ea"/>
                <a:cs typeface="+mn-cs"/>
              </a:rPr>
              <a:t>Tipe</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tanah</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kelembaban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curah</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hujan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serangga</a:t>
            </a:r>
            <a:r>
              <a:rPr lang="en-AU" sz="1200" kern="1200" dirty="0" smtClean="0">
                <a:solidFill>
                  <a:schemeClr val="tx1"/>
                </a:solidFill>
                <a:effectLst/>
                <a:latin typeface="+mn-lt"/>
                <a:ea typeface="+mn-ea"/>
                <a:cs typeface="+mn-cs"/>
              </a:rPr>
              <a:t> yang</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mengantarkan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agen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karakteristik</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manajemen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seperti</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kerapatan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ternak</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sanitasi</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dan</a:t>
            </a:r>
            <a:r>
              <a:rPr lang="en-AU" sz="1200" kern="1200" baseline="0" dirty="0" smtClean="0">
                <a:solidFill>
                  <a:schemeClr val="tx1"/>
                </a:solidFill>
                <a:effectLst/>
                <a:latin typeface="+mn-lt"/>
                <a:ea typeface="+mn-ea"/>
                <a:cs typeface="+mn-cs"/>
              </a:rPr>
              <a:t> lain </a:t>
            </a:r>
            <a:r>
              <a:rPr lang="en-AU" sz="1200" kern="1200" baseline="0" dirty="0" err="1" smtClean="0">
                <a:solidFill>
                  <a:schemeClr val="tx1"/>
                </a:solidFill>
                <a:effectLst/>
                <a:latin typeface="+mn-lt"/>
                <a:ea typeface="+mn-ea"/>
                <a:cs typeface="+mn-cs"/>
              </a:rPr>
              <a:t>lain</a:t>
            </a:r>
            <a:r>
              <a:rPr lang="en-AU" sz="1200" kern="1200" baseline="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10</a:t>
            </a:fld>
            <a:endParaRPr lang="en-AU"/>
          </a:p>
        </p:txBody>
      </p:sp>
    </p:spTree>
    <p:extLst>
      <p:ext uri="{BB962C8B-B14F-4D97-AF65-F5344CB8AC3E}">
        <p14:creationId xmlns:p14="http://schemas.microsoft.com/office/powerpoint/2010/main" val="1753781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So </a:t>
            </a:r>
            <a:r>
              <a:rPr lang="en-AU" sz="1200" kern="1200" baseline="0" dirty="0" smtClean="0">
                <a:solidFill>
                  <a:schemeClr val="tx1"/>
                </a:solidFill>
                <a:effectLst/>
                <a:latin typeface="+mn-lt"/>
                <a:ea typeface="+mn-ea"/>
                <a:cs typeface="+mn-cs"/>
              </a:rPr>
              <a:t>understanding the causes of Pinkeye helps us think about how we can prevent disease.</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11</a:t>
            </a:fld>
            <a:endParaRPr lang="en-AU"/>
          </a:p>
        </p:txBody>
      </p:sp>
    </p:spTree>
    <p:extLst>
      <p:ext uri="{BB962C8B-B14F-4D97-AF65-F5344CB8AC3E}">
        <p14:creationId xmlns:p14="http://schemas.microsoft.com/office/powerpoint/2010/main" val="216377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Dengan demikian, pemahaman mengenai penyebab konjungtivis membantu</a:t>
            </a:r>
            <a:r>
              <a:rPr lang="id-ID" sz="1200" kern="1200" baseline="0" dirty="0" smtClean="0">
                <a:solidFill>
                  <a:schemeClr val="tx1"/>
                </a:solidFill>
                <a:effectLst/>
                <a:latin typeface="+mn-lt"/>
                <a:ea typeface="+mn-ea"/>
                <a:cs typeface="+mn-cs"/>
              </a:rPr>
              <a:t> kita memikirkan bagaimana kita bisa mencegah penyakit. </a:t>
            </a:r>
          </a:p>
          <a:p>
            <a:endParaRPr lang="id-ID"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Misalnya saja, kita bisa: </a:t>
            </a:r>
          </a:p>
          <a:p>
            <a:pPr marL="628650" lvl="1" indent="-171450">
              <a:buFont typeface="Arial" panose="020B0604020202020204" pitchFamily="34" charset="0"/>
              <a:buChar char="•"/>
            </a:pPr>
            <a:r>
              <a:rPr lang="id-ID" sz="1200" kern="1200" baseline="0" dirty="0" smtClean="0">
                <a:solidFill>
                  <a:schemeClr val="tx1"/>
                </a:solidFill>
                <a:effectLst/>
                <a:latin typeface="+mn-lt"/>
                <a:ea typeface="+mn-ea"/>
                <a:cs typeface="+mn-cs"/>
              </a:rPr>
              <a:t>Bekerja dengan sapi pada pagi hari ketika tidak ada banyak lalat, debu, dan sinar matahari belum terlalu terik</a:t>
            </a:r>
          </a:p>
          <a:p>
            <a:pPr marL="628650" lvl="1" indent="-171450">
              <a:buFont typeface="Arial" panose="020B0604020202020204" pitchFamily="34" charset="0"/>
              <a:buChar char="•"/>
            </a:pPr>
            <a:r>
              <a:rPr lang="id-ID" sz="1200" kern="1200" baseline="0" dirty="0" smtClean="0">
                <a:solidFill>
                  <a:schemeClr val="tx1"/>
                </a:solidFill>
                <a:effectLst/>
                <a:latin typeface="+mn-lt"/>
                <a:ea typeface="+mn-ea"/>
                <a:cs typeface="+mn-cs"/>
              </a:rPr>
              <a:t>Sediakan peneduh bagi hewan apabila matahari terik</a:t>
            </a:r>
          </a:p>
          <a:p>
            <a:pPr marL="628650" lvl="1" indent="-171450">
              <a:buFont typeface="Arial" panose="020B0604020202020204" pitchFamily="34" charset="0"/>
              <a:buChar char="•"/>
            </a:pPr>
            <a:r>
              <a:rPr lang="id-ID" sz="1200" kern="1200" baseline="0" dirty="0" smtClean="0">
                <a:solidFill>
                  <a:schemeClr val="tx1"/>
                </a:solidFill>
                <a:effectLst/>
                <a:latin typeface="+mn-lt"/>
                <a:ea typeface="+mn-ea"/>
                <a:cs typeface="+mn-cs"/>
              </a:rPr>
              <a:t>Hanya beli hewan yang memiliki karakteristik fisik yang baik. Jangan beli atau ternakkan hewan dengan mata menonjol</a:t>
            </a:r>
          </a:p>
          <a:p>
            <a:pPr marL="628650" lvl="1" indent="-171450">
              <a:buFont typeface="Arial" panose="020B0604020202020204" pitchFamily="34" charset="0"/>
              <a:buChar char="•"/>
            </a:pPr>
            <a:r>
              <a:rPr lang="id-ID" sz="1200" kern="1200" baseline="0" dirty="0" smtClean="0">
                <a:solidFill>
                  <a:schemeClr val="tx1"/>
                </a:solidFill>
                <a:effectLst/>
                <a:latin typeface="+mn-lt"/>
                <a:ea typeface="+mn-ea"/>
                <a:cs typeface="+mn-cs"/>
              </a:rPr>
              <a:t>Upayakan tidak memberi makan rumput kering yang keras</a:t>
            </a:r>
          </a:p>
          <a:p>
            <a:pPr marL="628650" lvl="1" indent="-171450">
              <a:buFont typeface="Arial" panose="020B0604020202020204" pitchFamily="34" charset="0"/>
              <a:buChar char="•"/>
            </a:pPr>
            <a:r>
              <a:rPr lang="id-ID" sz="1200" kern="1200" baseline="0" dirty="0" smtClean="0">
                <a:solidFill>
                  <a:schemeClr val="tx1"/>
                </a:solidFill>
                <a:effectLst/>
                <a:latin typeface="+mn-lt"/>
                <a:ea typeface="+mn-ea"/>
                <a:cs typeface="+mn-cs"/>
              </a:rPr>
              <a:t>Jika memungkinkan, vaksinasi sapi dengan vaksin konjungtivis, terutama sapi muda</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12</a:t>
            </a:fld>
            <a:endParaRPr lang="en-AU"/>
          </a:p>
        </p:txBody>
      </p:sp>
    </p:spTree>
    <p:extLst>
      <p:ext uri="{BB962C8B-B14F-4D97-AF65-F5344CB8AC3E}">
        <p14:creationId xmlns:p14="http://schemas.microsoft.com/office/powerpoint/2010/main" val="4273323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aseline="0" dirty="0" smtClean="0"/>
          </a:p>
          <a:p>
            <a:r>
              <a:rPr lang="id-ID" baseline="0" dirty="0" smtClean="0"/>
              <a:t>Pada sesi ini, kita telah menelaah berbagai penyebab penyakit. </a:t>
            </a:r>
          </a:p>
          <a:p>
            <a:endParaRPr lang="id-ID" baseline="0" dirty="0" smtClean="0"/>
          </a:p>
          <a:p>
            <a:r>
              <a:rPr lang="id-ID" sz="1200" kern="1200" dirty="0" smtClean="0">
                <a:solidFill>
                  <a:schemeClr val="tx1"/>
                </a:solidFill>
                <a:effectLst/>
                <a:latin typeface="+mn-lt"/>
                <a:ea typeface="+mn-ea"/>
                <a:cs typeface="+mn-cs"/>
              </a:rPr>
              <a:t>Pemahaman mengenai sebab-sebab</a:t>
            </a:r>
            <a:r>
              <a:rPr lang="id-ID" sz="1200" kern="1200" baseline="0" dirty="0" smtClean="0">
                <a:solidFill>
                  <a:schemeClr val="tx1"/>
                </a:solidFill>
                <a:effectLst/>
                <a:latin typeface="+mn-lt"/>
                <a:ea typeface="+mn-ea"/>
                <a:cs typeface="+mn-cs"/>
              </a:rPr>
              <a:t> penyakit akan membantu kita memahami mengapa suatu penyakit muncul dan menolong kita memikirkan mengenai berbagai kemungkinan perawatan dan tindakan pencegahan. </a:t>
            </a:r>
          </a:p>
          <a:p>
            <a:endParaRPr lang="id-ID"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Contoh-contoh yang telah digunakan dalam sesi ini: </a:t>
            </a:r>
          </a:p>
          <a:p>
            <a:pPr marL="171450" indent="-171450">
              <a:buFont typeface="Arial" panose="020B0604020202020204" pitchFamily="34" charset="0"/>
              <a:buChar char="•"/>
            </a:pPr>
            <a:r>
              <a:rPr lang="id-ID" sz="1200" kern="1200" dirty="0" smtClean="0">
                <a:solidFill>
                  <a:schemeClr val="tx1"/>
                </a:solidFill>
                <a:effectLst/>
                <a:latin typeface="+mn-lt"/>
                <a:ea typeface="+mn-ea"/>
                <a:cs typeface="+mn-cs"/>
              </a:rPr>
              <a:t>Melihat</a:t>
            </a:r>
            <a:r>
              <a:rPr lang="id-ID" sz="1200" kern="1200" baseline="0" dirty="0" smtClean="0">
                <a:solidFill>
                  <a:schemeClr val="tx1"/>
                </a:solidFill>
                <a:effectLst/>
                <a:latin typeface="+mn-lt"/>
                <a:ea typeface="+mn-ea"/>
                <a:cs typeface="+mn-cs"/>
              </a:rPr>
              <a:t> betapa banyak penyebab suatu penyakit</a:t>
            </a:r>
          </a:p>
          <a:p>
            <a:pPr marL="171450" indent="-171450">
              <a:buFont typeface="Arial" panose="020B0604020202020204" pitchFamily="34" charset="0"/>
              <a:buChar char="•"/>
            </a:pPr>
            <a:r>
              <a:rPr lang="id-ID" sz="1200" kern="1200" baseline="0" dirty="0" smtClean="0">
                <a:solidFill>
                  <a:schemeClr val="tx1"/>
                </a:solidFill>
                <a:effectLst/>
                <a:latin typeface="+mn-lt"/>
                <a:ea typeface="+mn-ea"/>
                <a:cs typeface="+mn-cs"/>
              </a:rPr>
              <a:t>Berapa sering penyebab-penyebab tersebut terkait dengan karakteristik inang, agen, atau lingkungan</a:t>
            </a:r>
          </a:p>
          <a:p>
            <a:pPr marL="171450" indent="-171450">
              <a:buFont typeface="Arial" panose="020B0604020202020204" pitchFamily="34" charset="0"/>
              <a:buChar char="•"/>
            </a:pPr>
            <a:r>
              <a:rPr lang="id-ID" sz="1200" kern="1200" dirty="0" smtClean="0">
                <a:solidFill>
                  <a:schemeClr val="tx1"/>
                </a:solidFill>
                <a:effectLst/>
                <a:latin typeface="+mn-lt"/>
                <a:ea typeface="+mn-ea"/>
                <a:cs typeface="+mn-cs"/>
              </a:rPr>
              <a:t>Pemahaman mengenai penyebab-penyebab tersebut dapat membantu paravet memberi</a:t>
            </a:r>
            <a:r>
              <a:rPr lang="id-ID" sz="1200" kern="1200" baseline="0" dirty="0" smtClean="0">
                <a:solidFill>
                  <a:schemeClr val="tx1"/>
                </a:solidFill>
                <a:effectLst/>
                <a:latin typeface="+mn-lt"/>
                <a:ea typeface="+mn-ea"/>
                <a:cs typeface="+mn-cs"/>
              </a:rPr>
              <a:t> saran bagaimana mencegah atau mengurangi terjadinya kasus-kasus baru penyakit tersebut</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13</a:t>
            </a:fld>
            <a:endParaRPr lang="en-AU"/>
          </a:p>
        </p:txBody>
      </p:sp>
    </p:spTree>
    <p:extLst>
      <p:ext uri="{BB962C8B-B14F-4D97-AF65-F5344CB8AC3E}">
        <p14:creationId xmlns:p14="http://schemas.microsoft.com/office/powerpoint/2010/main" val="1142701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14</a:t>
            </a:fld>
            <a:endParaRPr lang="en-AU"/>
          </a:p>
        </p:txBody>
      </p:sp>
    </p:spTree>
    <p:extLst>
      <p:ext uri="{BB962C8B-B14F-4D97-AF65-F5344CB8AC3E}">
        <p14:creationId xmlns:p14="http://schemas.microsoft.com/office/powerpoint/2010/main" val="395366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Selama sesi ini, kita akan menelaah berbagai penyebab yang berbeda dari penyakit saat kita melakukan investigasi terhadap permasalahan kesehatan hewan. </a:t>
            </a:r>
          </a:p>
          <a:p>
            <a:endParaRPr lang="id-ID"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Hal</a:t>
            </a:r>
            <a:r>
              <a:rPr lang="id-ID" sz="1200" kern="1200" baseline="0" dirty="0" smtClean="0">
                <a:solidFill>
                  <a:schemeClr val="tx1"/>
                </a:solidFill>
                <a:effectLst/>
                <a:latin typeface="+mn-lt"/>
                <a:ea typeface="+mn-ea"/>
                <a:cs typeface="+mn-cs"/>
              </a:rPr>
              <a:t> ini akan membantu Anda mencari penyebab mengapa terjadi suatu penyakit, dan menolong Anda memikirkan pengenai tindakan perawatan dan pencegahan yang diperlukan.</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2</a:t>
            </a:fld>
            <a:endParaRPr lang="en-AU"/>
          </a:p>
        </p:txBody>
      </p:sp>
    </p:spTree>
    <p:extLst>
      <p:ext uri="{BB962C8B-B14F-4D97-AF65-F5344CB8AC3E}">
        <p14:creationId xmlns:p14="http://schemas.microsoft.com/office/powerpoint/2010/main" val="120976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Contoh</a:t>
            </a:r>
            <a:r>
              <a:rPr lang="id-ID" sz="1200" kern="1200" baseline="0" dirty="0" smtClean="0">
                <a:solidFill>
                  <a:schemeClr val="tx1"/>
                </a:solidFill>
                <a:effectLst/>
                <a:latin typeface="+mn-lt"/>
                <a:ea typeface="+mn-ea"/>
                <a:cs typeface="+mn-cs"/>
              </a:rPr>
              <a:t> ini akan membantu kita </a:t>
            </a:r>
            <a:r>
              <a:rPr lang="id-ID" sz="1200" kern="1200" dirty="0" smtClean="0">
                <a:solidFill>
                  <a:schemeClr val="tx1"/>
                </a:solidFill>
                <a:effectLst/>
                <a:latin typeface="+mn-lt"/>
                <a:ea typeface="+mn-ea"/>
                <a:cs typeface="+mn-cs"/>
              </a:rPr>
              <a:t>memperoleh gambaran mengenai apa yang akan kita bicarakan.</a:t>
            </a:r>
          </a:p>
          <a:p>
            <a:endParaRPr lang="id-ID"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Suatu penelitian menemukan bahwa peternakan</a:t>
            </a:r>
            <a:r>
              <a:rPr lang="id-ID" sz="1200" kern="1200" baseline="0" dirty="0" smtClean="0">
                <a:solidFill>
                  <a:schemeClr val="tx1"/>
                </a:solidFill>
                <a:effectLst/>
                <a:latin typeface="+mn-lt"/>
                <a:ea typeface="+mn-ea"/>
                <a:cs typeface="+mn-cs"/>
              </a:rPr>
              <a:t> sapi yang memberi pakan rumput dan jerami kering berisiko lima kali lebih tinggi mengalami wabah konjungtivitis pada sapi muda, dibandingkan dengan peternakan yang memberi pakan rumput segar atau silase.</a:t>
            </a:r>
          </a:p>
          <a:p>
            <a:endParaRPr lang="id-ID" sz="1200" kern="1200" baseline="0" dirty="0" smtClean="0">
              <a:solidFill>
                <a:schemeClr val="tx1"/>
              </a:solidFill>
              <a:effectLst/>
              <a:latin typeface="+mn-lt"/>
              <a:ea typeface="+mn-ea"/>
              <a:cs typeface="+mn-cs"/>
            </a:endParaRPr>
          </a:p>
          <a:p>
            <a:r>
              <a:rPr lang="id-ID" sz="1200" kern="1200" baseline="0" dirty="0" smtClean="0">
                <a:solidFill>
                  <a:schemeClr val="tx1"/>
                </a:solidFill>
                <a:effectLst/>
                <a:latin typeface="+mn-lt"/>
                <a:ea typeface="+mn-ea"/>
                <a:cs typeface="+mn-cs"/>
              </a:rPr>
              <a:t>Dari temuan ini, kita bisa menduga bahwa seorang peternak yang mengubah pakannya dari jerami dan rumput kering menjadi silase dan rumput segar akan secara dramatis mengurangi risiko konjungtivitis pada sapi muda. </a:t>
            </a:r>
          </a:p>
          <a:p>
            <a:endParaRPr lang="id-ID"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3</a:t>
            </a:fld>
            <a:endParaRPr lang="en-AU"/>
          </a:p>
        </p:txBody>
      </p:sp>
    </p:spTree>
    <p:extLst>
      <p:ext uri="{BB962C8B-B14F-4D97-AF65-F5344CB8AC3E}">
        <p14:creationId xmlns:p14="http://schemas.microsoft.com/office/powerpoint/2010/main" val="152989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id-ID" sz="1200" b="1" i="0" kern="1200" dirty="0" smtClean="0">
                <a:solidFill>
                  <a:srgbClr val="FF0000"/>
                </a:solidFill>
                <a:effectLst/>
                <a:latin typeface="+mn-lt"/>
                <a:ea typeface="+mn-ea"/>
                <a:cs typeface="+mn-cs"/>
              </a:rPr>
              <a:t>Penyebab penyakit mencakup banyak hal. Penyakit menular memiliki agen infeksius sebagai salah satu penyebab. </a:t>
            </a:r>
            <a:r>
              <a:rPr lang="id-ID" sz="1200" b="0" i="0" kern="1200" dirty="0" smtClean="0">
                <a:solidFill>
                  <a:schemeClr val="tx1"/>
                </a:solidFill>
                <a:effectLst/>
                <a:latin typeface="+mn-lt"/>
                <a:ea typeface="+mn-ea"/>
                <a:cs typeface="+mn-cs"/>
              </a:rPr>
              <a:t>Misalnya saja, virus Rabies</a:t>
            </a:r>
            <a:r>
              <a:rPr lang="id-ID" sz="1200" b="0" i="0" kern="1200" baseline="0" dirty="0" smtClean="0">
                <a:solidFill>
                  <a:schemeClr val="tx1"/>
                </a:solidFill>
                <a:effectLst/>
                <a:latin typeface="+mn-lt"/>
                <a:ea typeface="+mn-ea"/>
                <a:cs typeface="+mn-cs"/>
              </a:rPr>
              <a:t> adalah agen infeksius yang menyebabkan rabies. </a:t>
            </a:r>
          </a:p>
          <a:p>
            <a:endParaRPr lang="id-ID" sz="1200" b="0" i="0" kern="1200" baseline="0" dirty="0" smtClean="0">
              <a:solidFill>
                <a:schemeClr val="tx1"/>
              </a:solidFill>
              <a:effectLst/>
              <a:latin typeface="+mn-lt"/>
              <a:ea typeface="+mn-ea"/>
              <a:cs typeface="+mn-cs"/>
            </a:endParaRPr>
          </a:p>
          <a:p>
            <a:r>
              <a:rPr lang="id-ID" sz="1200" b="0" i="0" kern="1200" baseline="0" dirty="0" smtClean="0">
                <a:solidFill>
                  <a:schemeClr val="tx1"/>
                </a:solidFill>
                <a:effectLst/>
                <a:latin typeface="+mn-lt"/>
                <a:ea typeface="+mn-ea"/>
                <a:cs typeface="+mn-cs"/>
              </a:rPr>
              <a:t>Misalnya </a:t>
            </a:r>
            <a:r>
              <a:rPr lang="id-ID" sz="1200" b="0" i="0" kern="1200" baseline="0" dirty="0" smtClean="0">
                <a:solidFill>
                  <a:schemeClr val="tx1"/>
                </a:solidFill>
                <a:effectLst/>
                <a:latin typeface="+mn-lt"/>
                <a:ea typeface="+mn-ea"/>
                <a:cs typeface="+mn-cs"/>
              </a:rPr>
              <a:t>saja, gigitan anjing juga merupakan penyebab rabies. </a:t>
            </a:r>
          </a:p>
          <a:p>
            <a:r>
              <a:rPr lang="id-ID" sz="1200" b="1" i="0" kern="1200" baseline="0" dirty="0" smtClean="0">
                <a:solidFill>
                  <a:schemeClr val="tx1"/>
                </a:solidFill>
                <a:effectLst/>
                <a:latin typeface="+mn-lt"/>
                <a:ea typeface="+mn-ea"/>
                <a:cs typeface="+mn-cs"/>
              </a:rPr>
              <a:t>Sebagian besar penyakit memiliki berbagai penyebab lain yang memengaruhi apakah suatu penyakit akan muncul, dan seberapa parah penyakit itu mungkin terjadi. </a:t>
            </a:r>
            <a:endParaRPr lang="id-ID" sz="1200" b="0" i="0" kern="1200" baseline="0" dirty="0" smtClean="0">
              <a:solidFill>
                <a:schemeClr val="tx1"/>
              </a:solidFill>
              <a:effectLst/>
              <a:latin typeface="+mn-lt"/>
              <a:ea typeface="+mn-ea"/>
              <a:cs typeface="+mn-cs"/>
            </a:endParaRPr>
          </a:p>
          <a:p>
            <a:r>
              <a:rPr lang="id-ID" sz="1200" b="1" i="0" kern="1200" baseline="0" dirty="0" smtClean="0">
                <a:solidFill>
                  <a:schemeClr val="tx1"/>
                </a:solidFill>
                <a:effectLst/>
                <a:latin typeface="+mn-lt"/>
                <a:ea typeface="+mn-ea"/>
                <a:cs typeface="+mn-cs"/>
              </a:rPr>
              <a:t>Pengetahuan mengenai berbagai penyebab penyakit dan bagaimana mereka berinteraksi untuk menyebabkan penyakit merupakan pengetahuan yang penting. Hal ini dapat digunakan untuk memilih strategi pengendalian untuk mengurangi penyakit. </a:t>
            </a:r>
          </a:p>
          <a:p>
            <a:endParaRPr lang="id-ID" sz="1200" b="0" i="0" kern="1200" baseline="0" dirty="0" smtClean="0">
              <a:solidFill>
                <a:schemeClr val="tx1"/>
              </a:solidFill>
              <a:effectLst/>
              <a:latin typeface="+mn-lt"/>
              <a:ea typeface="+mn-ea"/>
              <a:cs typeface="+mn-cs"/>
            </a:endParaRPr>
          </a:p>
          <a:p>
            <a:r>
              <a:rPr lang="id-ID" sz="1200" b="1" i="0" kern="1200" baseline="0" dirty="0" smtClean="0">
                <a:solidFill>
                  <a:schemeClr val="tx1"/>
                </a:solidFill>
                <a:effectLst/>
                <a:latin typeface="+mn-lt"/>
                <a:ea typeface="+mn-ea"/>
                <a:cs typeface="+mn-cs"/>
              </a:rPr>
              <a:t>Suatu definisi epidemiologis mengenai penyebab penyakit adalah “apa saja yang memainkan peran dalam munculnya penyakit”.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4</a:t>
            </a:fld>
            <a:endParaRPr lang="en-AU"/>
          </a:p>
        </p:txBody>
      </p:sp>
    </p:spTree>
    <p:extLst>
      <p:ext uri="{BB962C8B-B14F-4D97-AF65-F5344CB8AC3E}">
        <p14:creationId xmlns:p14="http://schemas.microsoft.com/office/powerpoint/2010/main" val="136861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Diagram ini menunjukkan beberapa</a:t>
            </a:r>
            <a:r>
              <a:rPr lang="id-ID" sz="1200" kern="1200" baseline="0" dirty="0" smtClean="0">
                <a:solidFill>
                  <a:schemeClr val="tx1"/>
                </a:solidFill>
                <a:effectLst/>
                <a:latin typeface="+mn-lt"/>
                <a:ea typeface="+mn-ea"/>
                <a:cs typeface="+mn-cs"/>
              </a:rPr>
              <a:t> penyebab Anthrax. </a:t>
            </a:r>
          </a:p>
          <a:p>
            <a:endParaRPr lang="id-ID" sz="1200" kern="1200" baseline="0" dirty="0" smtClean="0">
              <a:solidFill>
                <a:schemeClr val="tx1"/>
              </a:solidFill>
              <a:effectLst/>
              <a:latin typeface="+mn-lt"/>
              <a:ea typeface="+mn-ea"/>
              <a:cs typeface="+mn-cs"/>
            </a:endParaRPr>
          </a:p>
          <a:p>
            <a:r>
              <a:rPr lang="id-ID" sz="1200" kern="1200" baseline="0" dirty="0" smtClean="0">
                <a:solidFill>
                  <a:schemeClr val="tx1"/>
                </a:solidFill>
                <a:effectLst/>
                <a:latin typeface="+mn-lt"/>
                <a:ea typeface="+mn-ea"/>
                <a:cs typeface="+mn-cs"/>
              </a:rPr>
              <a:t>Beberapa penyebab terkait dengan karakteristik hewan; beberapa yang lain terkait dengan karakteristik agen infeksius; dan yang lainnya terkait dengan karakteristik lingkungan dan sistem pengelolaan. </a:t>
            </a:r>
          </a:p>
          <a:p>
            <a:endParaRPr lang="en-AU" sz="1200" kern="1200" baseline="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Semua penyebab ini berinteraksi dan menentukan apakah suatu penyakit akan terjadi. Beberapa</a:t>
            </a:r>
            <a:r>
              <a:rPr lang="id-ID" sz="1200" kern="1200" baseline="0" dirty="0" smtClean="0">
                <a:solidFill>
                  <a:schemeClr val="tx1"/>
                </a:solidFill>
                <a:effectLst/>
                <a:latin typeface="+mn-lt"/>
                <a:ea typeface="+mn-ea"/>
                <a:cs typeface="+mn-cs"/>
              </a:rPr>
              <a:t> penyebab memengaruhi apakah seekor hewan akan terpapar pada spora anthrax dan beberapa penyebab lain mungkin memengaruhi apakah seekor hewan yang terpapar akan terinfeksi. </a:t>
            </a: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Pemahaman mengenai</a:t>
            </a:r>
            <a:r>
              <a:rPr lang="id-ID" sz="1200" kern="1200" baseline="0" dirty="0" smtClean="0">
                <a:solidFill>
                  <a:schemeClr val="tx1"/>
                </a:solidFill>
                <a:effectLst/>
                <a:latin typeface="+mn-lt"/>
                <a:ea typeface="+mn-ea"/>
                <a:cs typeface="+mn-cs"/>
              </a:rPr>
              <a:t> berbagai penyebab ini memungkinkan Anda mengidentifikasi langkah intervensi yang mungkin perlu dilakukan untuk mencegah terjadinya paparan atau infeksi.</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5</a:t>
            </a:fld>
            <a:endParaRPr lang="en-AU"/>
          </a:p>
        </p:txBody>
      </p:sp>
    </p:spTree>
    <p:extLst>
      <p:ext uri="{BB962C8B-B14F-4D97-AF65-F5344CB8AC3E}">
        <p14:creationId xmlns:p14="http://schemas.microsoft.com/office/powerpoint/2010/main" val="362234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Diagram ini menelaah beberapa penyebab Anthrax</a:t>
            </a:r>
            <a:r>
              <a:rPr lang="id-ID" sz="1200" kern="1200" baseline="0" dirty="0" smtClean="0">
                <a:solidFill>
                  <a:schemeClr val="tx1"/>
                </a:solidFill>
                <a:effectLst/>
                <a:latin typeface="+mn-lt"/>
                <a:ea typeface="+mn-ea"/>
                <a:cs typeface="+mn-cs"/>
              </a:rPr>
              <a:t> yang mungkin dapat dimodifikasi untuk mengurangi terjadinya penyakit pada individu atau populasi hewan. </a:t>
            </a:r>
          </a:p>
          <a:p>
            <a:endParaRPr lang="id-ID" sz="1200" kern="1200" dirty="0" smtClean="0">
              <a:solidFill>
                <a:schemeClr val="tx1"/>
              </a:solidFill>
              <a:effectLst/>
              <a:latin typeface="+mn-lt"/>
              <a:ea typeface="+mn-ea"/>
              <a:cs typeface="+mn-cs"/>
            </a:endParaRPr>
          </a:p>
          <a:p>
            <a:r>
              <a:rPr lang="id-ID" sz="1200" kern="1200" baseline="0" dirty="0" smtClean="0">
                <a:solidFill>
                  <a:schemeClr val="tx1"/>
                </a:solidFill>
                <a:effectLst/>
                <a:latin typeface="+mn-lt"/>
                <a:ea typeface="+mn-ea"/>
                <a:cs typeface="+mn-cs"/>
              </a:rPr>
              <a:t>Kita bisa secara aman memindahkan dan membuang bangkai hewan yang mati akibat Anthrax untuk menghindari spora lepas ke tanah.</a:t>
            </a:r>
          </a:p>
          <a:p>
            <a:endParaRPr lang="en-AU" sz="1200" kern="1200" baseline="0" dirty="0" smtClean="0">
              <a:solidFill>
                <a:schemeClr val="tx1"/>
              </a:solidFill>
              <a:effectLst/>
              <a:latin typeface="+mn-lt"/>
              <a:ea typeface="+mn-ea"/>
              <a:cs typeface="+mn-cs"/>
            </a:endParaRPr>
          </a:p>
          <a:p>
            <a:r>
              <a:rPr lang="id-ID" sz="1200" kern="1200" baseline="0" dirty="0" smtClean="0">
                <a:solidFill>
                  <a:schemeClr val="tx1"/>
                </a:solidFill>
                <a:effectLst/>
                <a:latin typeface="+mn-lt"/>
                <a:ea typeface="+mn-ea"/>
                <a:cs typeface="+mn-cs"/>
              </a:rPr>
              <a:t>Kita dapat meminimalkan gangguan atau pembongkaran pada tanah, dan dengan demikian menghindarkan terbawanya spora lama ke permukaan tanah sehingga heivaksiwan dapat terpapar padanya. </a:t>
            </a:r>
          </a:p>
          <a:p>
            <a:endParaRPr lang="en-AU" sz="1200" kern="1200" baseline="0" dirty="0" smtClean="0">
              <a:solidFill>
                <a:schemeClr val="tx1"/>
              </a:solidFill>
              <a:effectLst/>
              <a:latin typeface="+mn-lt"/>
              <a:ea typeface="+mn-ea"/>
              <a:cs typeface="+mn-cs"/>
            </a:endParaRPr>
          </a:p>
          <a:p>
            <a:r>
              <a:rPr lang="id-ID" sz="1200" kern="1200" baseline="0" dirty="0" smtClean="0">
                <a:solidFill>
                  <a:schemeClr val="tx1"/>
                </a:solidFill>
                <a:effectLst/>
                <a:latin typeface="+mn-lt"/>
                <a:ea typeface="+mn-ea"/>
                <a:cs typeface="+mn-cs"/>
              </a:rPr>
              <a:t>Hewan dapat divaksinasi terhadap anthrax sehingga kebal dan tidak sakit bahkan jika hewan tersebut terpapar pada spora. </a:t>
            </a:r>
          </a:p>
          <a:p>
            <a:endParaRPr lang="id-ID" sz="1200" kern="1200" baseline="0" dirty="0" smtClean="0">
              <a:solidFill>
                <a:schemeClr val="tx1"/>
              </a:solidFill>
              <a:effectLst/>
              <a:latin typeface="+mn-lt"/>
              <a:ea typeface="+mn-ea"/>
              <a:cs typeface="+mn-cs"/>
            </a:endParaRPr>
          </a:p>
          <a:p>
            <a:r>
              <a:rPr lang="id-ID" sz="1200" kern="1200" baseline="0" dirty="0" smtClean="0">
                <a:solidFill>
                  <a:schemeClr val="tx1"/>
                </a:solidFill>
                <a:effectLst/>
                <a:latin typeface="+mn-lt"/>
                <a:ea typeface="+mn-ea"/>
                <a:cs typeface="+mn-cs"/>
              </a:rPr>
              <a:t>Kemudian, jika Anda pikir hewan mati akibat anthrax, mungkin sebaiknya menginjeksi hewan yang masih hidup dengan penisilin, sehingga dapat mencegah terjadinya penyakit dan kematian pada hewan yang telah terpapar pada anthrax tapi belum terjangkiti penyakit. </a:t>
            </a:r>
          </a:p>
          <a:p>
            <a:endParaRPr lang="id-ID" sz="1200" kern="1200" baseline="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6</a:t>
            </a:fld>
            <a:endParaRPr lang="en-AU"/>
          </a:p>
        </p:txBody>
      </p:sp>
    </p:spTree>
    <p:extLst>
      <p:ext uri="{BB962C8B-B14F-4D97-AF65-F5344CB8AC3E}">
        <p14:creationId xmlns:p14="http://schemas.microsoft.com/office/powerpoint/2010/main" val="1086652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Sekarang kita akan menelaah konjungtivis. </a:t>
            </a:r>
          </a:p>
          <a:p>
            <a:endParaRPr lang="id-ID"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Beberapa penyebab konjungtivis terkait dengan karakteristik hewan: </a:t>
            </a:r>
          </a:p>
          <a:p>
            <a:endParaRPr lang="en-AU" sz="1200" kern="1200" baseline="0" dirty="0" smtClean="0">
              <a:solidFill>
                <a:schemeClr val="tx1"/>
              </a:solidFill>
              <a:effectLst/>
              <a:latin typeface="+mn-lt"/>
              <a:ea typeface="+mn-ea"/>
              <a:cs typeface="+mn-cs"/>
            </a:endParaRPr>
          </a:p>
          <a:p>
            <a:r>
              <a:rPr lang="id-ID" sz="1200" kern="1200" baseline="0" dirty="0" smtClean="0">
                <a:solidFill>
                  <a:schemeClr val="tx1"/>
                </a:solidFill>
                <a:effectLst/>
                <a:latin typeface="+mn-lt"/>
                <a:ea typeface="+mn-ea"/>
                <a:cs typeface="+mn-cs"/>
              </a:rPr>
              <a:t>Karakteristik hewan mencakup hal-hal seperti spesies, umur, jenis kelamin, sifat fisik, dsb. </a:t>
            </a:r>
          </a:p>
          <a:p>
            <a:endParaRPr lang="id-ID" sz="1200" kern="1200" baseline="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Konjungtivis lebih umum pada sapi yang muda karena biasanya sapi-sapi muda ini belum pernah terpapar pada Moraxella bovix, bakteri yang menyebabkan konjungtivis. Ketiadaan paparan pada sapi muda berarti mereka memiliki</a:t>
            </a:r>
            <a:r>
              <a:rPr lang="id-ID" sz="1200" kern="1200" baseline="0" dirty="0" smtClean="0">
                <a:solidFill>
                  <a:schemeClr val="tx1"/>
                </a:solidFill>
                <a:effectLst/>
                <a:latin typeface="+mn-lt"/>
                <a:ea typeface="+mn-ea"/>
                <a:cs typeface="+mn-cs"/>
              </a:rPr>
              <a:t> kekebalan yang lebih rendah terhadap bakteri tersebut, dan dengan demikian punya risiko yang lebih tinggi terjangkit penyakit itu dibandingkan sapi yang lebih tua. </a:t>
            </a:r>
          </a:p>
          <a:p>
            <a:endParaRPr lang="en-AU"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Hewan dengan mata menonjol lebih mungkin terjangkit konjungtivis dibandingkan</a:t>
            </a:r>
            <a:r>
              <a:rPr lang="id-ID" sz="1200" kern="1200" baseline="0" dirty="0" smtClean="0">
                <a:solidFill>
                  <a:schemeClr val="tx1"/>
                </a:solidFill>
                <a:effectLst/>
                <a:latin typeface="+mn-lt"/>
                <a:ea typeface="+mn-ea"/>
                <a:cs typeface="+mn-cs"/>
              </a:rPr>
              <a:t> hewan lain, karena mata seperti itu lebih mungkin mengalami kerusakan. Mata menonjol bisa jadi merupakan karakteristik yang diturunkan dan terkait dengan sifat bawaan dari pejantan atau </a:t>
            </a:r>
            <a:r>
              <a:rPr lang="id-ID" sz="1200" i="1" kern="1200" baseline="0" dirty="0" smtClean="0">
                <a:solidFill>
                  <a:schemeClr val="tx1"/>
                </a:solidFill>
                <a:effectLst/>
                <a:latin typeface="+mn-lt"/>
                <a:ea typeface="+mn-ea"/>
                <a:cs typeface="+mn-cs"/>
              </a:rPr>
              <a:t>breed </a:t>
            </a:r>
            <a:r>
              <a:rPr lang="id-ID" sz="1200" i="0" kern="1200" baseline="0" dirty="0" smtClean="0">
                <a:solidFill>
                  <a:schemeClr val="tx1"/>
                </a:solidFill>
                <a:effectLst/>
                <a:latin typeface="+mn-lt"/>
                <a:ea typeface="+mn-ea"/>
                <a:cs typeface="+mn-cs"/>
              </a:rPr>
              <a:t> tertentu. </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7</a:t>
            </a:fld>
            <a:endParaRPr lang="en-AU"/>
          </a:p>
        </p:txBody>
      </p:sp>
    </p:spTree>
    <p:extLst>
      <p:ext uri="{BB962C8B-B14F-4D97-AF65-F5344CB8AC3E}">
        <p14:creationId xmlns:p14="http://schemas.microsoft.com/office/powerpoint/2010/main" val="236765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Agen </a:t>
            </a:r>
            <a:r>
              <a:rPr lang="id-ID" sz="1200" b="0" kern="1200" dirty="0" smtClean="0">
                <a:solidFill>
                  <a:schemeClr val="tx1"/>
                </a:solidFill>
                <a:effectLst/>
                <a:latin typeface="+mn-lt"/>
                <a:ea typeface="+mn-ea"/>
                <a:cs typeface="+mn-cs"/>
              </a:rPr>
              <a:t>mengacu</a:t>
            </a:r>
            <a:r>
              <a:rPr lang="id-ID" sz="1200" b="0" kern="1200" baseline="0" dirty="0" smtClean="0">
                <a:solidFill>
                  <a:schemeClr val="tx1"/>
                </a:solidFill>
                <a:effectLst/>
                <a:latin typeface="+mn-lt"/>
                <a:ea typeface="+mn-ea"/>
                <a:cs typeface="+mn-cs"/>
              </a:rPr>
              <a:t> kepada patogen infeksius yang terkait dengan penyakit tersebut: virus, bakteri, fungi, parasit, atau mikroba lain. </a:t>
            </a:r>
          </a:p>
          <a:p>
            <a:r>
              <a:rPr lang="id-ID" sz="1200" b="0" kern="1200" baseline="0" dirty="0" smtClean="0">
                <a:solidFill>
                  <a:schemeClr val="tx1"/>
                </a:solidFill>
                <a:effectLst/>
                <a:latin typeface="+mn-lt"/>
                <a:ea typeface="+mn-ea"/>
                <a:cs typeface="+mn-cs"/>
              </a:rPr>
              <a:t>Umumnya, harus ada agen supaya penyakit bisa terjadi; akan tetapi, kehadiran agen semata-mata tak selalu cukup untuk menyebabkan penyakit.</a:t>
            </a:r>
          </a:p>
          <a:p>
            <a:r>
              <a:rPr lang="id-ID" sz="1200" b="0" kern="1200" baseline="0" dirty="0" smtClean="0">
                <a:solidFill>
                  <a:schemeClr val="tx1"/>
                </a:solidFill>
                <a:effectLst/>
                <a:latin typeface="+mn-lt"/>
                <a:ea typeface="+mn-ea"/>
                <a:cs typeface="+mn-cs"/>
              </a:rPr>
              <a:t> </a:t>
            </a:r>
          </a:p>
          <a:p>
            <a:r>
              <a:rPr lang="id-ID" sz="1200" b="0" kern="1200" dirty="0" smtClean="0">
                <a:solidFill>
                  <a:schemeClr val="tx1"/>
                </a:solidFill>
                <a:effectLst/>
                <a:latin typeface="+mn-lt"/>
                <a:ea typeface="+mn-ea"/>
                <a:cs typeface="+mn-cs"/>
              </a:rPr>
              <a:t>Sifat agen mengacu pada hal-hal terkait agen infeksius yang terkait dengan penyakit ini --</a:t>
            </a:r>
            <a:r>
              <a:rPr lang="id-ID" sz="1200" b="0" kern="1200" baseline="0" dirty="0" smtClean="0">
                <a:solidFill>
                  <a:schemeClr val="tx1"/>
                </a:solidFill>
                <a:effectLst/>
                <a:latin typeface="+mn-lt"/>
                <a:ea typeface="+mn-ea"/>
                <a:cs typeface="+mn-cs"/>
              </a:rPr>
              <a:t> dalam hal ini, bakteri tersebut adalah </a:t>
            </a:r>
            <a:r>
              <a:rPr lang="id-ID" sz="1200" b="0" i="1" kern="1200" baseline="0" dirty="0" smtClean="0">
                <a:solidFill>
                  <a:schemeClr val="tx1"/>
                </a:solidFill>
                <a:effectLst/>
                <a:latin typeface="+mn-lt"/>
                <a:ea typeface="+mn-ea"/>
                <a:cs typeface="+mn-cs"/>
              </a:rPr>
              <a:t>Moraxella bovis</a:t>
            </a:r>
            <a:r>
              <a:rPr lang="id-ID" sz="1200" b="0" i="0" kern="1200" baseline="0" dirty="0" smtClean="0">
                <a:solidFill>
                  <a:schemeClr val="tx1"/>
                </a:solidFill>
                <a:effectLst/>
                <a:latin typeface="+mn-lt"/>
                <a:ea typeface="+mn-ea"/>
                <a:cs typeface="+mn-cs"/>
              </a:rPr>
              <a:t>. </a:t>
            </a:r>
          </a:p>
          <a:p>
            <a:endParaRPr lang="id-ID" sz="1200" b="0" i="0" kern="1200" baseline="0" dirty="0" smtClean="0">
              <a:solidFill>
                <a:schemeClr val="tx1"/>
              </a:solidFill>
              <a:effectLst/>
              <a:latin typeface="+mn-lt"/>
              <a:ea typeface="+mn-ea"/>
              <a:cs typeface="+mn-cs"/>
            </a:endParaRPr>
          </a:p>
          <a:p>
            <a:r>
              <a:rPr lang="id-ID" sz="1200" b="0" i="0" kern="1200" baseline="0" dirty="0" smtClean="0">
                <a:solidFill>
                  <a:schemeClr val="tx1"/>
                </a:solidFill>
                <a:effectLst/>
                <a:latin typeface="+mn-lt"/>
                <a:ea typeface="+mn-ea"/>
                <a:cs typeface="+mn-cs"/>
              </a:rPr>
              <a:t>Hewan yang terpapar pada galur yang lemah atau non-patogenik bisa jadi tidak terjangkiti penyakit, sementara hewan yang terpapar pada galur yang kuat atau patogenik mungkin terjangkit penyakit yang parah. </a:t>
            </a:r>
            <a:endParaRPr lang="en-US" sz="1200" b="0" i="0" kern="1200" baseline="0" dirty="0" smtClean="0">
              <a:solidFill>
                <a:schemeClr val="tx1"/>
              </a:solidFill>
              <a:effectLst/>
              <a:latin typeface="+mn-lt"/>
              <a:ea typeface="+mn-ea"/>
              <a:cs typeface="+mn-cs"/>
            </a:endParaRPr>
          </a:p>
          <a:p>
            <a:endParaRPr lang="id-ID" sz="1200" b="0" i="0" kern="1200" baseline="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Sifat agen memengaruhi apakah inang</a:t>
            </a:r>
            <a:r>
              <a:rPr lang="id-ID" sz="1200" kern="1200" baseline="0" dirty="0" smtClean="0">
                <a:solidFill>
                  <a:schemeClr val="tx1"/>
                </a:solidFill>
                <a:effectLst/>
                <a:latin typeface="+mn-lt"/>
                <a:ea typeface="+mn-ea"/>
                <a:cs typeface="+mn-cs"/>
              </a:rPr>
              <a:t> yang terpapar pada organisme akan terjangkiti penyakit. Sifat ini mencakup patogenitas organisme (kemampuan untuk menyebabkan penyakit) dan virulensi (kemampuan untuk menyebabkan penyakit yang parah). </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endParaRPr lang="id-ID" sz="1200" b="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8</a:t>
            </a:fld>
            <a:endParaRPr lang="en-AU"/>
          </a:p>
        </p:txBody>
      </p:sp>
    </p:spTree>
    <p:extLst>
      <p:ext uri="{BB962C8B-B14F-4D97-AF65-F5344CB8AC3E}">
        <p14:creationId xmlns:p14="http://schemas.microsoft.com/office/powerpoint/2010/main" val="274919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Sinar Ultraviolet merusak mata (kornea) sapi, yang menyebabkan konjungtivis. Konjungtivis lebih sering terjadi di masa kemarau saat radiasi UV tinggi. </a:t>
            </a:r>
          </a:p>
          <a:p>
            <a:endParaRPr lang="id-ID"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Sapi</a:t>
            </a:r>
            <a:r>
              <a:rPr lang="id-ID" sz="1200" kern="1200" baseline="0" dirty="0" smtClean="0">
                <a:solidFill>
                  <a:schemeClr val="tx1"/>
                </a:solidFill>
                <a:effectLst/>
                <a:latin typeface="+mn-lt"/>
                <a:ea typeface="+mn-ea"/>
                <a:cs typeface="+mn-cs"/>
              </a:rPr>
              <a:t> yang dipelihara dalam kerumunan yang padat lebih umum terjangkiti konjungtivis dibandingkan dengan sapi-sapi yang dipelihara tidak berimpitan. </a:t>
            </a:r>
          </a:p>
          <a:p>
            <a:endParaRPr lang="en-AU"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Konjungtivis lebih umum ketika ada banyak lalat. </a:t>
            </a:r>
          </a:p>
          <a:p>
            <a:endParaRPr lang="en-AU"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Konjungtivis lebih umum saat</a:t>
            </a:r>
            <a:r>
              <a:rPr lang="id-ID" sz="1200" kern="1200" baseline="0" dirty="0" smtClean="0">
                <a:solidFill>
                  <a:schemeClr val="tx1"/>
                </a:solidFill>
                <a:effectLst/>
                <a:latin typeface="+mn-lt"/>
                <a:ea typeface="+mn-ea"/>
                <a:cs typeface="+mn-cs"/>
              </a:rPr>
              <a:t> sapi memakan rumput panjang yang keras. Rumput yang keras dapat menyebabkan luka pada kornea yang memungkinkan bakteri masuk.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9</a:t>
            </a:fld>
            <a:endParaRPr lang="en-AU"/>
          </a:p>
        </p:txBody>
      </p:sp>
    </p:spTree>
    <p:extLst>
      <p:ext uri="{BB962C8B-B14F-4D97-AF65-F5344CB8AC3E}">
        <p14:creationId xmlns:p14="http://schemas.microsoft.com/office/powerpoint/2010/main" val="2655031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137A7-B7EB-C947-BB67-ECE9659E37BE}"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137A7-B7EB-C947-BB67-ECE9659E37BE}"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137A7-B7EB-C947-BB67-ECE9659E37BE}" type="datetimeFigureOut">
              <a:rPr lang="en-US" smtClean="0"/>
              <a:pPr/>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137A7-B7EB-C947-BB67-ECE9659E37BE}" type="datetimeFigureOut">
              <a:rPr lang="en-US" smtClean="0"/>
              <a:pPr/>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137A7-B7EB-C947-BB67-ECE9659E37BE}" type="datetimeFigureOut">
              <a:rPr lang="en-US" smtClean="0"/>
              <a:pPr/>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37A7-B7EB-C947-BB67-ECE9659E37BE}" type="datetimeFigureOut">
              <a:rPr lang="en-US" smtClean="0"/>
              <a:pPr/>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75944-69F3-7C46-87A7-373989550ADE}" type="slidenum">
              <a:rPr lang="en-US" smtClean="0"/>
              <a:pPr/>
              <a:t>‹#›</a:t>
            </a:fld>
            <a:endParaRPr lang="en-US"/>
          </a:p>
        </p:txBody>
      </p:sp>
      <p:pic>
        <p:nvPicPr>
          <p:cNvPr id="9" name="Picture 8"/>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6808341" y="4869160"/>
            <a:ext cx="2358896" cy="1639434"/>
          </a:xfrm>
          <a:prstGeom prst="rect">
            <a:avLst/>
          </a:prstGeom>
        </p:spPr>
      </p:pic>
      <p:sp>
        <p:nvSpPr>
          <p:cNvPr id="11" name="Rectangle 10"/>
          <p:cNvSpPr/>
          <p:nvPr userDrawn="1"/>
        </p:nvSpPr>
        <p:spPr>
          <a:xfrm>
            <a:off x="0" y="6508594"/>
            <a:ext cx="9144000" cy="349406"/>
          </a:xfrm>
          <a:prstGeom prst="rect">
            <a:avLst/>
          </a:prstGeom>
          <a:gradFill flip="none" rotWithShape="1">
            <a:gsLst>
              <a:gs pos="0">
                <a:schemeClr val="accent1"/>
              </a:gs>
              <a:gs pos="100000">
                <a:schemeClr val="accent1">
                  <a:tint val="50000"/>
                  <a:shade val="100000"/>
                  <a:satMod val="3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cap="all" dirty="0" smtClean="0">
                <a:latin typeface="Times New Roman" pitchFamily="18" charset="0"/>
              </a:rPr>
              <a:t>Australia Indonesia Partnership</a:t>
            </a:r>
            <a:r>
              <a:rPr lang="en-AU" sz="1000" cap="all" baseline="0" dirty="0" smtClean="0">
                <a:latin typeface="Times New Roman" pitchFamily="18" charset="0"/>
              </a:rPr>
              <a:t> for Emerging Infectious Diseases</a:t>
            </a:r>
            <a:endParaRPr lang="en-AU" sz="1000" cap="all"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AU" dirty="0" err="1" smtClean="0"/>
              <a:t>Epidemiologi</a:t>
            </a:r>
            <a:r>
              <a:rPr lang="en-AU" dirty="0" smtClean="0"/>
              <a:t> </a:t>
            </a:r>
            <a:r>
              <a:rPr lang="en-AU" dirty="0" err="1" smtClean="0"/>
              <a:t>Lapangan</a:t>
            </a:r>
            <a:r>
              <a:rPr lang="en-AU" dirty="0" smtClean="0"/>
              <a:t> Tingkat </a:t>
            </a:r>
            <a:r>
              <a:rPr lang="en-AU" dirty="0" err="1" smtClean="0"/>
              <a:t>Dasar</a:t>
            </a:r>
            <a:endParaRPr lang="en-AU" dirty="0"/>
          </a:p>
        </p:txBody>
      </p:sp>
      <p:sp>
        <p:nvSpPr>
          <p:cNvPr id="11" name="Subtitle 10"/>
          <p:cNvSpPr>
            <a:spLocks noGrp="1"/>
          </p:cNvSpPr>
          <p:nvPr>
            <p:ph type="subTitle" idx="1"/>
          </p:nvPr>
        </p:nvSpPr>
        <p:spPr>
          <a:xfrm>
            <a:off x="827584" y="3886200"/>
            <a:ext cx="6944816" cy="1752600"/>
          </a:xfrm>
        </p:spPr>
        <p:txBody>
          <a:bodyPr/>
          <a:lstStyle/>
          <a:p>
            <a:r>
              <a:rPr lang="en-AU" dirty="0" err="1" smtClean="0"/>
              <a:t>Sesi</a:t>
            </a:r>
            <a:r>
              <a:rPr lang="en-AU" dirty="0" smtClean="0"/>
              <a:t> 5 – </a:t>
            </a:r>
            <a:r>
              <a:rPr lang="en-AU" dirty="0" err="1" smtClean="0"/>
              <a:t>Penyebab</a:t>
            </a:r>
            <a:r>
              <a:rPr lang="en-AU" dirty="0" smtClean="0"/>
              <a:t> </a:t>
            </a:r>
            <a:r>
              <a:rPr lang="en-AU" dirty="0" err="1" smtClean="0"/>
              <a:t>Penyakit</a:t>
            </a:r>
            <a:endParaRPr lang="en-AU" dirty="0" smtClean="0"/>
          </a:p>
          <a:p>
            <a:r>
              <a:rPr lang="en-AU" dirty="0" err="1" smtClean="0"/>
              <a:t>Rekaman</a:t>
            </a:r>
            <a:r>
              <a:rPr lang="en-AU" dirty="0" smtClean="0"/>
              <a:t> File PowerPoint</a:t>
            </a:r>
            <a:endParaRPr lang="en-AU"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1520" y="228601"/>
            <a:ext cx="1584325" cy="711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833" y="146457"/>
            <a:ext cx="990996" cy="986592"/>
          </a:xfrm>
          <a:prstGeom prst="rect">
            <a:avLst/>
          </a:prstGeom>
        </p:spPr>
      </p:pic>
    </p:spTree>
    <p:extLst>
      <p:ext uri="{BB962C8B-B14F-4D97-AF65-F5344CB8AC3E}">
        <p14:creationId xmlns:p14="http://schemas.microsoft.com/office/powerpoint/2010/main" val="64154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3016"/>
            <a:ext cx="8229600" cy="3129211"/>
          </a:xfrm>
        </p:spPr>
        <p:txBody>
          <a:bodyPr>
            <a:normAutofit fontScale="70000" lnSpcReduction="20000"/>
          </a:bodyPr>
          <a:lstStyle/>
          <a:p>
            <a:r>
              <a:rPr lang="en-AU" dirty="0" err="1" smtClean="0"/>
              <a:t>Konjungtivis</a:t>
            </a:r>
            <a:r>
              <a:rPr lang="en-AU" dirty="0" smtClean="0"/>
              <a:t> </a:t>
            </a:r>
            <a:r>
              <a:rPr lang="en-AU" dirty="0" err="1" smtClean="0"/>
              <a:t>terjadi</a:t>
            </a:r>
            <a:r>
              <a:rPr lang="en-AU" dirty="0" smtClean="0"/>
              <a:t> </a:t>
            </a:r>
            <a:r>
              <a:rPr lang="en-AU" dirty="0" err="1" smtClean="0"/>
              <a:t>ketika</a:t>
            </a:r>
            <a:r>
              <a:rPr lang="en-AU" dirty="0" smtClean="0"/>
              <a:t> </a:t>
            </a:r>
            <a:r>
              <a:rPr lang="en-AU" dirty="0" err="1" smtClean="0"/>
              <a:t>terdapat</a:t>
            </a:r>
            <a:r>
              <a:rPr lang="en-AU" dirty="0" smtClean="0"/>
              <a:t> </a:t>
            </a:r>
            <a:r>
              <a:rPr lang="en-AU" dirty="0" err="1" smtClean="0"/>
              <a:t>cukup</a:t>
            </a:r>
            <a:r>
              <a:rPr lang="en-AU" dirty="0" smtClean="0"/>
              <a:t> </a:t>
            </a:r>
            <a:r>
              <a:rPr lang="en-AU" dirty="0" err="1" smtClean="0"/>
              <a:t>penyebab</a:t>
            </a:r>
            <a:r>
              <a:rPr lang="en-AU" dirty="0" smtClean="0"/>
              <a:t> </a:t>
            </a:r>
            <a:r>
              <a:rPr lang="en-AU" dirty="0" err="1" smtClean="0"/>
              <a:t>untuk</a:t>
            </a:r>
            <a:r>
              <a:rPr lang="en-AU" dirty="0" smtClean="0"/>
              <a:t> </a:t>
            </a:r>
            <a:r>
              <a:rPr lang="en-AU" dirty="0" err="1" smtClean="0"/>
              <a:t>menghasilkan</a:t>
            </a:r>
            <a:r>
              <a:rPr lang="en-AU" dirty="0" smtClean="0"/>
              <a:t> </a:t>
            </a:r>
            <a:r>
              <a:rPr lang="en-AU" dirty="0" err="1" smtClean="0"/>
              <a:t>penyakit</a:t>
            </a:r>
            <a:endParaRPr lang="en-AU" dirty="0" smtClean="0"/>
          </a:p>
          <a:p>
            <a:r>
              <a:rPr lang="en-AU" dirty="0" err="1" smtClean="0"/>
              <a:t>Tidak</a:t>
            </a:r>
            <a:r>
              <a:rPr lang="en-AU" dirty="0" smtClean="0"/>
              <a:t> </a:t>
            </a:r>
            <a:r>
              <a:rPr lang="en-AU" dirty="0" err="1" smtClean="0"/>
              <a:t>semua</a:t>
            </a:r>
            <a:r>
              <a:rPr lang="en-AU" dirty="0" smtClean="0"/>
              <a:t> </a:t>
            </a:r>
            <a:r>
              <a:rPr lang="en-AU" dirty="0" err="1" smtClean="0"/>
              <a:t>penyebab</a:t>
            </a:r>
            <a:r>
              <a:rPr lang="en-AU" dirty="0" smtClean="0"/>
              <a:t> </a:t>
            </a:r>
            <a:r>
              <a:rPr lang="en-AU" dirty="0" err="1" smtClean="0"/>
              <a:t>dapat</a:t>
            </a:r>
            <a:r>
              <a:rPr lang="en-AU" dirty="0" smtClean="0"/>
              <a:t> </a:t>
            </a:r>
            <a:r>
              <a:rPr lang="en-AU" dirty="0" err="1" smtClean="0"/>
              <a:t>muncul</a:t>
            </a:r>
            <a:r>
              <a:rPr lang="en-AU" dirty="0" smtClean="0"/>
              <a:t> di </a:t>
            </a:r>
            <a:r>
              <a:rPr lang="en-AU" dirty="0" err="1" smtClean="0"/>
              <a:t>satu</a:t>
            </a:r>
            <a:r>
              <a:rPr lang="en-AU" dirty="0" smtClean="0"/>
              <a:t> </a:t>
            </a:r>
            <a:r>
              <a:rPr lang="en-AU" dirty="0" err="1" smtClean="0"/>
              <a:t>waktu</a:t>
            </a:r>
            <a:r>
              <a:rPr lang="en-AU" dirty="0" smtClean="0"/>
              <a:t> time</a:t>
            </a:r>
          </a:p>
          <a:p>
            <a:pPr lvl="1"/>
            <a:r>
              <a:rPr lang="en-AU" dirty="0" err="1" smtClean="0"/>
              <a:t>Selalu</a:t>
            </a:r>
            <a:r>
              <a:rPr lang="en-AU" dirty="0" smtClean="0"/>
              <a:t> </a:t>
            </a:r>
            <a:r>
              <a:rPr lang="en-AU" dirty="0" err="1" smtClean="0"/>
              <a:t>ada</a:t>
            </a:r>
            <a:r>
              <a:rPr lang="en-AU" dirty="0" smtClean="0"/>
              <a:t> </a:t>
            </a:r>
            <a:r>
              <a:rPr lang="en-AU" dirty="0" err="1" smtClean="0"/>
              <a:t>kehadiran</a:t>
            </a:r>
            <a:r>
              <a:rPr lang="en-AU" dirty="0" smtClean="0"/>
              <a:t> </a:t>
            </a:r>
            <a:r>
              <a:rPr lang="en-AU" dirty="0" err="1" smtClean="0"/>
              <a:t>bakteri</a:t>
            </a:r>
            <a:endParaRPr lang="en-AU" dirty="0" smtClean="0"/>
          </a:p>
          <a:p>
            <a:pPr lvl="1"/>
            <a:r>
              <a:rPr lang="en-AU" dirty="0" err="1" smtClean="0"/>
              <a:t>Mungkin</a:t>
            </a:r>
            <a:r>
              <a:rPr lang="en-AU" dirty="0" smtClean="0"/>
              <a:t> </a:t>
            </a:r>
            <a:r>
              <a:rPr lang="en-AU" dirty="0" err="1" smtClean="0"/>
              <a:t>memiliki</a:t>
            </a:r>
            <a:r>
              <a:rPr lang="en-AU" dirty="0" smtClean="0"/>
              <a:t> </a:t>
            </a:r>
            <a:r>
              <a:rPr lang="en-AU" dirty="0" err="1" smtClean="0"/>
              <a:t>kombinasi</a:t>
            </a:r>
            <a:r>
              <a:rPr lang="en-AU" dirty="0" smtClean="0"/>
              <a:t> </a:t>
            </a:r>
            <a:r>
              <a:rPr lang="en-AU" dirty="0" err="1" smtClean="0"/>
              <a:t>berbeda</a:t>
            </a:r>
            <a:r>
              <a:rPr lang="en-AU" dirty="0" smtClean="0"/>
              <a:t> </a:t>
            </a:r>
            <a:r>
              <a:rPr lang="en-AU" dirty="0" err="1" smtClean="0"/>
              <a:t>dari</a:t>
            </a:r>
            <a:r>
              <a:rPr lang="en-AU" dirty="0" smtClean="0"/>
              <a:t> </a:t>
            </a:r>
            <a:r>
              <a:rPr lang="en-AU" dirty="0" err="1" smtClean="0"/>
              <a:t>penyebab</a:t>
            </a:r>
            <a:r>
              <a:rPr lang="en-AU" dirty="0" smtClean="0"/>
              <a:t> lain</a:t>
            </a:r>
          </a:p>
          <a:p>
            <a:r>
              <a:rPr lang="en-AU" dirty="0" err="1" smtClean="0"/>
              <a:t>Keterampilan</a:t>
            </a:r>
            <a:r>
              <a:rPr lang="en-AU" dirty="0" smtClean="0"/>
              <a:t> </a:t>
            </a:r>
            <a:r>
              <a:rPr lang="en-AU" dirty="0" err="1" smtClean="0"/>
              <a:t>epidemiologi</a:t>
            </a:r>
            <a:r>
              <a:rPr lang="en-AU" dirty="0" smtClean="0"/>
              <a:t> ( </a:t>
            </a:r>
            <a:r>
              <a:rPr lang="en-AU" dirty="0" err="1" smtClean="0"/>
              <a:t>keterampilan</a:t>
            </a:r>
            <a:r>
              <a:rPr lang="en-AU" dirty="0" smtClean="0"/>
              <a:t> </a:t>
            </a:r>
            <a:r>
              <a:rPr lang="en-AU" dirty="0" err="1" smtClean="0"/>
              <a:t>untuk</a:t>
            </a:r>
            <a:r>
              <a:rPr lang="en-AU" dirty="0" smtClean="0"/>
              <a:t> </a:t>
            </a:r>
            <a:r>
              <a:rPr lang="en-AU" dirty="0" err="1" smtClean="0"/>
              <a:t>mengetahui</a:t>
            </a:r>
            <a:r>
              <a:rPr lang="en-AU" dirty="0" smtClean="0"/>
              <a:t> </a:t>
            </a:r>
            <a:r>
              <a:rPr lang="en-AU" dirty="0" err="1" smtClean="0"/>
              <a:t>penyebab</a:t>
            </a:r>
            <a:r>
              <a:rPr lang="en-AU" dirty="0" smtClean="0"/>
              <a:t> </a:t>
            </a:r>
            <a:r>
              <a:rPr lang="en-AU" dirty="0" err="1" smtClean="0"/>
              <a:t>apa</a:t>
            </a:r>
            <a:r>
              <a:rPr lang="en-AU" dirty="0" smtClean="0"/>
              <a:t> yang </a:t>
            </a:r>
            <a:r>
              <a:rPr lang="en-AU" dirty="0" err="1" smtClean="0"/>
              <a:t>mungkin</a:t>
            </a:r>
            <a:r>
              <a:rPr lang="en-AU" dirty="0" smtClean="0"/>
              <a:t> </a:t>
            </a:r>
            <a:r>
              <a:rPr lang="en-AU" dirty="0" err="1" smtClean="0"/>
              <a:t>terlibat</a:t>
            </a:r>
            <a:r>
              <a:rPr lang="en-AU" dirty="0" smtClean="0"/>
              <a:t>) </a:t>
            </a:r>
            <a:r>
              <a:rPr lang="en-AU" dirty="0" err="1" smtClean="0"/>
              <a:t>dan</a:t>
            </a:r>
            <a:r>
              <a:rPr lang="en-AU" dirty="0" smtClean="0"/>
              <a:t> </a:t>
            </a:r>
            <a:r>
              <a:rPr lang="en-AU" dirty="0" err="1" smtClean="0"/>
              <a:t>penyelidikan</a:t>
            </a:r>
            <a:r>
              <a:rPr lang="en-AU" dirty="0" smtClean="0"/>
              <a:t> </a:t>
            </a:r>
            <a:r>
              <a:rPr lang="en-AU" dirty="0" err="1" smtClean="0"/>
              <a:t>penyakit</a:t>
            </a:r>
            <a:r>
              <a:rPr lang="en-AU" dirty="0" smtClean="0"/>
              <a:t> </a:t>
            </a:r>
            <a:r>
              <a:rPr lang="en-AU" dirty="0" err="1" smtClean="0"/>
              <a:t>akan</a:t>
            </a:r>
            <a:r>
              <a:rPr lang="en-AU" dirty="0" smtClean="0"/>
              <a:t> </a:t>
            </a:r>
            <a:r>
              <a:rPr lang="en-AU" dirty="0" err="1" smtClean="0"/>
              <a:t>membantu</a:t>
            </a:r>
            <a:r>
              <a:rPr lang="en-AU" dirty="0" smtClean="0"/>
              <a:t> </a:t>
            </a:r>
            <a:r>
              <a:rPr lang="en-AU" dirty="0" err="1" smtClean="0"/>
              <a:t>anda</a:t>
            </a:r>
            <a:r>
              <a:rPr lang="en-AU" dirty="0" smtClean="0"/>
              <a:t> </a:t>
            </a:r>
            <a:r>
              <a:rPr lang="en-AU" dirty="0" err="1" smtClean="0"/>
              <a:t>mengidentifikasi</a:t>
            </a:r>
            <a:r>
              <a:rPr lang="en-AU" dirty="0" smtClean="0"/>
              <a:t> </a:t>
            </a:r>
            <a:r>
              <a:rPr lang="en-AU" dirty="0" err="1" smtClean="0"/>
              <a:t>penyebab</a:t>
            </a:r>
            <a:r>
              <a:rPr lang="en-AU" dirty="0" smtClean="0"/>
              <a:t> </a:t>
            </a:r>
            <a:r>
              <a:rPr lang="en-AU" dirty="0" err="1" smtClean="0"/>
              <a:t>penyebab</a:t>
            </a:r>
            <a:r>
              <a:rPr lang="en-AU" dirty="0" smtClean="0"/>
              <a:t>  </a:t>
            </a:r>
            <a:r>
              <a:rPr lang="en-AU" dirty="0" err="1" smtClean="0"/>
              <a:t>apa</a:t>
            </a:r>
            <a:r>
              <a:rPr lang="en-AU" dirty="0" smtClean="0"/>
              <a:t> yang </a:t>
            </a:r>
            <a:r>
              <a:rPr lang="en-AU" dirty="0" err="1" smtClean="0"/>
              <a:t>ada</a:t>
            </a:r>
            <a:r>
              <a:rPr lang="en-AU" dirty="0" smtClean="0"/>
              <a:t> </a:t>
            </a:r>
            <a:r>
              <a:rPr lang="en-AU" dirty="0" err="1" smtClean="0"/>
              <a:t>pada</a:t>
            </a:r>
            <a:r>
              <a:rPr lang="en-AU" dirty="0" smtClean="0"/>
              <a:t> </a:t>
            </a:r>
            <a:r>
              <a:rPr lang="en-AU" dirty="0" err="1" smtClean="0"/>
              <a:t>ternak</a:t>
            </a:r>
            <a:r>
              <a:rPr lang="en-AU" dirty="0" smtClean="0"/>
              <a:t> </a:t>
            </a:r>
            <a:r>
              <a:rPr lang="en-AU" dirty="0" err="1" smtClean="0"/>
              <a:t>dengan</a:t>
            </a:r>
            <a:r>
              <a:rPr lang="en-AU" dirty="0" smtClean="0"/>
              <a:t> </a:t>
            </a:r>
            <a:r>
              <a:rPr lang="en-AU" dirty="0" err="1" smtClean="0"/>
              <a:t>konjungtivis</a:t>
            </a:r>
            <a:endParaRPr lang="en-AU" dirty="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1667348847"/>
              </p:ext>
            </p:extLst>
          </p:nvPr>
        </p:nvGraphicFramePr>
        <p:xfrm>
          <a:off x="4139952" y="141790"/>
          <a:ext cx="3491880" cy="2933899"/>
        </p:xfrm>
        <a:graphic>
          <a:graphicData uri="http://schemas.openxmlformats.org/presentationml/2006/ole">
            <mc:AlternateContent xmlns:mc="http://schemas.openxmlformats.org/markup-compatibility/2006">
              <mc:Choice xmlns:v="urn:schemas-microsoft-com:vml" Requires="v">
                <p:oleObj spid="_x0000_s28679"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141790"/>
                        <a:ext cx="3491880" cy="2933899"/>
                      </a:xfrm>
                      <a:prstGeom prst="rect">
                        <a:avLst/>
                      </a:prstGeom>
                      <a:noFill/>
                    </p:spPr>
                  </p:pic>
                </p:oleObj>
              </mc:Fallback>
            </mc:AlternateContent>
          </a:graphicData>
        </a:graphic>
      </p:graphicFrame>
      <p:sp>
        <p:nvSpPr>
          <p:cNvPr id="9" name="TextBox 8"/>
          <p:cNvSpPr txBox="1"/>
          <p:nvPr/>
        </p:nvSpPr>
        <p:spPr>
          <a:xfrm>
            <a:off x="251520" y="164648"/>
            <a:ext cx="3600400" cy="492443"/>
          </a:xfrm>
          <a:prstGeom prst="rect">
            <a:avLst/>
          </a:prstGeom>
          <a:noFill/>
        </p:spPr>
        <p:txBody>
          <a:bodyPr wrap="square" rtlCol="0">
            <a:spAutoFit/>
          </a:bodyPr>
          <a:lstStyle/>
          <a:p>
            <a:r>
              <a:rPr lang="en-AU" sz="2600" b="1" dirty="0" err="1" smtClean="0"/>
              <a:t>Penyebab</a:t>
            </a:r>
            <a:r>
              <a:rPr lang="en-AU" sz="2600" b="1" dirty="0" smtClean="0"/>
              <a:t> </a:t>
            </a:r>
            <a:r>
              <a:rPr lang="en-AU" sz="2600" b="1" dirty="0" err="1" smtClean="0"/>
              <a:t>konjungtivis</a:t>
            </a:r>
            <a:r>
              <a:rPr lang="en-AU" sz="2600" b="1" dirty="0" smtClean="0"/>
              <a:t> </a:t>
            </a:r>
            <a:endParaRPr lang="en-AU" sz="2600" b="1" dirty="0"/>
          </a:p>
        </p:txBody>
      </p:sp>
      <p:sp>
        <p:nvSpPr>
          <p:cNvPr id="5" name="Oval 4"/>
          <p:cNvSpPr/>
          <p:nvPr/>
        </p:nvSpPr>
        <p:spPr>
          <a:xfrm>
            <a:off x="601613" y="619660"/>
            <a:ext cx="1656184" cy="1545321"/>
          </a:xfrm>
          <a:prstGeom prst="ellipse">
            <a:avLst/>
          </a:prstGeom>
          <a:gradFill>
            <a:gsLst>
              <a:gs pos="100000">
                <a:srgbClr val="00B050">
                  <a:alpha val="30000"/>
                </a:srgb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100" b="1" dirty="0" smtClean="0">
                <a:solidFill>
                  <a:schemeClr val="tx1"/>
                </a:solidFill>
              </a:rPr>
              <a:t>INANG</a:t>
            </a:r>
            <a:endParaRPr lang="en-AU" sz="1100" b="1" dirty="0">
              <a:solidFill>
                <a:schemeClr val="tx1"/>
              </a:solidFill>
            </a:endParaRPr>
          </a:p>
        </p:txBody>
      </p:sp>
      <p:sp>
        <p:nvSpPr>
          <p:cNvPr id="8" name="Oval 7"/>
          <p:cNvSpPr/>
          <p:nvPr/>
        </p:nvSpPr>
        <p:spPr>
          <a:xfrm>
            <a:off x="1117111" y="1608739"/>
            <a:ext cx="1656184" cy="1545321"/>
          </a:xfrm>
          <a:prstGeom prst="ellipse">
            <a:avLst/>
          </a:prstGeom>
          <a:solidFill>
            <a:srgbClr val="FFCC99">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100" b="1" dirty="0" smtClean="0">
                <a:solidFill>
                  <a:schemeClr val="tx1"/>
                </a:solidFill>
              </a:rPr>
              <a:t>LINGKUNGAN</a:t>
            </a:r>
            <a:endParaRPr lang="en-AU" sz="1100" b="1" dirty="0">
              <a:solidFill>
                <a:schemeClr val="tx1"/>
              </a:solidFill>
            </a:endParaRPr>
          </a:p>
        </p:txBody>
      </p:sp>
      <p:sp>
        <p:nvSpPr>
          <p:cNvPr id="10" name="Oval 9"/>
          <p:cNvSpPr/>
          <p:nvPr/>
        </p:nvSpPr>
        <p:spPr>
          <a:xfrm>
            <a:off x="1753362" y="655524"/>
            <a:ext cx="1867474" cy="1545321"/>
          </a:xfrm>
          <a:prstGeom prst="ellipse">
            <a:avLst/>
          </a:prstGeom>
          <a:gradFill>
            <a:gsLst>
              <a:gs pos="100000">
                <a:schemeClr val="tx2">
                  <a:lumMod val="40000"/>
                  <a:lumOff val="60000"/>
                  <a:alpha val="18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100" b="1" dirty="0" smtClean="0">
                <a:solidFill>
                  <a:schemeClr val="tx1"/>
                </a:solidFill>
              </a:rPr>
              <a:t>AGEN</a:t>
            </a:r>
            <a:endParaRPr lang="en-AU" sz="1100" b="1" dirty="0">
              <a:solidFill>
                <a:schemeClr val="tx1"/>
              </a:solidFill>
            </a:endParaRPr>
          </a:p>
        </p:txBody>
      </p:sp>
    </p:spTree>
    <p:extLst>
      <p:ext uri="{BB962C8B-B14F-4D97-AF65-F5344CB8AC3E}">
        <p14:creationId xmlns:p14="http://schemas.microsoft.com/office/powerpoint/2010/main" val="4159008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467144"/>
            <a:ext cx="8229600" cy="3554144"/>
          </a:xfrm>
        </p:spPr>
        <p:txBody>
          <a:bodyPr>
            <a:normAutofit fontScale="55000" lnSpcReduction="20000"/>
          </a:bodyPr>
          <a:lstStyle/>
          <a:p>
            <a:pPr lvl="0"/>
            <a:r>
              <a:rPr lang="en-AU" dirty="0" err="1" smtClean="0"/>
              <a:t>Hewan</a:t>
            </a:r>
            <a:r>
              <a:rPr lang="en-AU" dirty="0" smtClean="0"/>
              <a:t> </a:t>
            </a:r>
            <a:r>
              <a:rPr lang="en-AU" dirty="0" err="1" smtClean="0"/>
              <a:t>dengan</a:t>
            </a:r>
            <a:r>
              <a:rPr lang="en-AU" dirty="0" smtClean="0"/>
              <a:t> </a:t>
            </a:r>
            <a:r>
              <a:rPr lang="en-AU" dirty="0" err="1" smtClean="0"/>
              <a:t>penyakit</a:t>
            </a:r>
            <a:r>
              <a:rPr lang="en-AU" dirty="0" smtClean="0"/>
              <a:t> </a:t>
            </a:r>
            <a:r>
              <a:rPr lang="en-AU" dirty="0" err="1" smtClean="0"/>
              <a:t>mata</a:t>
            </a:r>
            <a:r>
              <a:rPr lang="en-AU" dirty="0" smtClean="0"/>
              <a:t> yang </a:t>
            </a:r>
            <a:r>
              <a:rPr lang="en-AU" dirty="0" err="1" smtClean="0"/>
              <a:t>parah</a:t>
            </a:r>
            <a:r>
              <a:rPr lang="en-AU" dirty="0" smtClean="0"/>
              <a:t> </a:t>
            </a:r>
            <a:r>
              <a:rPr lang="en-AU" dirty="0" err="1" smtClean="0"/>
              <a:t>mungkin</a:t>
            </a:r>
            <a:r>
              <a:rPr lang="en-AU" dirty="0" smtClean="0"/>
              <a:t> </a:t>
            </a:r>
            <a:r>
              <a:rPr lang="en-AU" dirty="0" err="1" smtClean="0"/>
              <a:t>memerlukan</a:t>
            </a:r>
            <a:r>
              <a:rPr lang="en-AU" dirty="0" smtClean="0"/>
              <a:t> </a:t>
            </a:r>
            <a:r>
              <a:rPr lang="en-AU" dirty="0" err="1" smtClean="0"/>
              <a:t>rawatan</a:t>
            </a:r>
            <a:r>
              <a:rPr lang="en-AU" dirty="0" smtClean="0"/>
              <a:t> (</a:t>
            </a:r>
            <a:r>
              <a:rPr lang="en-AU" dirty="0" err="1" smtClean="0"/>
              <a:t>salep</a:t>
            </a:r>
            <a:r>
              <a:rPr lang="en-AU" dirty="0" smtClean="0"/>
              <a:t>, </a:t>
            </a:r>
            <a:r>
              <a:rPr lang="en-AU" dirty="0" err="1" smtClean="0"/>
              <a:t>antibiotik</a:t>
            </a:r>
            <a:r>
              <a:rPr lang="en-AU" dirty="0" smtClean="0"/>
              <a:t> </a:t>
            </a:r>
            <a:r>
              <a:rPr lang="en-AU" dirty="0" err="1" smtClean="0"/>
              <a:t>dan</a:t>
            </a:r>
            <a:r>
              <a:rPr lang="en-AU" dirty="0" smtClean="0"/>
              <a:t> </a:t>
            </a:r>
            <a:r>
              <a:rPr lang="en-AU" dirty="0" err="1" smtClean="0"/>
              <a:t>pelindung</a:t>
            </a:r>
            <a:r>
              <a:rPr lang="en-AU" dirty="0" smtClean="0"/>
              <a:t> </a:t>
            </a:r>
            <a:r>
              <a:rPr lang="en-AU" dirty="0" err="1" smtClean="0"/>
              <a:t>mata</a:t>
            </a:r>
            <a:r>
              <a:rPr lang="en-AU" dirty="0" smtClean="0"/>
              <a:t>)</a:t>
            </a:r>
          </a:p>
          <a:p>
            <a:pPr lvl="0"/>
            <a:r>
              <a:rPr lang="en-AU" dirty="0" err="1" smtClean="0"/>
              <a:t>Keterampilan</a:t>
            </a:r>
            <a:r>
              <a:rPr lang="en-AU" dirty="0" smtClean="0"/>
              <a:t> </a:t>
            </a:r>
            <a:r>
              <a:rPr lang="en-AU" dirty="0" err="1" smtClean="0"/>
              <a:t>epidemiologi</a:t>
            </a:r>
            <a:r>
              <a:rPr lang="en-AU" dirty="0" smtClean="0"/>
              <a:t> </a:t>
            </a:r>
            <a:r>
              <a:rPr lang="en-AU" dirty="0" err="1" smtClean="0"/>
              <a:t>kemudian</a:t>
            </a:r>
            <a:r>
              <a:rPr lang="en-AU" dirty="0" smtClean="0"/>
              <a:t> </a:t>
            </a:r>
            <a:r>
              <a:rPr lang="en-AU" dirty="0" err="1" smtClean="0"/>
              <a:t>diguunakan</a:t>
            </a:r>
            <a:r>
              <a:rPr lang="en-AU" dirty="0" smtClean="0"/>
              <a:t> </a:t>
            </a:r>
            <a:r>
              <a:rPr lang="en-AU" dirty="0" err="1" smtClean="0"/>
              <a:t>unntuk</a:t>
            </a:r>
            <a:r>
              <a:rPr lang="en-AU" dirty="0" smtClean="0"/>
              <a:t> </a:t>
            </a:r>
            <a:r>
              <a:rPr lang="en-AU" dirty="0" err="1" smtClean="0"/>
              <a:t>membantu</a:t>
            </a:r>
            <a:r>
              <a:rPr lang="en-AU" dirty="0" smtClean="0"/>
              <a:t> </a:t>
            </a:r>
            <a:r>
              <a:rPr lang="en-AU" dirty="0" err="1" smtClean="0"/>
              <a:t>memberikan</a:t>
            </a:r>
            <a:r>
              <a:rPr lang="en-AU" dirty="0" smtClean="0"/>
              <a:t> </a:t>
            </a:r>
            <a:r>
              <a:rPr lang="en-AU" dirty="0" err="1" smtClean="0"/>
              <a:t>masukan</a:t>
            </a:r>
            <a:r>
              <a:rPr lang="en-AU" dirty="0" smtClean="0"/>
              <a:t> </a:t>
            </a:r>
            <a:r>
              <a:rPr lang="en-AU" dirty="0" err="1" smtClean="0"/>
              <a:t>bagaimana</a:t>
            </a:r>
            <a:r>
              <a:rPr lang="en-AU" dirty="0" smtClean="0"/>
              <a:t> </a:t>
            </a:r>
            <a:r>
              <a:rPr lang="en-AU" dirty="0" err="1" smtClean="0"/>
              <a:t>mencegah</a:t>
            </a:r>
            <a:r>
              <a:rPr lang="en-AU" dirty="0" smtClean="0"/>
              <a:t> </a:t>
            </a:r>
            <a:r>
              <a:rPr lang="en-AU" dirty="0" err="1" smtClean="0"/>
              <a:t>kejadian</a:t>
            </a:r>
            <a:r>
              <a:rPr lang="en-AU" dirty="0" smtClean="0"/>
              <a:t> </a:t>
            </a:r>
            <a:r>
              <a:rPr lang="en-AU" dirty="0" err="1" smtClean="0"/>
              <a:t>baru</a:t>
            </a:r>
            <a:r>
              <a:rPr lang="en-AU" dirty="0" smtClean="0"/>
              <a:t> </a:t>
            </a:r>
            <a:r>
              <a:rPr lang="en-AU" dirty="0" err="1" smtClean="0"/>
              <a:t>atau</a:t>
            </a:r>
            <a:r>
              <a:rPr lang="en-AU" dirty="0" smtClean="0"/>
              <a:t> </a:t>
            </a:r>
            <a:r>
              <a:rPr lang="en-AU" dirty="0" err="1" smtClean="0"/>
              <a:t>berulang</a:t>
            </a:r>
            <a:r>
              <a:rPr lang="en-AU" dirty="0" smtClean="0"/>
              <a:t> </a:t>
            </a:r>
            <a:r>
              <a:rPr lang="en-AU" dirty="0" err="1" smtClean="0"/>
              <a:t>sekarang</a:t>
            </a:r>
            <a:r>
              <a:rPr lang="en-AU" dirty="0" smtClean="0"/>
              <a:t> </a:t>
            </a:r>
            <a:r>
              <a:rPr lang="en-AU" dirty="0" err="1" smtClean="0"/>
              <a:t>atau</a:t>
            </a:r>
            <a:r>
              <a:rPr lang="en-AU" dirty="0" smtClean="0"/>
              <a:t> </a:t>
            </a:r>
            <a:r>
              <a:rPr lang="en-AU" dirty="0" err="1" smtClean="0"/>
              <a:t>dimasa</a:t>
            </a:r>
            <a:r>
              <a:rPr lang="en-AU" dirty="0" smtClean="0"/>
              <a:t> </a:t>
            </a:r>
            <a:r>
              <a:rPr lang="en-AU" dirty="0" err="1" smtClean="0"/>
              <a:t>depan</a:t>
            </a:r>
            <a:r>
              <a:rPr lang="en-AU" dirty="0" smtClean="0"/>
              <a:t>.</a:t>
            </a:r>
          </a:p>
          <a:p>
            <a:pPr lvl="1"/>
            <a:r>
              <a:rPr lang="en-AU" dirty="0" err="1" smtClean="0"/>
              <a:t>dibutuhkan</a:t>
            </a:r>
            <a:r>
              <a:rPr lang="en-AU" dirty="0" smtClean="0"/>
              <a:t> </a:t>
            </a:r>
            <a:r>
              <a:rPr lang="en-AU" dirty="0" err="1" smtClean="0"/>
              <a:t>pengetahuan</a:t>
            </a:r>
            <a:r>
              <a:rPr lang="en-AU" dirty="0" smtClean="0"/>
              <a:t> </a:t>
            </a:r>
            <a:r>
              <a:rPr lang="en-AU" dirty="0" err="1" smtClean="0"/>
              <a:t>epidemiologi</a:t>
            </a:r>
            <a:r>
              <a:rPr lang="en-AU" dirty="0" smtClean="0"/>
              <a:t> </a:t>
            </a:r>
            <a:r>
              <a:rPr lang="en-AU" dirty="0" err="1" smtClean="0"/>
              <a:t>untuk</a:t>
            </a:r>
            <a:r>
              <a:rPr lang="en-AU" dirty="0" smtClean="0"/>
              <a:t> </a:t>
            </a:r>
            <a:r>
              <a:rPr lang="en-AU" dirty="0" err="1" smtClean="0"/>
              <a:t>dapat</a:t>
            </a:r>
            <a:r>
              <a:rPr lang="en-AU" dirty="0" smtClean="0"/>
              <a:t> </a:t>
            </a:r>
            <a:r>
              <a:rPr lang="en-AU" dirty="0" err="1" smtClean="0"/>
              <a:t>memahami</a:t>
            </a:r>
            <a:r>
              <a:rPr lang="en-AU" dirty="0" smtClean="0"/>
              <a:t> </a:t>
            </a:r>
            <a:r>
              <a:rPr lang="en-AU" dirty="0" err="1" smtClean="0"/>
              <a:t>penyebab</a:t>
            </a:r>
            <a:r>
              <a:rPr lang="en-AU" dirty="0" smtClean="0"/>
              <a:t> </a:t>
            </a:r>
            <a:r>
              <a:rPr lang="en-AU" dirty="0" err="1" smtClean="0"/>
              <a:t>apa</a:t>
            </a:r>
            <a:r>
              <a:rPr lang="en-AU" dirty="0" smtClean="0"/>
              <a:t> </a:t>
            </a:r>
            <a:r>
              <a:rPr lang="en-AU" dirty="0" err="1" smtClean="0"/>
              <a:t>yangn</a:t>
            </a:r>
            <a:r>
              <a:rPr lang="en-AU" dirty="0" smtClean="0"/>
              <a:t> </a:t>
            </a:r>
            <a:r>
              <a:rPr lang="en-AU" dirty="0" err="1" smtClean="0"/>
              <a:t>terlibat</a:t>
            </a:r>
            <a:endParaRPr lang="en-AU" dirty="0" smtClean="0"/>
          </a:p>
          <a:p>
            <a:pPr lvl="1"/>
            <a:r>
              <a:rPr lang="en-AU" dirty="0" err="1" smtClean="0"/>
              <a:t>Dibutuhkan</a:t>
            </a:r>
            <a:r>
              <a:rPr lang="en-AU" dirty="0" smtClean="0"/>
              <a:t> </a:t>
            </a:r>
            <a:r>
              <a:rPr lang="en-AU" dirty="0" err="1" smtClean="0"/>
              <a:t>investigasi</a:t>
            </a:r>
            <a:r>
              <a:rPr lang="en-AU" dirty="0" smtClean="0"/>
              <a:t> </a:t>
            </a:r>
            <a:r>
              <a:rPr lang="en-AU" dirty="0" err="1" smtClean="0"/>
              <a:t>untuk</a:t>
            </a:r>
            <a:r>
              <a:rPr lang="en-AU" dirty="0" smtClean="0"/>
              <a:t> </a:t>
            </a:r>
            <a:r>
              <a:rPr lang="en-AU" dirty="0" err="1" smtClean="0"/>
              <a:t>dapat</a:t>
            </a:r>
            <a:r>
              <a:rPr lang="en-AU" dirty="0" smtClean="0"/>
              <a:t> </a:t>
            </a:r>
            <a:r>
              <a:rPr lang="en-AU" dirty="0" err="1" smtClean="0"/>
              <a:t>mengidentifikasi</a:t>
            </a:r>
            <a:r>
              <a:rPr lang="en-AU" dirty="0" smtClean="0"/>
              <a:t> </a:t>
            </a:r>
            <a:r>
              <a:rPr lang="en-AU" dirty="0" err="1" smtClean="0"/>
              <a:t>penyebab</a:t>
            </a:r>
            <a:r>
              <a:rPr lang="en-AU" dirty="0" smtClean="0"/>
              <a:t> </a:t>
            </a:r>
            <a:r>
              <a:rPr lang="en-AU" dirty="0" err="1" smtClean="0"/>
              <a:t>apa</a:t>
            </a:r>
            <a:r>
              <a:rPr lang="en-AU" dirty="0" smtClean="0"/>
              <a:t> yang </a:t>
            </a:r>
            <a:r>
              <a:rPr lang="en-AU" dirty="0" err="1" smtClean="0"/>
              <a:t>terlibat</a:t>
            </a:r>
            <a:r>
              <a:rPr lang="en-AU" dirty="0" smtClean="0"/>
              <a:t> </a:t>
            </a:r>
            <a:r>
              <a:rPr lang="en-AU" dirty="0" err="1" smtClean="0"/>
              <a:t>dalam</a:t>
            </a:r>
            <a:r>
              <a:rPr lang="en-AU" dirty="0" smtClean="0"/>
              <a:t> </a:t>
            </a:r>
            <a:r>
              <a:rPr lang="en-AU" dirty="0" err="1" smtClean="0"/>
              <a:t>kasus</a:t>
            </a:r>
            <a:r>
              <a:rPr lang="en-AU" dirty="0" smtClean="0"/>
              <a:t> </a:t>
            </a:r>
            <a:r>
              <a:rPr lang="en-AU" dirty="0" err="1" smtClean="0"/>
              <a:t>konjungtivis</a:t>
            </a:r>
            <a:r>
              <a:rPr lang="en-AU" dirty="0" smtClean="0"/>
              <a:t> di </a:t>
            </a:r>
            <a:r>
              <a:rPr lang="en-AU" dirty="0" err="1" smtClean="0"/>
              <a:t>peternakan</a:t>
            </a:r>
            <a:r>
              <a:rPr lang="en-AU" dirty="0" smtClean="0"/>
              <a:t> </a:t>
            </a:r>
            <a:r>
              <a:rPr lang="en-AU" dirty="0" err="1" smtClean="0"/>
              <a:t>tersebut</a:t>
            </a:r>
            <a:endParaRPr lang="en-AU" dirty="0" smtClean="0"/>
          </a:p>
          <a:p>
            <a:pPr marL="457200" lvl="1" indent="0">
              <a:buNone/>
            </a:pPr>
            <a:endParaRPr lang="en-AU" dirty="0" smtClean="0"/>
          </a:p>
          <a:p>
            <a:r>
              <a:rPr lang="en-AU" dirty="0" smtClean="0"/>
              <a:t>Saran </a:t>
            </a:r>
            <a:r>
              <a:rPr lang="en-AU" dirty="0" err="1" smtClean="0"/>
              <a:t>pencegahan</a:t>
            </a:r>
            <a:endParaRPr lang="en-AU" dirty="0" smtClean="0"/>
          </a:p>
          <a:p>
            <a:pPr lvl="1"/>
            <a:r>
              <a:rPr lang="en-AU" dirty="0" err="1" smtClean="0"/>
              <a:t>Berdasarkan</a:t>
            </a:r>
            <a:r>
              <a:rPr lang="en-AU" dirty="0" smtClean="0"/>
              <a:t> </a:t>
            </a:r>
            <a:r>
              <a:rPr lang="en-AU" dirty="0" err="1" smtClean="0"/>
              <a:t>prinsip</a:t>
            </a:r>
            <a:r>
              <a:rPr lang="en-AU" dirty="0" smtClean="0"/>
              <a:t> </a:t>
            </a:r>
            <a:r>
              <a:rPr lang="en-AU" dirty="0" err="1" smtClean="0"/>
              <a:t>umum</a:t>
            </a:r>
            <a:r>
              <a:rPr lang="en-AU" dirty="0" smtClean="0"/>
              <a:t> – </a:t>
            </a:r>
            <a:r>
              <a:rPr lang="en-AU" dirty="0" err="1" smtClean="0"/>
              <a:t>hal</a:t>
            </a:r>
            <a:r>
              <a:rPr lang="en-AU" dirty="0" smtClean="0"/>
              <a:t> </a:t>
            </a:r>
            <a:r>
              <a:rPr lang="en-AU" dirty="0" err="1" smtClean="0"/>
              <a:t>hal</a:t>
            </a:r>
            <a:r>
              <a:rPr lang="en-AU" dirty="0" smtClean="0"/>
              <a:t> yang </a:t>
            </a:r>
            <a:r>
              <a:rPr lang="en-AU" dirty="0" err="1" smtClean="0"/>
              <a:t>dapat</a:t>
            </a:r>
            <a:r>
              <a:rPr lang="en-AU" dirty="0" smtClean="0"/>
              <a:t> </a:t>
            </a:r>
            <a:r>
              <a:rPr lang="en-AU" dirty="0" err="1" smtClean="0"/>
              <a:t>dilakukan</a:t>
            </a:r>
            <a:r>
              <a:rPr lang="en-AU" dirty="0" smtClean="0"/>
              <a:t> </a:t>
            </a:r>
            <a:r>
              <a:rPr lang="en-AU" dirty="0" err="1" smtClean="0"/>
              <a:t>oleh</a:t>
            </a:r>
            <a:r>
              <a:rPr lang="en-AU" dirty="0" smtClean="0"/>
              <a:t> </a:t>
            </a:r>
            <a:r>
              <a:rPr lang="en-AU" dirty="0" err="1" smtClean="0"/>
              <a:t>peternak</a:t>
            </a:r>
            <a:r>
              <a:rPr lang="en-AU" dirty="0" smtClean="0"/>
              <a:t> yang </a:t>
            </a:r>
            <a:r>
              <a:rPr lang="en-AU" dirty="0" err="1" smtClean="0"/>
              <a:t>dapat</a:t>
            </a:r>
            <a:r>
              <a:rPr lang="en-AU" dirty="0" smtClean="0"/>
              <a:t> </a:t>
            </a:r>
            <a:r>
              <a:rPr lang="en-AU" dirty="0" err="1" smtClean="0"/>
              <a:t>mengurangi</a:t>
            </a:r>
            <a:r>
              <a:rPr lang="en-AU" dirty="0" smtClean="0"/>
              <a:t> </a:t>
            </a:r>
            <a:r>
              <a:rPr lang="en-AU" dirty="0" err="1" smtClean="0"/>
              <a:t>sisiko</a:t>
            </a:r>
            <a:r>
              <a:rPr lang="en-AU" dirty="0" smtClean="0"/>
              <a:t> </a:t>
            </a:r>
            <a:r>
              <a:rPr lang="en-AU" dirty="0" err="1" smtClean="0"/>
              <a:t>konjungtivis</a:t>
            </a:r>
            <a:endParaRPr lang="en-AU" dirty="0" smtClean="0"/>
          </a:p>
          <a:p>
            <a:pPr lvl="1"/>
            <a:r>
              <a:rPr lang="en-AU" dirty="0" err="1" smtClean="0"/>
              <a:t>Berdasar</a:t>
            </a:r>
            <a:r>
              <a:rPr lang="en-AU" dirty="0" smtClean="0"/>
              <a:t> </a:t>
            </a:r>
            <a:r>
              <a:rPr lang="en-AU" dirty="0" err="1" smtClean="0"/>
              <a:t>masukan</a:t>
            </a:r>
            <a:r>
              <a:rPr lang="en-AU" dirty="0" smtClean="0"/>
              <a:t> </a:t>
            </a:r>
            <a:r>
              <a:rPr lang="en-AU" dirty="0" err="1" smtClean="0"/>
              <a:t>spesifik</a:t>
            </a:r>
            <a:r>
              <a:rPr lang="en-AU" dirty="0" smtClean="0"/>
              <a:t> </a:t>
            </a:r>
            <a:r>
              <a:rPr lang="en-AU" dirty="0" err="1" smtClean="0"/>
              <a:t>unntuk</a:t>
            </a:r>
            <a:r>
              <a:rPr lang="en-AU" dirty="0" smtClean="0"/>
              <a:t> </a:t>
            </a:r>
            <a:r>
              <a:rPr lang="en-AU" dirty="0" err="1" smtClean="0"/>
              <a:t>peternakan</a:t>
            </a:r>
            <a:r>
              <a:rPr lang="en-AU" dirty="0" smtClean="0"/>
              <a:t> </a:t>
            </a:r>
            <a:r>
              <a:rPr lang="en-AU" dirty="0" err="1" smtClean="0"/>
              <a:t>tersebut</a:t>
            </a:r>
            <a:r>
              <a:rPr lang="en-AU" dirty="0" smtClean="0"/>
              <a:t> – </a:t>
            </a:r>
            <a:r>
              <a:rPr lang="en-AU" dirty="0" err="1" smtClean="0"/>
              <a:t>penyebab</a:t>
            </a:r>
            <a:r>
              <a:rPr lang="en-AU" dirty="0" smtClean="0"/>
              <a:t> </a:t>
            </a:r>
            <a:r>
              <a:rPr lang="en-AU" dirty="0" err="1" smtClean="0"/>
              <a:t>khusus</a:t>
            </a:r>
            <a:r>
              <a:rPr lang="en-AU" dirty="0" smtClean="0"/>
              <a:t> </a:t>
            </a:r>
            <a:r>
              <a:rPr lang="en-AU" dirty="0" err="1" smtClean="0"/>
              <a:t>ini</a:t>
            </a:r>
            <a:r>
              <a:rPr lang="en-AU" dirty="0" smtClean="0"/>
              <a:t> </a:t>
            </a:r>
            <a:r>
              <a:rPr lang="en-AU" dirty="0" err="1" smtClean="0"/>
              <a:t>muncul</a:t>
            </a:r>
            <a:r>
              <a:rPr lang="en-AU" dirty="0" smtClean="0"/>
              <a:t> </a:t>
            </a:r>
            <a:r>
              <a:rPr lang="en-AU" dirty="0" err="1" smtClean="0"/>
              <a:t>pada</a:t>
            </a:r>
            <a:r>
              <a:rPr lang="en-AU" dirty="0" smtClean="0"/>
              <a:t> </a:t>
            </a:r>
            <a:r>
              <a:rPr lang="en-AU" dirty="0" err="1" smtClean="0"/>
              <a:t>peternakan</a:t>
            </a:r>
            <a:r>
              <a:rPr lang="en-AU" dirty="0" smtClean="0"/>
              <a:t> </a:t>
            </a:r>
            <a:r>
              <a:rPr lang="en-AU" dirty="0" err="1" smtClean="0"/>
              <a:t>tersebut</a:t>
            </a:r>
            <a:r>
              <a:rPr lang="en-AU" dirty="0" smtClean="0"/>
              <a:t> </a:t>
            </a:r>
            <a:r>
              <a:rPr lang="en-AU" dirty="0" err="1" smtClean="0"/>
              <a:t>dan</a:t>
            </a:r>
            <a:r>
              <a:rPr lang="en-AU" dirty="0" smtClean="0"/>
              <a:t> </a:t>
            </a:r>
            <a:r>
              <a:rPr lang="en-AU" dirty="0" err="1" smtClean="0"/>
              <a:t>bagaimana</a:t>
            </a:r>
            <a:r>
              <a:rPr lang="en-AU" dirty="0" smtClean="0"/>
              <a:t> </a:t>
            </a:r>
            <a:r>
              <a:rPr lang="en-AU" dirty="0" err="1" smtClean="0"/>
              <a:t>menghilangkan</a:t>
            </a:r>
            <a:r>
              <a:rPr lang="en-AU" dirty="0" smtClean="0"/>
              <a:t> </a:t>
            </a:r>
            <a:r>
              <a:rPr lang="en-AU" dirty="0" err="1" smtClean="0"/>
              <a:t>penyebab</a:t>
            </a:r>
            <a:r>
              <a:rPr lang="en-AU" dirty="0" smtClean="0"/>
              <a:t> </a:t>
            </a:r>
            <a:r>
              <a:rPr lang="en-AU" dirty="0" err="1" smtClean="0"/>
              <a:t>tersebut</a:t>
            </a:r>
            <a:endParaRPr lang="en-AU" dirty="0" smtClean="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407843317"/>
              </p:ext>
            </p:extLst>
          </p:nvPr>
        </p:nvGraphicFramePr>
        <p:xfrm>
          <a:off x="5900283" y="0"/>
          <a:ext cx="2808257" cy="2359515"/>
        </p:xfrm>
        <a:graphic>
          <a:graphicData uri="http://schemas.openxmlformats.org/presentationml/2006/ole">
            <mc:AlternateContent xmlns:mc="http://schemas.openxmlformats.org/markup-compatibility/2006">
              <mc:Choice xmlns:v="urn:schemas-microsoft-com:vml" Requires="v">
                <p:oleObj spid="_x0000_s29700"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0283" y="0"/>
                        <a:ext cx="2808257" cy="2359515"/>
                      </a:xfrm>
                      <a:prstGeom prst="rect">
                        <a:avLst/>
                      </a:prstGeom>
                      <a:noFill/>
                    </p:spPr>
                  </p:pic>
                </p:oleObj>
              </mc:Fallback>
            </mc:AlternateContent>
          </a:graphicData>
        </a:graphic>
      </p:graphicFrame>
      <p:sp>
        <p:nvSpPr>
          <p:cNvPr id="8" name="TextBox 7"/>
          <p:cNvSpPr txBox="1"/>
          <p:nvPr/>
        </p:nvSpPr>
        <p:spPr>
          <a:xfrm>
            <a:off x="30708" y="125538"/>
            <a:ext cx="3744416" cy="492443"/>
          </a:xfrm>
          <a:prstGeom prst="rect">
            <a:avLst/>
          </a:prstGeom>
          <a:noFill/>
        </p:spPr>
        <p:txBody>
          <a:bodyPr wrap="square" rtlCol="0">
            <a:spAutoFit/>
          </a:bodyPr>
          <a:lstStyle/>
          <a:p>
            <a:r>
              <a:rPr lang="en-AU" sz="2600" b="1" dirty="0" smtClean="0"/>
              <a:t>Pinkeye</a:t>
            </a:r>
            <a:endParaRPr lang="en-AU" sz="2600" b="1" dirty="0"/>
          </a:p>
        </p:txBody>
      </p:sp>
      <p:sp>
        <p:nvSpPr>
          <p:cNvPr id="9" name="TextBox 8"/>
          <p:cNvSpPr txBox="1"/>
          <p:nvPr/>
        </p:nvSpPr>
        <p:spPr>
          <a:xfrm>
            <a:off x="30708" y="125538"/>
            <a:ext cx="2669084" cy="1292662"/>
          </a:xfrm>
          <a:prstGeom prst="rect">
            <a:avLst/>
          </a:prstGeom>
          <a:noFill/>
        </p:spPr>
        <p:txBody>
          <a:bodyPr wrap="square" rtlCol="0">
            <a:spAutoFit/>
          </a:bodyPr>
          <a:lstStyle/>
          <a:p>
            <a:r>
              <a:rPr lang="en-AU" sz="2600" b="1" dirty="0" smtClean="0"/>
              <a:t>Pinkeye – treatment &amp; prevention</a:t>
            </a:r>
            <a:endParaRPr lang="en-AU" sz="2600" b="1" dirty="0"/>
          </a:p>
        </p:txBody>
      </p:sp>
    </p:spTree>
    <p:extLst>
      <p:ext uri="{BB962C8B-B14F-4D97-AF65-F5344CB8AC3E}">
        <p14:creationId xmlns:p14="http://schemas.microsoft.com/office/powerpoint/2010/main" val="1269061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3475895520"/>
              </p:ext>
            </p:extLst>
          </p:nvPr>
        </p:nvGraphicFramePr>
        <p:xfrm>
          <a:off x="5436096" y="63053"/>
          <a:ext cx="3491880" cy="2933899"/>
        </p:xfrm>
        <a:graphic>
          <a:graphicData uri="http://schemas.openxmlformats.org/presentationml/2006/ole">
            <mc:AlternateContent xmlns:mc="http://schemas.openxmlformats.org/markup-compatibility/2006">
              <mc:Choice xmlns:v="urn:schemas-microsoft-com:vml" Requires="v">
                <p:oleObj spid="_x0000_s27682"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63053"/>
                        <a:ext cx="3491880" cy="2933899"/>
                      </a:xfrm>
                      <a:prstGeom prst="rect">
                        <a:avLst/>
                      </a:prstGeom>
                      <a:noFill/>
                    </p:spPr>
                  </p:pic>
                </p:oleObj>
              </mc:Fallback>
            </mc:AlternateContent>
          </a:graphicData>
        </a:graphic>
      </p:graphicFrame>
      <p:sp>
        <p:nvSpPr>
          <p:cNvPr id="8" name="TextBox 7"/>
          <p:cNvSpPr txBox="1"/>
          <p:nvPr/>
        </p:nvSpPr>
        <p:spPr>
          <a:xfrm>
            <a:off x="30708" y="125538"/>
            <a:ext cx="3744416" cy="892552"/>
          </a:xfrm>
          <a:prstGeom prst="rect">
            <a:avLst/>
          </a:prstGeom>
          <a:noFill/>
        </p:spPr>
        <p:txBody>
          <a:bodyPr wrap="square" rtlCol="0">
            <a:spAutoFit/>
          </a:bodyPr>
          <a:lstStyle/>
          <a:p>
            <a:r>
              <a:rPr lang="id-ID" sz="2600" b="1" dirty="0" smtClean="0"/>
              <a:t>Konjungtivis </a:t>
            </a:r>
            <a:r>
              <a:rPr lang="en-AU" sz="2600" b="1" dirty="0" smtClean="0"/>
              <a:t>- </a:t>
            </a:r>
            <a:r>
              <a:rPr lang="en-AU" sz="2600" b="1" dirty="0" err="1" smtClean="0"/>
              <a:t>pencegahan</a:t>
            </a:r>
            <a:endParaRPr lang="en-AU" sz="2600" b="1" dirty="0"/>
          </a:p>
        </p:txBody>
      </p:sp>
      <p:sp>
        <p:nvSpPr>
          <p:cNvPr id="3" name="Content Placeholder 2"/>
          <p:cNvSpPr>
            <a:spLocks noGrp="1"/>
          </p:cNvSpPr>
          <p:nvPr>
            <p:ph idx="1"/>
          </p:nvPr>
        </p:nvSpPr>
        <p:spPr>
          <a:xfrm>
            <a:off x="30708" y="1432346"/>
            <a:ext cx="6995120" cy="4516934"/>
          </a:xfrm>
        </p:spPr>
        <p:txBody>
          <a:bodyPr>
            <a:normAutofit fontScale="85000" lnSpcReduction="20000"/>
          </a:bodyPr>
          <a:lstStyle/>
          <a:p>
            <a:pPr lvl="0"/>
            <a:r>
              <a:rPr lang="en-US" dirty="0" err="1" smtClean="0"/>
              <a:t>Prinsip</a:t>
            </a:r>
            <a:r>
              <a:rPr lang="en-US" dirty="0" smtClean="0"/>
              <a:t> </a:t>
            </a:r>
            <a:r>
              <a:rPr lang="en-US" dirty="0" err="1" smtClean="0"/>
              <a:t>mendasar</a:t>
            </a:r>
            <a:r>
              <a:rPr lang="en-US" dirty="0" smtClean="0"/>
              <a:t> </a:t>
            </a:r>
            <a:r>
              <a:rPr lang="en-US" dirty="0" err="1" smtClean="0"/>
              <a:t>pencegahan</a:t>
            </a:r>
            <a:r>
              <a:rPr lang="en-US" dirty="0" smtClean="0"/>
              <a:t>:</a:t>
            </a:r>
          </a:p>
          <a:p>
            <a:pPr marL="628650" lvl="1" indent="-171450">
              <a:buFont typeface="Arial" panose="020B0604020202020204" pitchFamily="34" charset="0"/>
              <a:buChar char="•"/>
            </a:pPr>
            <a:r>
              <a:rPr lang="id-ID" dirty="0"/>
              <a:t>Bekerja dengan sapi pada pagi hari ketika tidak ada banyak lalat, debu, dan sinar matahari belum terlalu terik</a:t>
            </a:r>
          </a:p>
          <a:p>
            <a:pPr marL="628650" lvl="1" indent="-171450">
              <a:buFont typeface="Arial" panose="020B0604020202020204" pitchFamily="34" charset="0"/>
              <a:buChar char="•"/>
            </a:pPr>
            <a:r>
              <a:rPr lang="id-ID" dirty="0"/>
              <a:t>Sediakan peneduh bagi hewan apabila matahari terik</a:t>
            </a:r>
          </a:p>
          <a:p>
            <a:pPr marL="628650" lvl="1" indent="-171450">
              <a:buFont typeface="Arial" panose="020B0604020202020204" pitchFamily="34" charset="0"/>
              <a:buChar char="•"/>
            </a:pPr>
            <a:r>
              <a:rPr lang="id-ID" dirty="0"/>
              <a:t>Hanya beli hewan yang memiliki karakteristik fisik yang baik. Jangan beli atau ternakkan hewan dengan mata menonjol</a:t>
            </a:r>
          </a:p>
          <a:p>
            <a:pPr marL="628650" lvl="1" indent="-171450">
              <a:buFont typeface="Arial" panose="020B0604020202020204" pitchFamily="34" charset="0"/>
              <a:buChar char="•"/>
            </a:pPr>
            <a:r>
              <a:rPr lang="id-ID" dirty="0"/>
              <a:t>Upayakan tidak memberi makan rumput kering yang keras</a:t>
            </a:r>
          </a:p>
          <a:p>
            <a:pPr marL="628650" lvl="1" indent="-171450">
              <a:buFont typeface="Arial" panose="020B0604020202020204" pitchFamily="34" charset="0"/>
              <a:buChar char="•"/>
            </a:pPr>
            <a:r>
              <a:rPr lang="id-ID" dirty="0"/>
              <a:t>Jika memungkinkan, vaksinasi sapi dengan vaksin konjungtivis, terutama sapi muda</a:t>
            </a:r>
          </a:p>
          <a:p>
            <a:pPr lvl="1"/>
            <a:endParaRPr lang="en-AU" i="1" dirty="0" smtClean="0"/>
          </a:p>
          <a:p>
            <a:pPr lvl="0"/>
            <a:endParaRPr lang="en-AU" dirty="0"/>
          </a:p>
          <a:p>
            <a:endParaRPr lang="en-AU" dirty="0"/>
          </a:p>
        </p:txBody>
      </p:sp>
    </p:spTree>
    <p:extLst>
      <p:ext uri="{BB962C8B-B14F-4D97-AF65-F5344CB8AC3E}">
        <p14:creationId xmlns:p14="http://schemas.microsoft.com/office/powerpoint/2010/main" val="814780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smtClean="0"/>
              <a:t>Sesi</a:t>
            </a:r>
            <a:r>
              <a:rPr lang="en-AU" b="1" dirty="0" smtClean="0"/>
              <a:t> 5 - </a:t>
            </a:r>
            <a:r>
              <a:rPr lang="id-ID" b="1" dirty="0" smtClean="0"/>
              <a:t>Rangkuman</a:t>
            </a:r>
            <a:endParaRPr lang="en-AU" b="1" dirty="0"/>
          </a:p>
        </p:txBody>
      </p:sp>
      <p:sp>
        <p:nvSpPr>
          <p:cNvPr id="3" name="Content Placeholder 2"/>
          <p:cNvSpPr>
            <a:spLocks noGrp="1"/>
          </p:cNvSpPr>
          <p:nvPr>
            <p:ph idx="1"/>
          </p:nvPr>
        </p:nvSpPr>
        <p:spPr>
          <a:xfrm>
            <a:off x="251520" y="1268760"/>
            <a:ext cx="8712968" cy="4857403"/>
          </a:xfrm>
        </p:spPr>
        <p:txBody>
          <a:bodyPr>
            <a:normAutofit fontScale="77500" lnSpcReduction="20000"/>
          </a:bodyPr>
          <a:lstStyle/>
          <a:p>
            <a:r>
              <a:rPr lang="en-AU" dirty="0" err="1" smtClean="0"/>
              <a:t>Suatu</a:t>
            </a:r>
            <a:r>
              <a:rPr lang="en-AU" dirty="0" smtClean="0"/>
              <a:t> </a:t>
            </a:r>
            <a:r>
              <a:rPr lang="en-AU" dirty="0" err="1" smtClean="0"/>
              <a:t>penyebab</a:t>
            </a:r>
            <a:r>
              <a:rPr lang="en-AU" dirty="0" smtClean="0"/>
              <a:t> </a:t>
            </a:r>
            <a:r>
              <a:rPr lang="en-AU" dirty="0" err="1" smtClean="0"/>
              <a:t>adalah</a:t>
            </a:r>
            <a:r>
              <a:rPr lang="en-AU" dirty="0" smtClean="0"/>
              <a:t>  </a:t>
            </a:r>
            <a:r>
              <a:rPr lang="en-AU" dirty="0" err="1" smtClean="0"/>
              <a:t>hal-hal</a:t>
            </a:r>
            <a:r>
              <a:rPr lang="en-AU" dirty="0" smtClean="0"/>
              <a:t> yang </a:t>
            </a:r>
            <a:r>
              <a:rPr lang="id-ID" dirty="0" smtClean="0"/>
              <a:t>dapat </a:t>
            </a:r>
            <a:r>
              <a:rPr lang="en-AU" dirty="0" err="1" smtClean="0"/>
              <a:t>memengaruhi</a:t>
            </a:r>
            <a:r>
              <a:rPr lang="en-AU" dirty="0" smtClean="0"/>
              <a:t> </a:t>
            </a:r>
            <a:r>
              <a:rPr lang="en-AU" dirty="0" err="1" smtClean="0"/>
              <a:t>apakah</a:t>
            </a:r>
            <a:r>
              <a:rPr lang="en-AU" dirty="0" smtClean="0"/>
              <a:t> </a:t>
            </a:r>
            <a:r>
              <a:rPr lang="en-AU" dirty="0" err="1" smtClean="0"/>
              <a:t>penyakit</a:t>
            </a:r>
            <a:r>
              <a:rPr lang="en-AU" dirty="0" smtClean="0"/>
              <a:t> </a:t>
            </a:r>
            <a:r>
              <a:rPr lang="id-ID" dirty="0" smtClean="0"/>
              <a:t>muncul </a:t>
            </a:r>
            <a:r>
              <a:rPr lang="en-AU" dirty="0" err="1" smtClean="0"/>
              <a:t>atau</a:t>
            </a:r>
            <a:r>
              <a:rPr lang="en-AU" dirty="0" smtClean="0"/>
              <a:t> </a:t>
            </a:r>
            <a:r>
              <a:rPr lang="en-AU" dirty="0" err="1" smtClean="0"/>
              <a:t>tidak</a:t>
            </a:r>
            <a:r>
              <a:rPr lang="en-AU" dirty="0" smtClean="0"/>
              <a:t> </a:t>
            </a:r>
            <a:r>
              <a:rPr lang="id-ID" dirty="0" smtClean="0"/>
              <a:t>pada </a:t>
            </a:r>
            <a:r>
              <a:rPr lang="en-AU" dirty="0" err="1" smtClean="0"/>
              <a:t>satu</a:t>
            </a:r>
            <a:r>
              <a:rPr lang="en-AU" dirty="0" smtClean="0"/>
              <a:t> </a:t>
            </a:r>
            <a:r>
              <a:rPr lang="en-AU" dirty="0" err="1" smtClean="0"/>
              <a:t>hewa</a:t>
            </a:r>
            <a:r>
              <a:rPr lang="id-ID" dirty="0" smtClean="0"/>
              <a:t>n</a:t>
            </a:r>
            <a:r>
              <a:rPr lang="en-AU" dirty="0" smtClean="0"/>
              <a:t> </a:t>
            </a:r>
            <a:r>
              <a:rPr lang="en-AU" dirty="0" err="1" smtClean="0"/>
              <a:t>atau</a:t>
            </a:r>
            <a:r>
              <a:rPr lang="en-AU" dirty="0" smtClean="0"/>
              <a:t> </a:t>
            </a:r>
            <a:r>
              <a:rPr lang="en-AU" dirty="0" err="1" smtClean="0"/>
              <a:t>lebih</a:t>
            </a:r>
            <a:endParaRPr lang="en-AU" dirty="0" smtClean="0"/>
          </a:p>
          <a:p>
            <a:endParaRPr lang="en-AU" dirty="0" smtClean="0"/>
          </a:p>
          <a:p>
            <a:r>
              <a:rPr lang="en-AU" dirty="0" err="1" smtClean="0"/>
              <a:t>Inve</a:t>
            </a:r>
            <a:r>
              <a:rPr lang="id-ID" dirty="0" smtClean="0"/>
              <a:t>s</a:t>
            </a:r>
            <a:r>
              <a:rPr lang="en-AU" dirty="0" err="1" smtClean="0"/>
              <a:t>tigasi</a:t>
            </a:r>
            <a:r>
              <a:rPr lang="en-AU" dirty="0" smtClean="0"/>
              <a:t> </a:t>
            </a:r>
            <a:r>
              <a:rPr lang="en-AU" dirty="0" err="1" smtClean="0"/>
              <a:t>epidemiologi</a:t>
            </a:r>
            <a:r>
              <a:rPr lang="en-AU" dirty="0" smtClean="0"/>
              <a:t> </a:t>
            </a:r>
            <a:r>
              <a:rPr lang="en-AU" dirty="0" err="1" smtClean="0"/>
              <a:t>bertujuan</a:t>
            </a:r>
            <a:r>
              <a:rPr lang="en-AU" dirty="0" smtClean="0"/>
              <a:t> </a:t>
            </a:r>
            <a:r>
              <a:rPr lang="en-AU" dirty="0" err="1" smtClean="0"/>
              <a:t>mengidentifikasi</a:t>
            </a:r>
            <a:r>
              <a:rPr lang="en-AU" dirty="0" smtClean="0"/>
              <a:t> </a:t>
            </a:r>
            <a:r>
              <a:rPr lang="en-AU" dirty="0" err="1" smtClean="0"/>
              <a:t>penyebab</a:t>
            </a:r>
            <a:r>
              <a:rPr lang="en-AU" dirty="0" smtClean="0"/>
              <a:t> </a:t>
            </a:r>
            <a:r>
              <a:rPr lang="en-AU" dirty="0" err="1" smtClean="0"/>
              <a:t>penyakit</a:t>
            </a:r>
            <a:endParaRPr lang="en-AU" dirty="0"/>
          </a:p>
          <a:p>
            <a:endParaRPr lang="en-AU" dirty="0"/>
          </a:p>
          <a:p>
            <a:r>
              <a:rPr lang="en-AU" dirty="0" err="1" smtClean="0"/>
              <a:t>Pengetahuan</a:t>
            </a:r>
            <a:r>
              <a:rPr lang="en-AU" dirty="0" smtClean="0"/>
              <a:t> </a:t>
            </a:r>
            <a:r>
              <a:rPr lang="en-AU" dirty="0" err="1" smtClean="0"/>
              <a:t>mengenai</a:t>
            </a:r>
            <a:r>
              <a:rPr lang="en-AU" dirty="0" smtClean="0"/>
              <a:t> </a:t>
            </a:r>
            <a:r>
              <a:rPr lang="en-AU" dirty="0" err="1" smtClean="0"/>
              <a:t>penyebab</a:t>
            </a:r>
            <a:r>
              <a:rPr lang="en-AU" dirty="0" smtClean="0"/>
              <a:t> </a:t>
            </a:r>
            <a:r>
              <a:rPr lang="en-AU" dirty="0" err="1" smtClean="0"/>
              <a:t>penyakit</a:t>
            </a:r>
            <a:r>
              <a:rPr lang="en-AU" dirty="0" smtClean="0"/>
              <a:t> </a:t>
            </a:r>
            <a:r>
              <a:rPr lang="en-AU" dirty="0" err="1" smtClean="0"/>
              <a:t>sering</a:t>
            </a:r>
            <a:r>
              <a:rPr lang="en-AU" dirty="0" smtClean="0"/>
              <a:t> </a:t>
            </a:r>
            <a:r>
              <a:rPr lang="en-AU" dirty="0" err="1" smtClean="0"/>
              <a:t>menjadi</a:t>
            </a:r>
            <a:r>
              <a:rPr lang="en-AU" dirty="0" smtClean="0"/>
              <a:t> </a:t>
            </a:r>
            <a:r>
              <a:rPr lang="en-AU" dirty="0" err="1" smtClean="0"/>
              <a:t>awal</a:t>
            </a:r>
            <a:r>
              <a:rPr lang="en-AU" dirty="0" smtClean="0"/>
              <a:t> </a:t>
            </a:r>
            <a:r>
              <a:rPr lang="en-AU" dirty="0" err="1" smtClean="0"/>
              <a:t>untuk</a:t>
            </a:r>
            <a:r>
              <a:rPr lang="en-AU" dirty="0" smtClean="0"/>
              <a:t> </a:t>
            </a:r>
            <a:r>
              <a:rPr lang="en-AU" dirty="0" err="1" smtClean="0"/>
              <a:t>strategi</a:t>
            </a:r>
            <a:r>
              <a:rPr lang="en-AU" dirty="0" smtClean="0"/>
              <a:t> </a:t>
            </a:r>
            <a:r>
              <a:rPr lang="en-AU" dirty="0" err="1" smtClean="0"/>
              <a:t>pengobatan</a:t>
            </a:r>
            <a:r>
              <a:rPr lang="en-AU" dirty="0" smtClean="0"/>
              <a:t> </a:t>
            </a:r>
            <a:r>
              <a:rPr lang="en-AU" dirty="0" err="1" smtClean="0"/>
              <a:t>dan</a:t>
            </a:r>
            <a:r>
              <a:rPr lang="en-AU" dirty="0" smtClean="0"/>
              <a:t> </a:t>
            </a:r>
            <a:r>
              <a:rPr lang="en-AU" dirty="0" err="1" smtClean="0"/>
              <a:t>pencegahan</a:t>
            </a:r>
            <a:r>
              <a:rPr lang="en-AU" dirty="0" smtClean="0"/>
              <a:t> </a:t>
            </a:r>
            <a:r>
              <a:rPr lang="id-ID" dirty="0" smtClean="0"/>
              <a:t>guna </a:t>
            </a:r>
            <a:r>
              <a:rPr lang="en-AU" dirty="0" err="1" smtClean="0"/>
              <a:t>mengurangi</a:t>
            </a:r>
            <a:r>
              <a:rPr lang="en-AU" dirty="0" smtClean="0"/>
              <a:t> </a:t>
            </a:r>
            <a:r>
              <a:rPr lang="en-AU" dirty="0" err="1" smtClean="0"/>
              <a:t>penyakit</a:t>
            </a:r>
            <a:r>
              <a:rPr lang="en-AU" dirty="0" smtClean="0"/>
              <a:t> di </a:t>
            </a:r>
            <a:r>
              <a:rPr lang="en-AU" dirty="0" err="1" smtClean="0"/>
              <a:t>populasi</a:t>
            </a:r>
            <a:endParaRPr lang="en-AU" dirty="0"/>
          </a:p>
          <a:p>
            <a:endParaRPr lang="en-AU" dirty="0"/>
          </a:p>
          <a:p>
            <a:r>
              <a:rPr lang="en-AU" dirty="0" err="1" smtClean="0"/>
              <a:t>Satu</a:t>
            </a:r>
            <a:r>
              <a:rPr lang="en-AU" dirty="0" smtClean="0"/>
              <a:t> </a:t>
            </a:r>
            <a:r>
              <a:rPr lang="en-AU" dirty="0" err="1" smtClean="0"/>
              <a:t>penyakit</a:t>
            </a:r>
            <a:r>
              <a:rPr lang="en-AU" dirty="0" smtClean="0"/>
              <a:t> </a:t>
            </a:r>
            <a:r>
              <a:rPr lang="en-AU" dirty="0" err="1" smtClean="0"/>
              <a:t>bisa</a:t>
            </a:r>
            <a:r>
              <a:rPr lang="en-AU" dirty="0" smtClean="0"/>
              <a:t> </a:t>
            </a:r>
            <a:r>
              <a:rPr lang="en-AU" dirty="0" err="1" smtClean="0"/>
              <a:t>dicegah</a:t>
            </a:r>
            <a:r>
              <a:rPr lang="en-AU" dirty="0" smtClean="0"/>
              <a:t> </a:t>
            </a:r>
            <a:r>
              <a:rPr lang="en-AU" dirty="0" err="1" smtClean="0"/>
              <a:t>dengan</a:t>
            </a:r>
            <a:r>
              <a:rPr lang="en-AU" dirty="0" smtClean="0"/>
              <a:t> </a:t>
            </a:r>
            <a:r>
              <a:rPr lang="en-AU" dirty="0" err="1" smtClean="0"/>
              <a:t>cara</a:t>
            </a:r>
            <a:r>
              <a:rPr lang="en-AU" dirty="0" smtClean="0"/>
              <a:t> </a:t>
            </a:r>
            <a:r>
              <a:rPr lang="en-AU" dirty="0" err="1" smtClean="0"/>
              <a:t>melakukan</a:t>
            </a:r>
            <a:r>
              <a:rPr lang="en-AU" dirty="0" smtClean="0"/>
              <a:t> </a:t>
            </a:r>
            <a:r>
              <a:rPr lang="en-AU" dirty="0" err="1" smtClean="0"/>
              <a:t>sesuatu</a:t>
            </a:r>
            <a:r>
              <a:rPr lang="en-AU" dirty="0" smtClean="0"/>
              <a:t> yang </a:t>
            </a:r>
            <a:r>
              <a:rPr lang="en-AU" dirty="0" err="1" smtClean="0"/>
              <a:t>memutus</a:t>
            </a:r>
            <a:r>
              <a:rPr lang="en-AU" dirty="0" smtClean="0"/>
              <a:t> </a:t>
            </a:r>
            <a:r>
              <a:rPr lang="en-AU" dirty="0" err="1" smtClean="0"/>
              <a:t>hubungan</a:t>
            </a:r>
            <a:r>
              <a:rPr lang="en-AU" dirty="0" smtClean="0"/>
              <a:t> </a:t>
            </a:r>
            <a:r>
              <a:rPr lang="en-AU" dirty="0" err="1" smtClean="0"/>
              <a:t>penting</a:t>
            </a:r>
            <a:r>
              <a:rPr lang="en-AU" dirty="0" smtClean="0"/>
              <a:t> </a:t>
            </a:r>
            <a:r>
              <a:rPr lang="en-AU" dirty="0" err="1" smtClean="0"/>
              <a:t>antara</a:t>
            </a:r>
            <a:r>
              <a:rPr lang="en-AU" dirty="0" smtClean="0"/>
              <a:t> </a:t>
            </a:r>
            <a:r>
              <a:rPr lang="id-ID" dirty="0" smtClean="0"/>
              <a:t>beberapa </a:t>
            </a:r>
            <a:r>
              <a:rPr lang="en-AU" dirty="0" err="1" smtClean="0"/>
              <a:t>penyebab</a:t>
            </a:r>
            <a:r>
              <a:rPr lang="en-AU" dirty="0" smtClean="0"/>
              <a:t> </a:t>
            </a:r>
            <a:r>
              <a:rPr lang="en-AU" dirty="0" err="1" smtClean="0"/>
              <a:t>penyakit</a:t>
            </a:r>
            <a:r>
              <a:rPr lang="en-AU" dirty="0" smtClean="0"/>
              <a:t> yang </a:t>
            </a:r>
            <a:r>
              <a:rPr lang="en-AU" dirty="0" err="1" smtClean="0"/>
              <a:t>berbeda</a:t>
            </a:r>
            <a:endParaRPr lang="en-AU" dirty="0"/>
          </a:p>
          <a:p>
            <a:endParaRPr lang="en-AU" dirty="0"/>
          </a:p>
        </p:txBody>
      </p:sp>
    </p:spTree>
    <p:extLst>
      <p:ext uri="{BB962C8B-B14F-4D97-AF65-F5344CB8AC3E}">
        <p14:creationId xmlns:p14="http://schemas.microsoft.com/office/powerpoint/2010/main" val="3793130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smtClean="0"/>
              <a:t>Akhir</a:t>
            </a:r>
            <a:r>
              <a:rPr lang="en-AU" b="1" dirty="0" smtClean="0"/>
              <a:t> video</a:t>
            </a:r>
            <a:endParaRPr lang="en-AU" b="1"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651158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Di </a:t>
            </a:r>
            <a:r>
              <a:rPr lang="en-AU" b="1" dirty="0" err="1" smtClean="0"/>
              <a:t>Sesi</a:t>
            </a:r>
            <a:r>
              <a:rPr lang="en-AU" b="1" dirty="0" smtClean="0"/>
              <a:t> 5 </a:t>
            </a:r>
            <a:r>
              <a:rPr lang="en-AU" b="1" dirty="0" err="1" smtClean="0"/>
              <a:t>kita</a:t>
            </a:r>
            <a:r>
              <a:rPr lang="en-AU" b="1" dirty="0" smtClean="0"/>
              <a:t> </a:t>
            </a:r>
            <a:r>
              <a:rPr lang="en-AU" b="1" dirty="0" err="1" smtClean="0"/>
              <a:t>akan</a:t>
            </a:r>
            <a:r>
              <a:rPr lang="en-AU" b="1" dirty="0" smtClean="0"/>
              <a:t> </a:t>
            </a:r>
            <a:r>
              <a:rPr lang="en-AU" b="1" dirty="0" err="1" smtClean="0"/>
              <a:t>membicarakan</a:t>
            </a:r>
            <a:r>
              <a:rPr lang="en-AU" b="1" dirty="0" smtClean="0"/>
              <a:t>:</a:t>
            </a:r>
            <a:endParaRPr lang="en-AU" b="1" dirty="0"/>
          </a:p>
        </p:txBody>
      </p:sp>
      <p:sp>
        <p:nvSpPr>
          <p:cNvPr id="3" name="Content Placeholder 2"/>
          <p:cNvSpPr>
            <a:spLocks noGrp="1"/>
          </p:cNvSpPr>
          <p:nvPr>
            <p:ph idx="1"/>
          </p:nvPr>
        </p:nvSpPr>
        <p:spPr/>
        <p:txBody>
          <a:bodyPr>
            <a:normAutofit/>
          </a:bodyPr>
          <a:lstStyle/>
          <a:p>
            <a:r>
              <a:rPr lang="en-AU" dirty="0" err="1" smtClean="0"/>
              <a:t>Mengapa</a:t>
            </a:r>
            <a:r>
              <a:rPr lang="en-AU" dirty="0" smtClean="0"/>
              <a:t> </a:t>
            </a:r>
            <a:r>
              <a:rPr lang="en-AU" dirty="0" err="1" smtClean="0"/>
              <a:t>penyakit</a:t>
            </a:r>
            <a:r>
              <a:rPr lang="en-AU" dirty="0" smtClean="0"/>
              <a:t> </a:t>
            </a:r>
            <a:r>
              <a:rPr lang="en-AU" dirty="0" err="1" smtClean="0"/>
              <a:t>terjadi</a:t>
            </a:r>
            <a:r>
              <a:rPr lang="en-AU" dirty="0" smtClean="0"/>
              <a:t> </a:t>
            </a:r>
            <a:r>
              <a:rPr lang="id-ID" dirty="0" smtClean="0"/>
              <a:t>pada </a:t>
            </a:r>
            <a:r>
              <a:rPr lang="en-AU" dirty="0" err="1" smtClean="0"/>
              <a:t>beberapa</a:t>
            </a:r>
            <a:r>
              <a:rPr lang="en-AU" dirty="0" smtClean="0"/>
              <a:t> </a:t>
            </a:r>
            <a:r>
              <a:rPr lang="id-ID" dirty="0" smtClean="0"/>
              <a:t>hewan </a:t>
            </a:r>
            <a:r>
              <a:rPr lang="en-AU" dirty="0" err="1" smtClean="0"/>
              <a:t>dan</a:t>
            </a:r>
            <a:r>
              <a:rPr lang="en-AU" dirty="0" smtClean="0"/>
              <a:t> </a:t>
            </a:r>
            <a:r>
              <a:rPr lang="en-AU" dirty="0" err="1" smtClean="0"/>
              <a:t>tidak</a:t>
            </a:r>
            <a:r>
              <a:rPr lang="en-AU" dirty="0" smtClean="0"/>
              <a:t> </a:t>
            </a:r>
            <a:r>
              <a:rPr lang="en-AU" dirty="0" err="1" smtClean="0"/>
              <a:t>pada</a:t>
            </a:r>
            <a:r>
              <a:rPr lang="en-AU" dirty="0" smtClean="0"/>
              <a:t> yang lain</a:t>
            </a:r>
          </a:p>
          <a:p>
            <a:endParaRPr lang="en-AU" dirty="0"/>
          </a:p>
          <a:p>
            <a:r>
              <a:rPr lang="en-AU" dirty="0" err="1" smtClean="0"/>
              <a:t>Apa</a:t>
            </a:r>
            <a:r>
              <a:rPr lang="en-AU" dirty="0" smtClean="0"/>
              <a:t> yang </a:t>
            </a:r>
            <a:r>
              <a:rPr lang="en-AU" dirty="0" err="1" smtClean="0"/>
              <a:t>dimaksud</a:t>
            </a:r>
            <a:r>
              <a:rPr lang="en-AU" dirty="0" smtClean="0"/>
              <a:t> </a:t>
            </a:r>
            <a:r>
              <a:rPr lang="en-AU" dirty="0" err="1" smtClean="0"/>
              <a:t>dengan</a:t>
            </a:r>
            <a:r>
              <a:rPr lang="en-AU" dirty="0" smtClean="0"/>
              <a:t> </a:t>
            </a:r>
            <a:r>
              <a:rPr lang="en-AU" b="1" u="sng" dirty="0" err="1" smtClean="0"/>
              <a:t>penyebab</a:t>
            </a:r>
            <a:r>
              <a:rPr lang="en-AU" b="1" u="sng" dirty="0" smtClean="0"/>
              <a:t> </a:t>
            </a:r>
            <a:r>
              <a:rPr lang="en-AU" b="1" u="sng" dirty="0" err="1" smtClean="0"/>
              <a:t>penyakit</a:t>
            </a:r>
            <a:endParaRPr lang="en-AU" b="1" u="sng" dirty="0" smtClean="0"/>
          </a:p>
          <a:p>
            <a:pPr marL="0" indent="0">
              <a:buNone/>
            </a:pPr>
            <a:endParaRPr lang="en-AU" dirty="0"/>
          </a:p>
        </p:txBody>
      </p:sp>
    </p:spTree>
    <p:extLst>
      <p:ext uri="{BB962C8B-B14F-4D97-AF65-F5344CB8AC3E}">
        <p14:creationId xmlns:p14="http://schemas.microsoft.com/office/powerpoint/2010/main" val="29671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fontScale="70000" lnSpcReduction="20000"/>
          </a:bodyPr>
          <a:lstStyle/>
          <a:p>
            <a:r>
              <a:rPr lang="fr-FR" dirty="0" smtClean="0"/>
              <a:t>Penelitian</a:t>
            </a:r>
          </a:p>
          <a:p>
            <a:pPr lvl="1"/>
            <a:r>
              <a:rPr lang="id-ID" dirty="0" smtClean="0"/>
              <a:t>Sapi yang </a:t>
            </a:r>
            <a:r>
              <a:rPr lang="fr-FR" dirty="0" err="1" smtClean="0"/>
              <a:t>diberi</a:t>
            </a:r>
            <a:r>
              <a:rPr lang="fr-FR" dirty="0" smtClean="0"/>
              <a:t> pakan rumput dan </a:t>
            </a:r>
            <a:r>
              <a:rPr lang="fr-FR" dirty="0" err="1" smtClean="0"/>
              <a:t>jerami</a:t>
            </a:r>
            <a:r>
              <a:rPr lang="fr-FR" dirty="0" smtClean="0"/>
              <a:t> </a:t>
            </a:r>
            <a:r>
              <a:rPr lang="fr-FR" dirty="0" err="1" smtClean="0"/>
              <a:t>kering</a:t>
            </a:r>
            <a:r>
              <a:rPr lang="id-ID" dirty="0" smtClean="0"/>
              <a:t> mengalami konjungtivitis lima kali lebih banyak d</a:t>
            </a:r>
            <a:r>
              <a:rPr lang="fr-FR" dirty="0" err="1" smtClean="0"/>
              <a:t>ibandingkan</a:t>
            </a:r>
            <a:r>
              <a:rPr lang="fr-FR" dirty="0" smtClean="0"/>
              <a:t> </a:t>
            </a:r>
            <a:r>
              <a:rPr lang="fr-FR" dirty="0" err="1" smtClean="0"/>
              <a:t>dengan</a:t>
            </a:r>
            <a:r>
              <a:rPr lang="fr-FR" dirty="0" smtClean="0"/>
              <a:t> </a:t>
            </a:r>
            <a:r>
              <a:rPr lang="id-ID" dirty="0" smtClean="0"/>
              <a:t>sapi </a:t>
            </a:r>
            <a:r>
              <a:rPr lang="fr-FR" dirty="0" smtClean="0"/>
              <a:t>yang diberi pakan rumput hijau atau silase</a:t>
            </a:r>
          </a:p>
          <a:p>
            <a:pPr lvl="1"/>
            <a:endParaRPr lang="fr-FR" dirty="0"/>
          </a:p>
          <a:p>
            <a:r>
              <a:rPr lang="fr-FR" dirty="0" smtClean="0"/>
              <a:t>Petani A memberi makan rumput kering dan jerami </a:t>
            </a:r>
          </a:p>
          <a:p>
            <a:r>
              <a:rPr lang="fr-FR" dirty="0" smtClean="0"/>
              <a:t>Petani B memberi makan rumput hijau dan silase</a:t>
            </a:r>
          </a:p>
          <a:p>
            <a:endParaRPr lang="fr-FR" dirty="0"/>
          </a:p>
          <a:p>
            <a:r>
              <a:rPr lang="fr-FR" dirty="0" smtClean="0"/>
              <a:t>Petani A mungkin akan </a:t>
            </a:r>
            <a:r>
              <a:rPr lang="fr-FR" dirty="0" err="1" smtClean="0"/>
              <a:t>mendapati</a:t>
            </a:r>
            <a:r>
              <a:rPr lang="fr-FR" dirty="0" smtClean="0"/>
              <a:t> </a:t>
            </a:r>
            <a:r>
              <a:rPr lang="fr-FR" dirty="0" err="1" smtClean="0"/>
              <a:t>lebih</a:t>
            </a:r>
            <a:r>
              <a:rPr lang="fr-FR" dirty="0" smtClean="0"/>
              <a:t> </a:t>
            </a:r>
            <a:r>
              <a:rPr lang="fr-FR" dirty="0" err="1" smtClean="0"/>
              <a:t>banyak</a:t>
            </a:r>
            <a:r>
              <a:rPr lang="fr-FR" dirty="0" smtClean="0"/>
              <a:t> </a:t>
            </a:r>
            <a:r>
              <a:rPr lang="id-ID" dirty="0" smtClean="0"/>
              <a:t>konjungtivitis pada sapi </a:t>
            </a:r>
            <a:r>
              <a:rPr lang="fr-FR" dirty="0" err="1" smtClean="0"/>
              <a:t>daripada</a:t>
            </a:r>
            <a:r>
              <a:rPr lang="fr-FR" dirty="0" smtClean="0"/>
              <a:t> petani B</a:t>
            </a:r>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3174541838"/>
              </p:ext>
            </p:extLst>
          </p:nvPr>
        </p:nvGraphicFramePr>
        <p:xfrm>
          <a:off x="2555776" y="141790"/>
          <a:ext cx="3491880" cy="2933899"/>
        </p:xfrm>
        <a:graphic>
          <a:graphicData uri="http://schemas.openxmlformats.org/presentationml/2006/ole">
            <mc:AlternateContent xmlns:mc="http://schemas.openxmlformats.org/markup-compatibility/2006">
              <mc:Choice xmlns:v="urn:schemas-microsoft-com:vml" Requires="v">
                <p:oleObj spid="_x0000_s8246" r:id="rId4" imgW="13177736" imgH="11085022" progId="Unknown">
                  <p:embed/>
                </p:oleObj>
              </mc:Choice>
              <mc:Fallback>
                <p:oleObj r:id="rId4" imgW="13177736" imgH="11085022" progId="Unknown">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41790"/>
                        <a:ext cx="3491880" cy="2933899"/>
                      </a:xfrm>
                      <a:prstGeom prst="rect">
                        <a:avLst/>
                      </a:prstGeom>
                      <a:noFill/>
                    </p:spPr>
                  </p:pic>
                </p:oleObj>
              </mc:Fallback>
            </mc:AlternateContent>
          </a:graphicData>
        </a:graphic>
      </p:graphicFrame>
      <p:sp>
        <p:nvSpPr>
          <p:cNvPr id="8" name="TextBox 7"/>
          <p:cNvSpPr txBox="1"/>
          <p:nvPr/>
        </p:nvSpPr>
        <p:spPr>
          <a:xfrm>
            <a:off x="30708" y="125538"/>
            <a:ext cx="3744416" cy="492443"/>
          </a:xfrm>
          <a:prstGeom prst="rect">
            <a:avLst/>
          </a:prstGeom>
          <a:noFill/>
        </p:spPr>
        <p:txBody>
          <a:bodyPr wrap="square" rtlCol="0">
            <a:spAutoFit/>
          </a:bodyPr>
          <a:lstStyle/>
          <a:p>
            <a:r>
              <a:rPr lang="id-ID" sz="2600" b="1" dirty="0" smtClean="0"/>
              <a:t>Konjungtivitis</a:t>
            </a:r>
            <a:endParaRPr lang="en-AU" sz="2600" b="1" dirty="0"/>
          </a:p>
        </p:txBody>
      </p:sp>
    </p:spTree>
    <p:extLst>
      <p:ext uri="{BB962C8B-B14F-4D97-AF65-F5344CB8AC3E}">
        <p14:creationId xmlns:p14="http://schemas.microsoft.com/office/powerpoint/2010/main" val="3976452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pPr algn="l"/>
            <a:r>
              <a:rPr lang="en-AU" b="1" dirty="0" err="1" smtClean="0"/>
              <a:t>Sebab-sebab</a:t>
            </a:r>
            <a:r>
              <a:rPr lang="en-AU" b="1" dirty="0" smtClean="0"/>
              <a:t> </a:t>
            </a:r>
            <a:r>
              <a:rPr lang="en-AU" b="1" dirty="0" err="1" smtClean="0"/>
              <a:t>penyakit</a:t>
            </a:r>
            <a:endParaRPr lang="en-AU" b="1" dirty="0"/>
          </a:p>
        </p:txBody>
      </p:sp>
      <p:sp>
        <p:nvSpPr>
          <p:cNvPr id="3" name="Content Placeholder 2"/>
          <p:cNvSpPr>
            <a:spLocks noGrp="1"/>
          </p:cNvSpPr>
          <p:nvPr>
            <p:ph idx="1"/>
          </p:nvPr>
        </p:nvSpPr>
        <p:spPr>
          <a:xfrm>
            <a:off x="282352" y="3645024"/>
            <a:ext cx="8579296" cy="2808312"/>
          </a:xfrm>
        </p:spPr>
        <p:txBody>
          <a:bodyPr>
            <a:normAutofit/>
          </a:bodyPr>
          <a:lstStyle/>
          <a:p>
            <a:pPr marL="0" indent="0">
              <a:buNone/>
            </a:pPr>
            <a:r>
              <a:rPr lang="en-AU" dirty="0" err="1" smtClean="0"/>
              <a:t>Sebuah</a:t>
            </a:r>
            <a:r>
              <a:rPr lang="en-AU" dirty="0" smtClean="0"/>
              <a:t> </a:t>
            </a:r>
            <a:r>
              <a:rPr lang="en-AU" b="1" u="sng" dirty="0" err="1" smtClean="0"/>
              <a:t>sebab</a:t>
            </a:r>
            <a:r>
              <a:rPr lang="en-AU" dirty="0" smtClean="0"/>
              <a:t> </a:t>
            </a:r>
            <a:r>
              <a:rPr lang="en-AU" dirty="0" err="1" smtClean="0"/>
              <a:t>penyakit</a:t>
            </a:r>
            <a:r>
              <a:rPr lang="en-AU" dirty="0" smtClean="0"/>
              <a:t> </a:t>
            </a:r>
            <a:r>
              <a:rPr lang="en-AU" dirty="0" err="1" smtClean="0"/>
              <a:t>adalah</a:t>
            </a:r>
            <a:r>
              <a:rPr lang="en-AU" dirty="0" smtClean="0"/>
              <a:t> </a:t>
            </a:r>
            <a:r>
              <a:rPr lang="en-AU" dirty="0" err="1" smtClean="0"/>
              <a:t>apa</a:t>
            </a:r>
            <a:r>
              <a:rPr lang="en-AU" dirty="0" smtClean="0"/>
              <a:t> </a:t>
            </a:r>
            <a:r>
              <a:rPr lang="en-AU" dirty="0" err="1" smtClean="0"/>
              <a:t>saja</a:t>
            </a:r>
            <a:r>
              <a:rPr lang="en-AU" dirty="0" smtClean="0"/>
              <a:t> yang </a:t>
            </a:r>
            <a:r>
              <a:rPr lang="en-AU" dirty="0" err="1" smtClean="0"/>
              <a:t>bisa</a:t>
            </a:r>
            <a:r>
              <a:rPr lang="en-AU" dirty="0" smtClean="0"/>
              <a:t> </a:t>
            </a:r>
            <a:r>
              <a:rPr lang="en-AU" dirty="0" err="1" smtClean="0"/>
              <a:t>mempengaruhi</a:t>
            </a:r>
            <a:r>
              <a:rPr lang="en-AU" dirty="0" smtClean="0"/>
              <a:t> </a:t>
            </a:r>
            <a:r>
              <a:rPr lang="en-AU" dirty="0" err="1" smtClean="0"/>
              <a:t>apakah</a:t>
            </a:r>
            <a:r>
              <a:rPr lang="en-AU" dirty="0" smtClean="0"/>
              <a:t> </a:t>
            </a:r>
            <a:r>
              <a:rPr lang="id-ID" dirty="0" smtClean="0"/>
              <a:t>suatu </a:t>
            </a:r>
            <a:r>
              <a:rPr lang="en-AU" dirty="0" err="1" smtClean="0"/>
              <a:t>penyakit</a:t>
            </a:r>
            <a:r>
              <a:rPr lang="en-AU" dirty="0" smtClean="0"/>
              <a:t> </a:t>
            </a:r>
            <a:r>
              <a:rPr lang="id-ID" dirty="0" smtClean="0"/>
              <a:t>bisa </a:t>
            </a:r>
            <a:r>
              <a:rPr lang="en-AU" dirty="0" err="1" smtClean="0"/>
              <a:t>terjadi</a:t>
            </a:r>
            <a:r>
              <a:rPr lang="en-AU" dirty="0" smtClean="0"/>
              <a:t> </a:t>
            </a:r>
            <a:r>
              <a:rPr lang="en-AU" dirty="0" err="1" smtClean="0"/>
              <a:t>atau</a:t>
            </a:r>
            <a:r>
              <a:rPr lang="en-AU" dirty="0" smtClean="0"/>
              <a:t> </a:t>
            </a:r>
            <a:r>
              <a:rPr lang="en-AU" dirty="0" err="1" smtClean="0"/>
              <a:t>tidak</a:t>
            </a:r>
            <a:r>
              <a:rPr lang="en-AU" dirty="0" smtClean="0"/>
              <a:t> </a:t>
            </a:r>
            <a:r>
              <a:rPr lang="en-AU" dirty="0" err="1" smtClean="0"/>
              <a:t>pada</a:t>
            </a:r>
            <a:r>
              <a:rPr lang="en-AU" dirty="0" smtClean="0"/>
              <a:t> </a:t>
            </a:r>
            <a:r>
              <a:rPr lang="en-AU" dirty="0" err="1" smtClean="0"/>
              <a:t>satu</a:t>
            </a:r>
            <a:r>
              <a:rPr lang="en-AU" dirty="0" smtClean="0"/>
              <a:t> </a:t>
            </a:r>
            <a:r>
              <a:rPr lang="en-AU" dirty="0" err="1" smtClean="0"/>
              <a:t>atau</a:t>
            </a:r>
            <a:r>
              <a:rPr lang="en-AU" dirty="0" smtClean="0"/>
              <a:t> </a:t>
            </a:r>
            <a:r>
              <a:rPr lang="en-AU" dirty="0" err="1" smtClean="0"/>
              <a:t>beberapa</a:t>
            </a:r>
            <a:r>
              <a:rPr lang="en-AU" dirty="0" smtClean="0"/>
              <a:t> </a:t>
            </a:r>
            <a:r>
              <a:rPr lang="en-AU" dirty="0" err="1" smtClean="0"/>
              <a:t>hewan</a:t>
            </a:r>
            <a:endParaRPr lang="en-AU" dirty="0" smtClean="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876756" y="1297816"/>
            <a:ext cx="3390488" cy="2103288"/>
          </a:xfrm>
          <a:prstGeom prst="rect">
            <a:avLst/>
          </a:prstGeom>
          <a:noFill/>
          <a:ln>
            <a:noFill/>
          </a:ln>
        </p:spPr>
      </p:pic>
    </p:spTree>
    <p:extLst>
      <p:ext uri="{BB962C8B-B14F-4D97-AF65-F5344CB8AC3E}">
        <p14:creationId xmlns:p14="http://schemas.microsoft.com/office/powerpoint/2010/main" val="1859543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9" name="Content Placeholder 2"/>
          <p:cNvSpPr>
            <a:spLocks noGrp="1"/>
          </p:cNvSpPr>
          <p:nvPr>
            <p:ph idx="1"/>
          </p:nvPr>
        </p:nvSpPr>
        <p:spPr>
          <a:xfrm>
            <a:off x="457200" y="5212186"/>
            <a:ext cx="8229600" cy="913977"/>
          </a:xfrm>
        </p:spPr>
        <p:txBody>
          <a:bodyPr>
            <a:normAutofit/>
          </a:bodyPr>
          <a:lstStyle/>
          <a:p>
            <a:pPr lvl="1">
              <a:buFont typeface="Arial" panose="020B0604020202020204" pitchFamily="34" charset="0"/>
              <a:buChar char="•"/>
            </a:pPr>
            <a:endParaRPr lang="fr-FR" sz="1600" dirty="0"/>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a:bodyPr>
          <a:lstStyle/>
          <a:p>
            <a:pPr algn="l"/>
            <a:r>
              <a:rPr lang="en-AU" b="1" dirty="0" err="1" smtClean="0"/>
              <a:t>Penyebab</a:t>
            </a:r>
            <a:r>
              <a:rPr lang="en-AU" b="1" dirty="0" smtClean="0"/>
              <a:t> </a:t>
            </a:r>
            <a:r>
              <a:rPr lang="en-AU" b="1" dirty="0" err="1" smtClean="0"/>
              <a:t>penyakit</a:t>
            </a:r>
            <a:r>
              <a:rPr lang="en-AU" b="1" dirty="0" smtClean="0"/>
              <a:t>- </a:t>
            </a:r>
            <a:r>
              <a:rPr lang="en-AU" b="1" dirty="0" err="1" smtClean="0"/>
              <a:t>Anthra</a:t>
            </a:r>
            <a:r>
              <a:rPr lang="id-ID" b="1" dirty="0" smtClean="0"/>
              <a:t>x</a:t>
            </a:r>
            <a:endParaRPr lang="en-AU" b="1" dirty="0"/>
          </a:p>
        </p:txBody>
      </p:sp>
      <p:grpSp>
        <p:nvGrpSpPr>
          <p:cNvPr id="97" name="Group 96"/>
          <p:cNvGrpSpPr/>
          <p:nvPr/>
        </p:nvGrpSpPr>
        <p:grpSpPr>
          <a:xfrm>
            <a:off x="153460" y="1066924"/>
            <a:ext cx="7585259" cy="3827762"/>
            <a:chOff x="-1268244" y="0"/>
            <a:chExt cx="6734904" cy="5838825"/>
          </a:xfrm>
        </p:grpSpPr>
        <p:grpSp>
          <p:nvGrpSpPr>
            <p:cNvPr id="98" name="Group 97"/>
            <p:cNvGrpSpPr/>
            <p:nvPr/>
          </p:nvGrpSpPr>
          <p:grpSpPr>
            <a:xfrm>
              <a:off x="-1268244" y="0"/>
              <a:ext cx="6706340" cy="5838825"/>
              <a:chOff x="-1296998" y="9524"/>
              <a:chExt cx="6706537" cy="5839169"/>
            </a:xfrm>
          </p:grpSpPr>
          <p:grpSp>
            <p:nvGrpSpPr>
              <p:cNvPr id="100" name="Group 99"/>
              <p:cNvGrpSpPr/>
              <p:nvPr/>
            </p:nvGrpSpPr>
            <p:grpSpPr>
              <a:xfrm>
                <a:off x="-1091461" y="9524"/>
                <a:ext cx="6501000" cy="5839169"/>
                <a:chOff x="-1091461" y="9524"/>
                <a:chExt cx="6501000" cy="5839169"/>
              </a:xfrm>
            </p:grpSpPr>
            <p:grpSp>
              <p:nvGrpSpPr>
                <p:cNvPr id="103" name="Group 102"/>
                <p:cNvGrpSpPr/>
                <p:nvPr/>
              </p:nvGrpSpPr>
              <p:grpSpPr>
                <a:xfrm>
                  <a:off x="-1091461" y="9524"/>
                  <a:ext cx="6501000" cy="5839169"/>
                  <a:chOff x="-1091461" y="9524"/>
                  <a:chExt cx="6501000" cy="5839169"/>
                </a:xfrm>
              </p:grpSpPr>
              <p:grpSp>
                <p:nvGrpSpPr>
                  <p:cNvPr id="111" name="Group 110"/>
                  <p:cNvGrpSpPr/>
                  <p:nvPr/>
                </p:nvGrpSpPr>
                <p:grpSpPr>
                  <a:xfrm>
                    <a:off x="-1091461" y="23186"/>
                    <a:ext cx="6501000" cy="5825507"/>
                    <a:chOff x="-1091461" y="-72064"/>
                    <a:chExt cx="6501000" cy="5825507"/>
                  </a:xfrm>
                </p:grpSpPr>
                <p:sp>
                  <p:nvSpPr>
                    <p:cNvPr id="113" name="Oval 112"/>
                    <p:cNvSpPr/>
                    <p:nvPr/>
                  </p:nvSpPr>
                  <p:spPr>
                    <a:xfrm>
                      <a:off x="705937" y="3120354"/>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Tanah yang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terganggu</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4" name="Group 113"/>
                    <p:cNvGrpSpPr/>
                    <p:nvPr/>
                  </p:nvGrpSpPr>
                  <p:grpSpPr>
                    <a:xfrm>
                      <a:off x="-1091461" y="-72064"/>
                      <a:ext cx="3206899" cy="5825507"/>
                      <a:chOff x="-1091461" y="-72064"/>
                      <a:chExt cx="3206899" cy="5825507"/>
                    </a:xfrm>
                  </p:grpSpPr>
                  <p:sp>
                    <p:nvSpPr>
                      <p:cNvPr id="116" name="Oval 115"/>
                      <p:cNvSpPr/>
                      <p:nvPr/>
                    </p:nvSpPr>
                    <p:spPr>
                      <a:xfrm>
                        <a:off x="19368" y="-72064"/>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Hewan</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yang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terinfeksi</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mati</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karena</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Anthrax</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7" name="Oval 116"/>
                      <p:cNvSpPr/>
                      <p:nvPr/>
                    </p:nvSpPr>
                    <p:spPr>
                      <a:xfrm>
                        <a:off x="1035685" y="456882"/>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en-AU" sz="900" dirty="0" err="1" smtClean="0">
                            <a:latin typeface="Calibri" panose="020F0502020204030204" pitchFamily="34" charset="0"/>
                            <a:ea typeface="Calibri" panose="020F0502020204030204" pitchFamily="34" charset="0"/>
                            <a:cs typeface="Times New Roman" panose="02020603050405020304" pitchFamily="18" charset="0"/>
                          </a:rPr>
                          <a:t>Penanganan</a:t>
                        </a:r>
                        <a:r>
                          <a:rPr lang="en-AU" sz="900" dirty="0" smtClean="0">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latin typeface="Calibri" panose="020F0502020204030204" pitchFamily="34" charset="0"/>
                            <a:ea typeface="Calibri" panose="020F0502020204030204" pitchFamily="34" charset="0"/>
                            <a:cs typeface="Times New Roman" panose="02020603050405020304" pitchFamily="18" charset="0"/>
                          </a:rPr>
                          <a:t>bangkai</a:t>
                        </a:r>
                        <a:r>
                          <a:rPr lang="en-AU" sz="900" dirty="0" smtClean="0">
                            <a:latin typeface="Calibri" panose="020F0502020204030204" pitchFamily="34" charset="0"/>
                            <a:ea typeface="Calibri" panose="020F0502020204030204" pitchFamily="34" charset="0"/>
                            <a:cs typeface="Times New Roman" panose="02020603050405020304" pitchFamily="18" charset="0"/>
                          </a:rPr>
                          <a:t> yang </a:t>
                        </a:r>
                        <a:r>
                          <a:rPr lang="en-AU" sz="900" dirty="0" err="1" smtClean="0">
                            <a:latin typeface="Calibri" panose="020F0502020204030204" pitchFamily="34" charset="0"/>
                            <a:ea typeface="Calibri" panose="020F0502020204030204" pitchFamily="34" charset="0"/>
                            <a:cs typeface="Times New Roman" panose="02020603050405020304" pitchFamily="18" charset="0"/>
                          </a:rPr>
                          <a:t>buruk</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 name="Oval 117"/>
                      <p:cNvSpPr/>
                      <p:nvPr/>
                    </p:nvSpPr>
                    <p:spPr>
                      <a:xfrm>
                        <a:off x="38100" y="1133475"/>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Spora</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dari</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hewan</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yang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terinfeksi</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9" name="Straight Arrow Connector 118"/>
                      <p:cNvCxnSpPr/>
                      <p:nvPr/>
                    </p:nvCxnSpPr>
                    <p:spPr>
                      <a:xfrm>
                        <a:off x="514350" y="866775"/>
                        <a:ext cx="45085" cy="37528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grpSp>
                    <p:nvGrpSpPr>
                      <p:cNvPr id="120" name="Group 119"/>
                      <p:cNvGrpSpPr/>
                      <p:nvPr/>
                    </p:nvGrpSpPr>
                    <p:grpSpPr>
                      <a:xfrm>
                        <a:off x="-1091461" y="952445"/>
                        <a:ext cx="3206899" cy="4800998"/>
                        <a:chOff x="-1272436" y="-933505"/>
                        <a:chExt cx="3206899" cy="4800998"/>
                      </a:xfrm>
                    </p:grpSpPr>
                    <p:sp>
                      <p:nvSpPr>
                        <p:cNvPr id="121" name="Oval 120"/>
                        <p:cNvSpPr/>
                        <p:nvPr/>
                      </p:nvSpPr>
                      <p:spPr>
                        <a:xfrm>
                          <a:off x="945133" y="-133765"/>
                          <a:ext cx="989330" cy="91313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spcAft>
                              <a:spcPts val="0"/>
                            </a:spcAft>
                          </a:pP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Tanah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yng</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terkontaminasi</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2" name="Oval 121"/>
                        <p:cNvSpPr/>
                        <p:nvPr/>
                      </p:nvSpPr>
                      <p:spPr>
                        <a:xfrm>
                          <a:off x="-1272436" y="2953760"/>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dirty="0" err="1" smtClean="0">
                              <a:latin typeface="Calibri" panose="020F0502020204030204" pitchFamily="34" charset="0"/>
                              <a:ea typeface="Calibri" panose="020F0502020204030204" pitchFamily="34" charset="0"/>
                              <a:cs typeface="Times New Roman" panose="02020603050405020304" pitchFamily="18" charset="0"/>
                            </a:rPr>
                            <a:t>Penyebab</a:t>
                          </a:r>
                          <a:r>
                            <a:rPr lang="en-AU" sz="900" dirty="0" smtClean="0">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latin typeface="Calibri" panose="020F0502020204030204" pitchFamily="34" charset="0"/>
                              <a:ea typeface="Calibri" panose="020F0502020204030204" pitchFamily="34" charset="0"/>
                              <a:cs typeface="Times New Roman" panose="02020603050405020304" pitchFamily="18" charset="0"/>
                            </a:rPr>
                            <a:t>penyakit</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3" name="Straight Arrow Connector 122"/>
                        <p:cNvCxnSpPr/>
                        <p:nvPr/>
                      </p:nvCxnSpPr>
                      <p:spPr>
                        <a:xfrm>
                          <a:off x="825351" y="-129184"/>
                          <a:ext cx="195580" cy="27368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cxnSp>
                      <p:nvCxnSpPr>
                        <p:cNvPr id="124" name="Straight Arrow Connector 123"/>
                        <p:cNvCxnSpPr/>
                        <p:nvPr/>
                      </p:nvCxnSpPr>
                      <p:spPr>
                        <a:xfrm flipH="1">
                          <a:off x="617220" y="-933505"/>
                          <a:ext cx="229870" cy="30797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grpSp>
                </p:grpSp>
                <p:sp>
                  <p:nvSpPr>
                    <p:cNvPr id="115" name="Oval 114"/>
                    <p:cNvSpPr/>
                    <p:nvPr/>
                  </p:nvSpPr>
                  <p:spPr>
                    <a:xfrm>
                      <a:off x="4419600" y="3409950"/>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Hewan</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tidak</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divaksinasi</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2" name="Rectangle 111"/>
                  <p:cNvSpPr/>
                  <p:nvPr/>
                </p:nvSpPr>
                <p:spPr>
                  <a:xfrm>
                    <a:off x="2389475" y="9524"/>
                    <a:ext cx="1701194" cy="583916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ot="0" spcFirstLastPara="0" vert="horz" wrap="square" lIns="468000" tIns="45720" rIns="91440" bIns="45720" numCol="1" spcCol="0" rtlCol="0" fromWordArt="0" anchor="t" anchorCtr="0" forceAA="0" compatLnSpc="1">
                    <a:prstTxWarp prst="textNoShape">
                      <a:avLst/>
                    </a:prstTxWarp>
                    <a:noAutofit/>
                  </a:bodyPr>
                  <a:lstStyle/>
                  <a:p>
                    <a:pPr>
                      <a:spcAft>
                        <a:spcPts val="0"/>
                      </a:spcAft>
                    </a:pPr>
                    <a:r>
                      <a:rPr lang="en-AU" sz="11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Status </a:t>
                    </a:r>
                    <a:r>
                      <a:rPr lang="en-AU" sz="1100" b="1"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Penyakit</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cxnSp>
              <p:nvCxnSpPr>
                <p:cNvPr id="104" name="Straight Arrow Connector 103"/>
                <p:cNvCxnSpPr>
                  <a:stCxn id="115" idx="2"/>
                </p:cNvCxnSpPr>
                <p:nvPr/>
              </p:nvCxnSpPr>
              <p:spPr>
                <a:xfrm flipH="1" flipV="1">
                  <a:off x="3244850" y="3961931"/>
                  <a:ext cx="1174750" cy="136"/>
                </a:xfrm>
                <a:prstGeom prst="straightConnector1">
                  <a:avLst/>
                </a:prstGeom>
                <a:noFill/>
                <a:ln w="6350" cap="flat" cmpd="sng" algn="ctr">
                  <a:solidFill>
                    <a:sysClr val="windowText" lastClr="000000"/>
                  </a:solidFill>
                  <a:prstDash val="solid"/>
                  <a:miter lim="800000"/>
                  <a:tailEnd type="triangle" w="lg" len="lg"/>
                </a:ln>
                <a:effectLst/>
              </p:spPr>
            </p:cxnSp>
            <p:cxnSp>
              <p:nvCxnSpPr>
                <p:cNvPr id="105" name="Straight Arrow Connector 104"/>
                <p:cNvCxnSpPr>
                  <a:stCxn id="121" idx="6"/>
                  <a:endCxn id="109" idx="0"/>
                </p:cNvCxnSpPr>
                <p:nvPr/>
              </p:nvCxnSpPr>
              <p:spPr>
                <a:xfrm>
                  <a:off x="2115438" y="2303999"/>
                  <a:ext cx="1182797" cy="813161"/>
                </a:xfrm>
                <a:prstGeom prst="straightConnector1">
                  <a:avLst/>
                </a:prstGeom>
                <a:noFill/>
                <a:ln w="6350" cap="flat" cmpd="sng" algn="ctr">
                  <a:solidFill>
                    <a:sysClr val="windowText" lastClr="000000"/>
                  </a:solidFill>
                  <a:prstDash val="solid"/>
                  <a:miter lim="800000"/>
                  <a:tailEnd type="triangle" w="lg" len="lg"/>
                </a:ln>
                <a:effectLst/>
              </p:spPr>
            </p:cxnSp>
            <p:cxnSp>
              <p:nvCxnSpPr>
                <p:cNvPr id="106" name="Straight Arrow Connector 105"/>
                <p:cNvCxnSpPr/>
                <p:nvPr/>
              </p:nvCxnSpPr>
              <p:spPr>
                <a:xfrm>
                  <a:off x="3238500" y="981075"/>
                  <a:ext cx="6350" cy="2072640"/>
                </a:xfrm>
                <a:prstGeom prst="straightConnector1">
                  <a:avLst/>
                </a:prstGeom>
                <a:noFill/>
                <a:ln w="57150" cap="flat" cmpd="sng" algn="ctr">
                  <a:solidFill>
                    <a:sysClr val="windowText" lastClr="000000"/>
                  </a:solidFill>
                  <a:prstDash val="solid"/>
                  <a:miter lim="800000"/>
                  <a:tailEnd type="triangle"/>
                </a:ln>
                <a:effectLst/>
              </p:spPr>
            </p:cxnSp>
            <p:cxnSp>
              <p:nvCxnSpPr>
                <p:cNvPr id="107" name="Straight Arrow Connector 106"/>
                <p:cNvCxnSpPr>
                  <a:stCxn id="109" idx="2"/>
                </p:cNvCxnSpPr>
                <p:nvPr/>
              </p:nvCxnSpPr>
              <p:spPr>
                <a:xfrm>
                  <a:off x="3298235" y="3732476"/>
                  <a:ext cx="0" cy="1439599"/>
                </a:xfrm>
                <a:prstGeom prst="straightConnector1">
                  <a:avLst/>
                </a:prstGeom>
                <a:noFill/>
                <a:ln w="57150" cap="flat" cmpd="sng" algn="ctr">
                  <a:solidFill>
                    <a:sysClr val="windowText" lastClr="000000"/>
                  </a:solidFill>
                  <a:prstDash val="solid"/>
                  <a:miter lim="800000"/>
                  <a:tailEnd type="triangle"/>
                </a:ln>
                <a:effectLst/>
              </p:spPr>
            </p:cxnSp>
            <p:cxnSp>
              <p:nvCxnSpPr>
                <p:cNvPr id="108" name="Straight Arrow Connector 107"/>
                <p:cNvCxnSpPr/>
                <p:nvPr/>
              </p:nvCxnSpPr>
              <p:spPr>
                <a:xfrm flipH="1" flipV="1">
                  <a:off x="3244850" y="4129337"/>
                  <a:ext cx="1241068" cy="776185"/>
                </a:xfrm>
                <a:prstGeom prst="straightConnector1">
                  <a:avLst/>
                </a:prstGeom>
                <a:noFill/>
                <a:ln w="6350" cap="flat" cmpd="sng" algn="ctr">
                  <a:solidFill>
                    <a:sysClr val="windowText" lastClr="000000"/>
                  </a:solidFill>
                  <a:prstDash val="solid"/>
                  <a:miter lim="800000"/>
                  <a:tailEnd type="triangle" w="lg" len="lg"/>
                </a:ln>
                <a:effectLst/>
              </p:spPr>
            </p:cxnSp>
            <p:sp>
              <p:nvSpPr>
                <p:cNvPr id="109" name="Flowchart: Preparation 108"/>
                <p:cNvSpPr/>
                <p:nvPr/>
              </p:nvSpPr>
              <p:spPr>
                <a:xfrm>
                  <a:off x="2371725" y="3117160"/>
                  <a:ext cx="1853020" cy="615316"/>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Paparan</a:t>
                  </a:r>
                  <a:r>
                    <a:rPr lang="id-ID"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terhadap </a:t>
                  </a:r>
                  <a:r>
                    <a:rPr lang="en-AU"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Anthrax</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0" name="Flowchart: Preparation 109"/>
                <p:cNvSpPr/>
                <p:nvPr/>
              </p:nvSpPr>
              <p:spPr>
                <a:xfrm>
                  <a:off x="2371725" y="5172075"/>
                  <a:ext cx="1718945" cy="660400"/>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Terinfeksi</a:t>
                  </a:r>
                  <a:r>
                    <a:rPr lang="en-AU"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11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mati</a:t>
                  </a:r>
                  <a:r>
                    <a:rPr lang="en-AU"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01" name="Flowchart: Preparation 100"/>
              <p:cNvSpPr/>
              <p:nvPr/>
            </p:nvSpPr>
            <p:spPr>
              <a:xfrm>
                <a:off x="-1296998" y="4331522"/>
                <a:ext cx="1420678" cy="524858"/>
              </a:xfrm>
              <a:prstGeom prst="flowChartPreparation">
                <a:avLst/>
              </a:prstGeom>
              <a:solidFill>
                <a:sysClr val="window" lastClr="FFFFFF"/>
              </a:solidFill>
              <a:ln w="12700" cap="flat" cmpd="sng" algn="ctr">
                <a:solidFill>
                  <a:srgbClr val="A5A5A5"/>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dirty="0" smtClean="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Status </a:t>
                </a:r>
                <a:r>
                  <a:rPr lang="en-AU" sz="1100" dirty="0" err="1" smtClean="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penyakit</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2" name="Flowchart: Preparation 101"/>
              <p:cNvSpPr/>
              <p:nvPr/>
            </p:nvSpPr>
            <p:spPr>
              <a:xfrm>
                <a:off x="2400300" y="323850"/>
                <a:ext cx="1673860" cy="660400"/>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Hewan</a:t>
                </a:r>
                <a:r>
                  <a:rPr lang="en-AU"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11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sehat</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99" name="Oval 98"/>
            <p:cNvSpPr/>
            <p:nvPr/>
          </p:nvSpPr>
          <p:spPr>
            <a:xfrm>
              <a:off x="4476750" y="4448175"/>
              <a:ext cx="989910" cy="913679"/>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Hewan</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tidak</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diberi</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penisilin</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34" name="Straight Arrow Connector 33"/>
          <p:cNvCxnSpPr>
            <a:stCxn id="113" idx="6"/>
          </p:cNvCxnSpPr>
          <p:nvPr/>
        </p:nvCxnSpPr>
        <p:spPr>
          <a:xfrm flipV="1">
            <a:off x="3524118" y="2896885"/>
            <a:ext cx="1195185" cy="571218"/>
          </a:xfrm>
          <a:prstGeom prst="straightConnector1">
            <a:avLst/>
          </a:prstGeom>
          <a:noFill/>
          <a:ln w="6350" cap="flat" cmpd="sng" algn="ctr">
            <a:solidFill>
              <a:sysClr val="windowText" lastClr="000000"/>
            </a:solidFill>
            <a:prstDash val="solid"/>
            <a:miter lim="800000"/>
            <a:tailEnd type="triangle" w="lg" len="lg"/>
          </a:ln>
          <a:effectLst/>
        </p:spPr>
      </p:cxnSp>
    </p:spTree>
    <p:extLst>
      <p:ext uri="{BB962C8B-B14F-4D97-AF65-F5344CB8AC3E}">
        <p14:creationId xmlns:p14="http://schemas.microsoft.com/office/powerpoint/2010/main" val="4264891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a:bodyPr>
          <a:lstStyle/>
          <a:p>
            <a:pPr algn="l"/>
            <a:r>
              <a:rPr lang="en-AU" b="1" dirty="0" err="1" smtClean="0"/>
              <a:t>Penyebab</a:t>
            </a:r>
            <a:r>
              <a:rPr lang="en-AU" b="1" dirty="0" smtClean="0"/>
              <a:t> </a:t>
            </a:r>
            <a:r>
              <a:rPr lang="en-AU" b="1" dirty="0" err="1" smtClean="0"/>
              <a:t>penyakit</a:t>
            </a:r>
            <a:r>
              <a:rPr lang="en-AU" b="1" dirty="0" smtClean="0"/>
              <a:t> - Anthrax</a:t>
            </a:r>
            <a:endParaRPr lang="en-AU" b="1" dirty="0"/>
          </a:p>
        </p:txBody>
      </p:sp>
      <p:grpSp>
        <p:nvGrpSpPr>
          <p:cNvPr id="97" name="Group 96"/>
          <p:cNvGrpSpPr/>
          <p:nvPr/>
        </p:nvGrpSpPr>
        <p:grpSpPr>
          <a:xfrm>
            <a:off x="184239" y="1124744"/>
            <a:ext cx="7585259" cy="3827762"/>
            <a:chOff x="-1268244" y="0"/>
            <a:chExt cx="6734904" cy="5838825"/>
          </a:xfrm>
        </p:grpSpPr>
        <p:grpSp>
          <p:nvGrpSpPr>
            <p:cNvPr id="98" name="Group 97"/>
            <p:cNvGrpSpPr/>
            <p:nvPr/>
          </p:nvGrpSpPr>
          <p:grpSpPr>
            <a:xfrm>
              <a:off x="-1268244" y="0"/>
              <a:ext cx="6706340" cy="5838825"/>
              <a:chOff x="-1296998" y="9524"/>
              <a:chExt cx="6706537" cy="5839169"/>
            </a:xfrm>
          </p:grpSpPr>
          <p:grpSp>
            <p:nvGrpSpPr>
              <p:cNvPr id="100" name="Group 99"/>
              <p:cNvGrpSpPr/>
              <p:nvPr/>
            </p:nvGrpSpPr>
            <p:grpSpPr>
              <a:xfrm>
                <a:off x="-1091461" y="9524"/>
                <a:ext cx="6501000" cy="5839169"/>
                <a:chOff x="-1091461" y="9524"/>
                <a:chExt cx="6501000" cy="5839169"/>
              </a:xfrm>
            </p:grpSpPr>
            <p:grpSp>
              <p:nvGrpSpPr>
                <p:cNvPr id="103" name="Group 102"/>
                <p:cNvGrpSpPr/>
                <p:nvPr/>
              </p:nvGrpSpPr>
              <p:grpSpPr>
                <a:xfrm>
                  <a:off x="-1091461" y="9524"/>
                  <a:ext cx="6501000" cy="5839169"/>
                  <a:chOff x="-1091461" y="9524"/>
                  <a:chExt cx="6501000" cy="5839169"/>
                </a:xfrm>
              </p:grpSpPr>
              <p:grpSp>
                <p:nvGrpSpPr>
                  <p:cNvPr id="111" name="Group 110"/>
                  <p:cNvGrpSpPr/>
                  <p:nvPr/>
                </p:nvGrpSpPr>
                <p:grpSpPr>
                  <a:xfrm>
                    <a:off x="-1091461" y="23186"/>
                    <a:ext cx="6501000" cy="5825507"/>
                    <a:chOff x="-1091461" y="-72064"/>
                    <a:chExt cx="6501000" cy="5825507"/>
                  </a:xfrm>
                </p:grpSpPr>
                <p:sp>
                  <p:nvSpPr>
                    <p:cNvPr id="113" name="Oval 112"/>
                    <p:cNvSpPr/>
                    <p:nvPr/>
                  </p:nvSpPr>
                  <p:spPr>
                    <a:xfrm>
                      <a:off x="705937" y="3120354"/>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Tanah yang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terganggu</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4" name="Group 113"/>
                    <p:cNvGrpSpPr/>
                    <p:nvPr/>
                  </p:nvGrpSpPr>
                  <p:grpSpPr>
                    <a:xfrm>
                      <a:off x="-1091461" y="-72064"/>
                      <a:ext cx="3206899" cy="5825507"/>
                      <a:chOff x="-1091461" y="-72064"/>
                      <a:chExt cx="3206899" cy="5825507"/>
                    </a:xfrm>
                  </p:grpSpPr>
                  <p:sp>
                    <p:nvSpPr>
                      <p:cNvPr id="116" name="Oval 115"/>
                      <p:cNvSpPr/>
                      <p:nvPr/>
                    </p:nvSpPr>
                    <p:spPr>
                      <a:xfrm>
                        <a:off x="19368" y="-72064"/>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Hewan</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yang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terkena</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latin typeface="Calibri" panose="020F0502020204030204" pitchFamily="34" charset="0"/>
                            <a:ea typeface="Calibri" panose="020F0502020204030204" pitchFamily="34" charset="0"/>
                            <a:cs typeface="Times New Roman" panose="02020603050405020304" pitchFamily="18" charset="0"/>
                          </a:rPr>
                          <a:t>mati</a:t>
                        </a:r>
                        <a:r>
                          <a:rPr lang="en-AU" sz="900" dirty="0" smtClean="0">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latin typeface="Calibri" panose="020F0502020204030204" pitchFamily="34" charset="0"/>
                            <a:ea typeface="Calibri" panose="020F0502020204030204" pitchFamily="34" charset="0"/>
                            <a:cs typeface="Times New Roman" panose="02020603050405020304" pitchFamily="18" charset="0"/>
                          </a:rPr>
                          <a:t>karena</a:t>
                        </a:r>
                        <a:r>
                          <a:rPr lang="en-AU" sz="900" dirty="0" smtClean="0">
                            <a:latin typeface="Calibri" panose="020F0502020204030204" pitchFamily="34" charset="0"/>
                            <a:ea typeface="Calibri" panose="020F0502020204030204" pitchFamily="34" charset="0"/>
                            <a:cs typeface="Times New Roman" panose="02020603050405020304" pitchFamily="18" charset="0"/>
                          </a:rPr>
                          <a:t> </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Anthrax</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7" name="Oval 116"/>
                      <p:cNvSpPr/>
                      <p:nvPr/>
                    </p:nvSpPr>
                    <p:spPr>
                      <a:xfrm>
                        <a:off x="1035685" y="456882"/>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Penanganan</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bangki</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yang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buruk</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 name="Oval 117"/>
                      <p:cNvSpPr/>
                      <p:nvPr/>
                    </p:nvSpPr>
                    <p:spPr>
                      <a:xfrm>
                        <a:off x="38100" y="1133475"/>
                        <a:ext cx="989965" cy="91376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Spora</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hewan</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yang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terinfeksi</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9" name="Straight Arrow Connector 118"/>
                      <p:cNvCxnSpPr/>
                      <p:nvPr/>
                    </p:nvCxnSpPr>
                    <p:spPr>
                      <a:xfrm>
                        <a:off x="514350" y="866775"/>
                        <a:ext cx="45085" cy="37528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grpSp>
                    <p:nvGrpSpPr>
                      <p:cNvPr id="120" name="Group 119"/>
                      <p:cNvGrpSpPr/>
                      <p:nvPr/>
                    </p:nvGrpSpPr>
                    <p:grpSpPr>
                      <a:xfrm>
                        <a:off x="-1091461" y="952445"/>
                        <a:ext cx="3206899" cy="4800998"/>
                        <a:chOff x="-1272436" y="-933505"/>
                        <a:chExt cx="3206899" cy="4800998"/>
                      </a:xfrm>
                    </p:grpSpPr>
                    <p:sp>
                      <p:nvSpPr>
                        <p:cNvPr id="121" name="Oval 120"/>
                        <p:cNvSpPr/>
                        <p:nvPr/>
                      </p:nvSpPr>
                      <p:spPr>
                        <a:xfrm>
                          <a:off x="945133" y="-133765"/>
                          <a:ext cx="989330" cy="91313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spcAft>
                              <a:spcPts val="0"/>
                            </a:spcAft>
                          </a:pP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Tanah yang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terkontaminasi</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2" name="Oval 121"/>
                        <p:cNvSpPr/>
                        <p:nvPr/>
                      </p:nvSpPr>
                      <p:spPr>
                        <a:xfrm>
                          <a:off x="-1272436" y="2953760"/>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Penyebab</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penyakit</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3" name="Straight Arrow Connector 122"/>
                        <p:cNvCxnSpPr/>
                        <p:nvPr/>
                      </p:nvCxnSpPr>
                      <p:spPr>
                        <a:xfrm>
                          <a:off x="825351" y="-129184"/>
                          <a:ext cx="195580" cy="27368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cxnSp>
                      <p:nvCxnSpPr>
                        <p:cNvPr id="124" name="Straight Arrow Connector 123"/>
                        <p:cNvCxnSpPr/>
                        <p:nvPr/>
                      </p:nvCxnSpPr>
                      <p:spPr>
                        <a:xfrm flipH="1">
                          <a:off x="617220" y="-933505"/>
                          <a:ext cx="229870" cy="307975"/>
                        </a:xfrm>
                        <a:prstGeom prst="straightConnector1">
                          <a:avLst/>
                        </a:prstGeom>
                        <a:noFill/>
                        <a:ln w="38100" cap="flat" cmpd="sng" algn="ctr">
                          <a:solidFill>
                            <a:schemeClr val="tx1"/>
                          </a:solidFill>
                          <a:prstDash val="solid"/>
                          <a:tailEnd type="arrow"/>
                        </a:ln>
                        <a:effectLst>
                          <a:outerShdw blurRad="40000" dist="23000" dir="5400000" rotWithShape="0">
                            <a:srgbClr val="000000">
                              <a:alpha val="35000"/>
                            </a:srgbClr>
                          </a:outerShdw>
                        </a:effectLst>
                      </p:spPr>
                    </p:cxnSp>
                  </p:grpSp>
                </p:grpSp>
                <p:sp>
                  <p:nvSpPr>
                    <p:cNvPr id="115" name="Oval 114"/>
                    <p:cNvSpPr/>
                    <p:nvPr/>
                  </p:nvSpPr>
                  <p:spPr>
                    <a:xfrm>
                      <a:off x="4419600" y="3409950"/>
                      <a:ext cx="989939" cy="913733"/>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Hewan</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tidak</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divaksinasi</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2" name="Rectangle 111"/>
                  <p:cNvSpPr/>
                  <p:nvPr/>
                </p:nvSpPr>
                <p:spPr>
                  <a:xfrm>
                    <a:off x="2389475" y="9524"/>
                    <a:ext cx="1701194" cy="583916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ot="0" spcFirstLastPara="0" vert="horz" wrap="square" lIns="468000" tIns="45720" rIns="91440" bIns="45720" numCol="1" spcCol="0" rtlCol="0" fromWordArt="0" anchor="t" anchorCtr="0" forceAA="0" compatLnSpc="1">
                    <a:prstTxWarp prst="textNoShape">
                      <a:avLst/>
                    </a:prstTxWarp>
                    <a:noAutofit/>
                  </a:bodyPr>
                  <a:lstStyle/>
                  <a:p>
                    <a:pPr>
                      <a:spcAft>
                        <a:spcPts val="0"/>
                      </a:spcAft>
                    </a:pPr>
                    <a:r>
                      <a:rPr lang="en-AU" sz="11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Status </a:t>
                    </a:r>
                    <a:r>
                      <a:rPr lang="en-AU" sz="1100" b="1"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Penyakit</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cxnSp>
              <p:nvCxnSpPr>
                <p:cNvPr id="104" name="Straight Arrow Connector 103"/>
                <p:cNvCxnSpPr>
                  <a:stCxn id="115" idx="2"/>
                </p:cNvCxnSpPr>
                <p:nvPr/>
              </p:nvCxnSpPr>
              <p:spPr>
                <a:xfrm flipH="1" flipV="1">
                  <a:off x="3244850" y="3961931"/>
                  <a:ext cx="1174750" cy="136"/>
                </a:xfrm>
                <a:prstGeom prst="straightConnector1">
                  <a:avLst/>
                </a:prstGeom>
                <a:noFill/>
                <a:ln w="6350" cap="flat" cmpd="sng" algn="ctr">
                  <a:solidFill>
                    <a:sysClr val="windowText" lastClr="000000"/>
                  </a:solidFill>
                  <a:prstDash val="solid"/>
                  <a:miter lim="800000"/>
                  <a:tailEnd type="triangle" w="lg" len="lg"/>
                </a:ln>
                <a:effectLst/>
              </p:spPr>
            </p:cxnSp>
            <p:cxnSp>
              <p:nvCxnSpPr>
                <p:cNvPr id="105" name="Straight Arrow Connector 104"/>
                <p:cNvCxnSpPr>
                  <a:stCxn id="121" idx="6"/>
                  <a:endCxn id="109" idx="0"/>
                </p:cNvCxnSpPr>
                <p:nvPr/>
              </p:nvCxnSpPr>
              <p:spPr>
                <a:xfrm>
                  <a:off x="2115438" y="2303999"/>
                  <a:ext cx="1125920" cy="753525"/>
                </a:xfrm>
                <a:prstGeom prst="straightConnector1">
                  <a:avLst/>
                </a:prstGeom>
                <a:noFill/>
                <a:ln w="6350" cap="flat" cmpd="sng" algn="ctr">
                  <a:solidFill>
                    <a:sysClr val="windowText" lastClr="000000"/>
                  </a:solidFill>
                  <a:prstDash val="solid"/>
                  <a:miter lim="800000"/>
                  <a:tailEnd type="triangle" w="lg" len="lg"/>
                </a:ln>
                <a:effectLst/>
              </p:spPr>
            </p:cxnSp>
            <p:cxnSp>
              <p:nvCxnSpPr>
                <p:cNvPr id="106" name="Straight Arrow Connector 105"/>
                <p:cNvCxnSpPr/>
                <p:nvPr/>
              </p:nvCxnSpPr>
              <p:spPr>
                <a:xfrm>
                  <a:off x="3238500" y="981075"/>
                  <a:ext cx="6350" cy="2072640"/>
                </a:xfrm>
                <a:prstGeom prst="straightConnector1">
                  <a:avLst/>
                </a:prstGeom>
                <a:noFill/>
                <a:ln w="57150" cap="flat" cmpd="sng" algn="ctr">
                  <a:solidFill>
                    <a:sysClr val="windowText" lastClr="000000"/>
                  </a:solidFill>
                  <a:prstDash val="solid"/>
                  <a:miter lim="800000"/>
                  <a:tailEnd type="triangle"/>
                </a:ln>
                <a:effectLst/>
              </p:spPr>
            </p:cxnSp>
            <p:cxnSp>
              <p:nvCxnSpPr>
                <p:cNvPr id="107" name="Straight Arrow Connector 106"/>
                <p:cNvCxnSpPr>
                  <a:stCxn id="109" idx="2"/>
                  <a:endCxn id="110" idx="0"/>
                </p:cNvCxnSpPr>
                <p:nvPr/>
              </p:nvCxnSpPr>
              <p:spPr>
                <a:xfrm flipH="1">
                  <a:off x="3231197" y="3672841"/>
                  <a:ext cx="10161" cy="1499234"/>
                </a:xfrm>
                <a:prstGeom prst="straightConnector1">
                  <a:avLst/>
                </a:prstGeom>
                <a:noFill/>
                <a:ln w="57150" cap="flat" cmpd="sng" algn="ctr">
                  <a:solidFill>
                    <a:sysClr val="windowText" lastClr="000000"/>
                  </a:solidFill>
                  <a:prstDash val="solid"/>
                  <a:miter lim="800000"/>
                  <a:tailEnd type="triangle"/>
                </a:ln>
                <a:effectLst/>
              </p:spPr>
            </p:cxnSp>
            <p:cxnSp>
              <p:nvCxnSpPr>
                <p:cNvPr id="108" name="Straight Arrow Connector 107"/>
                <p:cNvCxnSpPr/>
                <p:nvPr/>
              </p:nvCxnSpPr>
              <p:spPr>
                <a:xfrm flipH="1" flipV="1">
                  <a:off x="3244850" y="4129337"/>
                  <a:ext cx="1241068" cy="776185"/>
                </a:xfrm>
                <a:prstGeom prst="straightConnector1">
                  <a:avLst/>
                </a:prstGeom>
                <a:noFill/>
                <a:ln w="6350" cap="flat" cmpd="sng" algn="ctr">
                  <a:solidFill>
                    <a:sysClr val="windowText" lastClr="000000"/>
                  </a:solidFill>
                  <a:prstDash val="solid"/>
                  <a:miter lim="800000"/>
                  <a:tailEnd type="triangle" w="lg" len="lg"/>
                </a:ln>
                <a:effectLst/>
              </p:spPr>
            </p:cxnSp>
            <p:sp>
              <p:nvSpPr>
                <p:cNvPr id="109" name="Flowchart: Preparation 108"/>
                <p:cNvSpPr/>
                <p:nvPr/>
              </p:nvSpPr>
              <p:spPr>
                <a:xfrm>
                  <a:off x="2390775" y="3057525"/>
                  <a:ext cx="1701165" cy="615315"/>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Paparan</a:t>
                  </a:r>
                  <a:r>
                    <a:rPr lang="en-AU"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1100"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pada</a:t>
                  </a:r>
                  <a:r>
                    <a:rPr lang="en-AU" sz="11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AU"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Anthrax</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0" name="Flowchart: Preparation 109"/>
                <p:cNvSpPr/>
                <p:nvPr/>
              </p:nvSpPr>
              <p:spPr>
                <a:xfrm>
                  <a:off x="2371725" y="5172075"/>
                  <a:ext cx="1718945" cy="660400"/>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Terinfeksi</a:t>
                  </a:r>
                  <a:r>
                    <a:rPr lang="en-AU"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11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mati</a:t>
                  </a:r>
                  <a:r>
                    <a:rPr lang="en-AU"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01" name="Flowchart: Preparation 100"/>
              <p:cNvSpPr/>
              <p:nvPr/>
            </p:nvSpPr>
            <p:spPr>
              <a:xfrm>
                <a:off x="-1296998" y="4331522"/>
                <a:ext cx="1420678" cy="524858"/>
              </a:xfrm>
              <a:prstGeom prst="flowChartPreparation">
                <a:avLst/>
              </a:prstGeom>
              <a:solidFill>
                <a:sysClr val="window" lastClr="FFFFFF"/>
              </a:solidFill>
              <a:ln w="12700" cap="flat" cmpd="sng" algn="ctr">
                <a:solidFill>
                  <a:srgbClr val="A5A5A5"/>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dirty="0" smtClean="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Status </a:t>
                </a:r>
                <a:r>
                  <a:rPr lang="en-AU" sz="1100" dirty="0" err="1" smtClean="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Penyakit</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2" name="Flowchart: Preparation 101"/>
              <p:cNvSpPr/>
              <p:nvPr/>
            </p:nvSpPr>
            <p:spPr>
              <a:xfrm>
                <a:off x="2400300" y="323850"/>
                <a:ext cx="1673860" cy="660400"/>
              </a:xfrm>
              <a:prstGeom prst="flowChartPreparation">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1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Hewan</a:t>
                </a:r>
                <a:r>
                  <a:rPr lang="en-AU"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11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Sehat</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99" name="Oval 98"/>
            <p:cNvSpPr/>
            <p:nvPr/>
          </p:nvSpPr>
          <p:spPr>
            <a:xfrm>
              <a:off x="4476750" y="4448175"/>
              <a:ext cx="989910" cy="913679"/>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Hewan</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tidak</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diberi</a:t>
              </a:r>
              <a:r>
                <a:rPr lang="en-AU" sz="9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smtClean="0">
                  <a:effectLst/>
                  <a:latin typeface="Calibri" panose="020F0502020204030204" pitchFamily="34" charset="0"/>
                  <a:ea typeface="Calibri" panose="020F0502020204030204" pitchFamily="34" charset="0"/>
                  <a:cs typeface="Times New Roman" panose="02020603050405020304" pitchFamily="18" charset="0"/>
                </a:rPr>
                <a:t>penisilin</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34" name="Straight Arrow Connector 33"/>
          <p:cNvCxnSpPr>
            <a:stCxn id="113" idx="6"/>
          </p:cNvCxnSpPr>
          <p:nvPr/>
        </p:nvCxnSpPr>
        <p:spPr>
          <a:xfrm flipV="1">
            <a:off x="3554897" y="2954705"/>
            <a:ext cx="1195185" cy="571218"/>
          </a:xfrm>
          <a:prstGeom prst="straightConnector1">
            <a:avLst/>
          </a:prstGeom>
          <a:noFill/>
          <a:ln w="6350" cap="flat" cmpd="sng" algn="ctr">
            <a:solidFill>
              <a:sysClr val="windowText" lastClr="000000"/>
            </a:solidFill>
            <a:prstDash val="solid"/>
            <a:miter lim="800000"/>
            <a:tailEnd type="triangle" w="lg" len="lg"/>
          </a:ln>
          <a:effectLst/>
        </p:spPr>
      </p:cxnSp>
      <p:grpSp>
        <p:nvGrpSpPr>
          <p:cNvPr id="35" name="Group 34"/>
          <p:cNvGrpSpPr/>
          <p:nvPr/>
        </p:nvGrpSpPr>
        <p:grpSpPr>
          <a:xfrm>
            <a:off x="184239" y="5361949"/>
            <a:ext cx="2246556" cy="325849"/>
            <a:chOff x="1321780" y="4555555"/>
            <a:chExt cx="2246556" cy="325849"/>
          </a:xfrm>
        </p:grpSpPr>
        <p:sp>
          <p:nvSpPr>
            <p:cNvPr id="36" name="Text Box 2"/>
            <p:cNvSpPr txBox="1">
              <a:spLocks noChangeArrowheads="1"/>
            </p:cNvSpPr>
            <p:nvPr/>
          </p:nvSpPr>
          <p:spPr bwMode="auto">
            <a:xfrm>
              <a:off x="1564276" y="4555555"/>
              <a:ext cx="2004060" cy="32584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50000"/>
                </a:lnSpc>
                <a:spcBef>
                  <a:spcPts val="1200"/>
                </a:spcBef>
                <a:spcAft>
                  <a:spcPts val="0"/>
                </a:spcAft>
              </a:pPr>
              <a:r>
                <a:rPr lang="en-AU" sz="1200" dirty="0" err="1" smtClean="0">
                  <a:latin typeface="Calibri" panose="020F0502020204030204" pitchFamily="34" charset="0"/>
                  <a:ea typeface="Calibri" panose="020F0502020204030204" pitchFamily="34" charset="0"/>
                  <a:cs typeface="Times New Roman" panose="02020603050405020304" pitchFamily="18" charset="0"/>
                </a:rPr>
                <a:t>Mungkin</a:t>
              </a:r>
              <a:r>
                <a:rPr lang="en-AU" sz="1200" dirty="0" smtClean="0">
                  <a:latin typeface="Calibri" panose="020F0502020204030204" pitchFamily="34" charset="0"/>
                  <a:ea typeface="Calibri" panose="020F0502020204030204" pitchFamily="34" charset="0"/>
                  <a:cs typeface="Times New Roman" panose="02020603050405020304" pitchFamily="18" charset="0"/>
                </a:rPr>
                <a:t> </a:t>
              </a:r>
              <a:r>
                <a:rPr lang="en-AU" sz="1200" dirty="0" err="1" smtClean="0">
                  <a:latin typeface="Calibri" panose="020F0502020204030204" pitchFamily="34" charset="0"/>
                  <a:ea typeface="Calibri" panose="020F0502020204030204" pitchFamily="34" charset="0"/>
                  <a:cs typeface="Times New Roman" panose="02020603050405020304" pitchFamily="18" charset="0"/>
                </a:rPr>
                <a:t>mempengaruhi</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5-Point Star 36"/>
            <p:cNvSpPr/>
            <p:nvPr/>
          </p:nvSpPr>
          <p:spPr>
            <a:xfrm>
              <a:off x="1321780" y="4586183"/>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38" name="5-Point Star 37"/>
          <p:cNvSpPr/>
          <p:nvPr/>
        </p:nvSpPr>
        <p:spPr>
          <a:xfrm>
            <a:off x="3520186" y="3256219"/>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9" name="5-Point Star 38"/>
          <p:cNvSpPr/>
          <p:nvPr/>
        </p:nvSpPr>
        <p:spPr>
          <a:xfrm>
            <a:off x="3969945" y="2447258"/>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0" name="5-Point Star 39"/>
          <p:cNvSpPr/>
          <p:nvPr/>
        </p:nvSpPr>
        <p:spPr>
          <a:xfrm>
            <a:off x="2648695" y="1625443"/>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1" name="5-Point Star 40"/>
          <p:cNvSpPr/>
          <p:nvPr/>
        </p:nvSpPr>
        <p:spPr>
          <a:xfrm>
            <a:off x="6399222" y="3510995"/>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2" name="5-Point Star 41"/>
          <p:cNvSpPr/>
          <p:nvPr/>
        </p:nvSpPr>
        <p:spPr>
          <a:xfrm>
            <a:off x="6444014" y="4103223"/>
            <a:ext cx="303530" cy="281940"/>
          </a:xfrm>
          <a:prstGeom prst="star5">
            <a:avLst/>
          </a:prstGeom>
          <a:solidFill>
            <a:srgbClr val="FF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Tree>
    <p:extLst>
      <p:ext uri="{BB962C8B-B14F-4D97-AF65-F5344CB8AC3E}">
        <p14:creationId xmlns:p14="http://schemas.microsoft.com/office/powerpoint/2010/main" val="2202346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a:bodyPr>
          <a:lstStyle/>
          <a:p>
            <a:r>
              <a:rPr lang="id-ID" dirty="0" smtClean="0"/>
              <a:t>Sapi </a:t>
            </a:r>
            <a:r>
              <a:rPr lang="fr-FR" dirty="0" smtClean="0"/>
              <a:t>yang akan lebih mudah </a:t>
            </a:r>
            <a:r>
              <a:rPr lang="fr-FR" dirty="0" err="1" smtClean="0"/>
              <a:t>mengalami</a:t>
            </a:r>
            <a:r>
              <a:rPr lang="fr-FR" dirty="0" smtClean="0"/>
              <a:t> </a:t>
            </a:r>
            <a:r>
              <a:rPr lang="id-ID" dirty="0" smtClean="0"/>
              <a:t>konjungtivis</a:t>
            </a:r>
            <a:r>
              <a:rPr lang="fr-FR" dirty="0" smtClean="0"/>
              <a:t>:</a:t>
            </a:r>
          </a:p>
          <a:p>
            <a:pPr lvl="1"/>
            <a:r>
              <a:rPr lang="fr-FR" dirty="0" smtClean="0"/>
              <a:t>Lebih muda</a:t>
            </a:r>
          </a:p>
          <a:p>
            <a:pPr lvl="1"/>
            <a:r>
              <a:rPr lang="fr-FR" dirty="0" smtClean="0"/>
              <a:t>Belum pernah </a:t>
            </a:r>
            <a:r>
              <a:rPr lang="fr-FR" dirty="0" err="1" smtClean="0"/>
              <a:t>terpapar</a:t>
            </a:r>
            <a:r>
              <a:rPr lang="fr-FR" dirty="0" smtClean="0"/>
              <a:t> </a:t>
            </a:r>
            <a:r>
              <a:rPr lang="id-ID" dirty="0" smtClean="0"/>
              <a:t>pada </a:t>
            </a:r>
            <a:r>
              <a:rPr lang="fr-FR" i="1" dirty="0" err="1" smtClean="0"/>
              <a:t>Moraxella</a:t>
            </a:r>
            <a:r>
              <a:rPr lang="fr-FR" i="1" dirty="0" smtClean="0"/>
              <a:t> bovis </a:t>
            </a:r>
            <a:r>
              <a:rPr lang="fr-FR" dirty="0" smtClean="0"/>
              <a:t>(</a:t>
            </a:r>
            <a:r>
              <a:rPr lang="fr-FR" dirty="0" err="1" smtClean="0"/>
              <a:t>agen</a:t>
            </a:r>
            <a:r>
              <a:rPr lang="fr-FR" dirty="0" smtClean="0"/>
              <a:t> </a:t>
            </a:r>
            <a:r>
              <a:rPr lang="id-ID" dirty="0" smtClean="0"/>
              <a:t>infeksius</a:t>
            </a:r>
            <a:r>
              <a:rPr lang="fr-FR" dirty="0" smtClean="0"/>
              <a:t>)</a:t>
            </a:r>
          </a:p>
          <a:p>
            <a:pPr lvl="1"/>
            <a:r>
              <a:rPr lang="fr-FR" dirty="0" smtClean="0"/>
              <a:t>Mata menonjol</a:t>
            </a:r>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174849932"/>
              </p:ext>
            </p:extLst>
          </p:nvPr>
        </p:nvGraphicFramePr>
        <p:xfrm>
          <a:off x="4194211" y="99473"/>
          <a:ext cx="3491880" cy="2933899"/>
        </p:xfrm>
        <a:graphic>
          <a:graphicData uri="http://schemas.openxmlformats.org/presentationml/2006/ole">
            <mc:AlternateContent xmlns:mc="http://schemas.openxmlformats.org/markup-compatibility/2006">
              <mc:Choice xmlns:v="urn:schemas-microsoft-com:vml" Requires="v">
                <p:oleObj spid="_x0000_s16428"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211" y="99473"/>
                        <a:ext cx="3491880" cy="2933899"/>
                      </a:xfrm>
                      <a:prstGeom prst="rect">
                        <a:avLst/>
                      </a:prstGeom>
                      <a:noFill/>
                    </p:spPr>
                  </p:pic>
                </p:oleObj>
              </mc:Fallback>
            </mc:AlternateContent>
          </a:graphicData>
        </a:graphic>
      </p:graphicFrame>
      <p:sp>
        <p:nvSpPr>
          <p:cNvPr id="8" name="TextBox 7"/>
          <p:cNvSpPr txBox="1"/>
          <p:nvPr/>
        </p:nvSpPr>
        <p:spPr>
          <a:xfrm>
            <a:off x="30708" y="125538"/>
            <a:ext cx="3744416" cy="1292662"/>
          </a:xfrm>
          <a:prstGeom prst="rect">
            <a:avLst/>
          </a:prstGeom>
          <a:noFill/>
        </p:spPr>
        <p:txBody>
          <a:bodyPr wrap="square" rtlCol="0">
            <a:spAutoFit/>
          </a:bodyPr>
          <a:lstStyle/>
          <a:p>
            <a:r>
              <a:rPr lang="id-ID" sz="2600" b="1" dirty="0" smtClean="0"/>
              <a:t>Konjungtivis </a:t>
            </a:r>
            <a:r>
              <a:rPr lang="en-AU" sz="2600" b="1" dirty="0" smtClean="0"/>
              <a:t>– </a:t>
            </a:r>
            <a:r>
              <a:rPr lang="id-ID" sz="2600" b="1" dirty="0" smtClean="0"/>
              <a:t>karakteristik h</a:t>
            </a:r>
            <a:r>
              <a:rPr lang="en-AU" sz="2600" b="1" dirty="0" err="1" smtClean="0"/>
              <a:t>ewan</a:t>
            </a:r>
            <a:r>
              <a:rPr lang="en-AU" sz="2600" b="1" dirty="0" smtClean="0"/>
              <a:t> </a:t>
            </a:r>
            <a:r>
              <a:rPr lang="en-AU" sz="2600" b="1" dirty="0" err="1" smtClean="0"/>
              <a:t>atau</a:t>
            </a:r>
            <a:r>
              <a:rPr lang="en-AU" sz="2600" b="1" dirty="0" smtClean="0"/>
              <a:t> </a:t>
            </a:r>
            <a:r>
              <a:rPr lang="en-AU" sz="2600" b="1" dirty="0" err="1" smtClean="0"/>
              <a:t>inang</a:t>
            </a:r>
            <a:endParaRPr lang="en-AU" sz="2600" b="1" dirty="0"/>
          </a:p>
        </p:txBody>
      </p:sp>
    </p:spTree>
    <p:extLst>
      <p:ext uri="{BB962C8B-B14F-4D97-AF65-F5344CB8AC3E}">
        <p14:creationId xmlns:p14="http://schemas.microsoft.com/office/powerpoint/2010/main" val="432806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12976"/>
            <a:ext cx="8229600" cy="3129211"/>
          </a:xfrm>
        </p:spPr>
        <p:txBody>
          <a:bodyPr>
            <a:normAutofit/>
          </a:bodyPr>
          <a:lstStyle/>
          <a:p>
            <a:r>
              <a:rPr lang="id-ID" dirty="0" smtClean="0"/>
              <a:t>Sapi yang lebih </a:t>
            </a:r>
            <a:r>
              <a:rPr lang="fr-FR" dirty="0" err="1" smtClean="0"/>
              <a:t>mungkin</a:t>
            </a:r>
            <a:r>
              <a:rPr lang="fr-FR" dirty="0" smtClean="0"/>
              <a:t> </a:t>
            </a:r>
            <a:r>
              <a:rPr lang="fr-FR" dirty="0" err="1" smtClean="0"/>
              <a:t>mengalami</a:t>
            </a:r>
            <a:r>
              <a:rPr lang="fr-FR" dirty="0" smtClean="0"/>
              <a:t> </a:t>
            </a:r>
            <a:r>
              <a:rPr lang="id-ID" dirty="0" smtClean="0"/>
              <a:t>konjungtivis</a:t>
            </a:r>
            <a:r>
              <a:rPr lang="fr-FR" dirty="0" smtClean="0"/>
              <a:t>:</a:t>
            </a:r>
          </a:p>
          <a:p>
            <a:pPr lvl="1"/>
            <a:r>
              <a:rPr lang="fr-FR" dirty="0" smtClean="0"/>
              <a:t>Terpapar </a:t>
            </a:r>
            <a:r>
              <a:rPr lang="fr-FR" dirty="0" err="1" smtClean="0"/>
              <a:t>pada</a:t>
            </a:r>
            <a:r>
              <a:rPr lang="fr-FR" dirty="0" smtClean="0"/>
              <a:t> </a:t>
            </a:r>
            <a:r>
              <a:rPr lang="id-ID" dirty="0" smtClean="0"/>
              <a:t>galur </a:t>
            </a:r>
            <a:r>
              <a:rPr lang="fr-FR" i="1" dirty="0" err="1" smtClean="0"/>
              <a:t>Moraxella</a:t>
            </a:r>
            <a:r>
              <a:rPr lang="fr-FR" i="1" dirty="0" smtClean="0"/>
              <a:t> bovis </a:t>
            </a:r>
            <a:r>
              <a:rPr lang="fr-FR" dirty="0" smtClean="0"/>
              <a:t>yang kuat</a:t>
            </a:r>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nvGraphicFramePr>
        <p:xfrm>
          <a:off x="2555776" y="141790"/>
          <a:ext cx="3491880" cy="2933899"/>
        </p:xfrm>
        <a:graphic>
          <a:graphicData uri="http://schemas.openxmlformats.org/presentationml/2006/ole">
            <mc:AlternateContent xmlns:mc="http://schemas.openxmlformats.org/markup-compatibility/2006">
              <mc:Choice xmlns:v="urn:schemas-microsoft-com:vml" Requires="v">
                <p:oleObj spid="_x0000_s18471"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41790"/>
                        <a:ext cx="3491880" cy="2933899"/>
                      </a:xfrm>
                      <a:prstGeom prst="rect">
                        <a:avLst/>
                      </a:prstGeom>
                      <a:noFill/>
                    </p:spPr>
                  </p:pic>
                </p:oleObj>
              </mc:Fallback>
            </mc:AlternateContent>
          </a:graphicData>
        </a:graphic>
      </p:graphicFrame>
      <p:sp>
        <p:nvSpPr>
          <p:cNvPr id="8" name="TextBox 7"/>
          <p:cNvSpPr txBox="1"/>
          <p:nvPr/>
        </p:nvSpPr>
        <p:spPr>
          <a:xfrm>
            <a:off x="30708" y="125538"/>
            <a:ext cx="3744416" cy="492443"/>
          </a:xfrm>
          <a:prstGeom prst="rect">
            <a:avLst/>
          </a:prstGeom>
          <a:noFill/>
        </p:spPr>
        <p:txBody>
          <a:bodyPr wrap="square" rtlCol="0">
            <a:spAutoFit/>
          </a:bodyPr>
          <a:lstStyle/>
          <a:p>
            <a:r>
              <a:rPr lang="id-ID" sz="2600" b="1" dirty="0" smtClean="0"/>
              <a:t>Konjungtivis </a:t>
            </a:r>
            <a:r>
              <a:rPr lang="en-AU" sz="2600" b="1" dirty="0" smtClean="0"/>
              <a:t>– </a:t>
            </a:r>
            <a:r>
              <a:rPr lang="en-AU" sz="2600" b="1" dirty="0" err="1" smtClean="0"/>
              <a:t>Sifat</a:t>
            </a:r>
            <a:r>
              <a:rPr lang="en-AU" sz="2600" b="1" dirty="0" smtClean="0"/>
              <a:t> </a:t>
            </a:r>
            <a:r>
              <a:rPr lang="en-AU" sz="2600" b="1" dirty="0" err="1" smtClean="0"/>
              <a:t>agen</a:t>
            </a:r>
            <a:endParaRPr lang="en-AU" sz="2600" b="1" dirty="0"/>
          </a:p>
        </p:txBody>
      </p:sp>
    </p:spTree>
    <p:extLst>
      <p:ext uri="{BB962C8B-B14F-4D97-AF65-F5344CB8AC3E}">
        <p14:creationId xmlns:p14="http://schemas.microsoft.com/office/powerpoint/2010/main" val="3357144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fontScale="85000" lnSpcReduction="20000"/>
          </a:bodyPr>
          <a:lstStyle/>
          <a:p>
            <a:r>
              <a:rPr lang="id-ID" dirty="0" smtClean="0"/>
              <a:t>Sapi </a:t>
            </a:r>
            <a:r>
              <a:rPr lang="fr-FR" dirty="0" smtClean="0"/>
              <a:t>yang </a:t>
            </a:r>
            <a:r>
              <a:rPr lang="id-ID" dirty="0" smtClean="0"/>
              <a:t>lebih </a:t>
            </a:r>
            <a:r>
              <a:rPr lang="fr-FR" dirty="0" err="1" smtClean="0"/>
              <a:t>mungkin</a:t>
            </a:r>
            <a:r>
              <a:rPr lang="fr-FR" dirty="0" smtClean="0"/>
              <a:t> </a:t>
            </a:r>
            <a:r>
              <a:rPr lang="id-ID" dirty="0" smtClean="0"/>
              <a:t>terjangkiti konjungtivis</a:t>
            </a:r>
            <a:r>
              <a:rPr lang="fr-FR" dirty="0" smtClean="0"/>
              <a:t>:</a:t>
            </a:r>
          </a:p>
          <a:p>
            <a:pPr lvl="1"/>
            <a:r>
              <a:rPr lang="fr-FR" dirty="0" smtClean="0"/>
              <a:t>Paparan yang </a:t>
            </a:r>
            <a:r>
              <a:rPr lang="fr-FR" dirty="0" err="1" smtClean="0"/>
              <a:t>tinggi</a:t>
            </a:r>
            <a:r>
              <a:rPr lang="fr-FR" dirty="0" smtClean="0"/>
              <a:t> </a:t>
            </a:r>
            <a:r>
              <a:rPr lang="id-ID" dirty="0" smtClean="0"/>
              <a:t>terhadap </a:t>
            </a:r>
            <a:r>
              <a:rPr lang="fr-FR" dirty="0" err="1" smtClean="0"/>
              <a:t>sinar</a:t>
            </a:r>
            <a:r>
              <a:rPr lang="fr-FR" dirty="0" smtClean="0"/>
              <a:t> ultraviolet</a:t>
            </a:r>
          </a:p>
          <a:p>
            <a:pPr lvl="1"/>
            <a:r>
              <a:rPr lang="fr-FR" dirty="0" err="1" smtClean="0"/>
              <a:t>Tidak</a:t>
            </a:r>
            <a:r>
              <a:rPr lang="fr-FR" dirty="0" smtClean="0"/>
              <a:t> </a:t>
            </a:r>
            <a:r>
              <a:rPr lang="id-ID" dirty="0" smtClean="0"/>
              <a:t>punya peneduh</a:t>
            </a:r>
            <a:endParaRPr lang="fr-FR" dirty="0" smtClean="0"/>
          </a:p>
          <a:p>
            <a:pPr lvl="1"/>
            <a:r>
              <a:rPr lang="fr-FR" dirty="0" smtClean="0"/>
              <a:t>Banyak ternak dikumpulkan di tempat yang sempit (kepadatan yang tinggi)</a:t>
            </a:r>
          </a:p>
          <a:p>
            <a:pPr lvl="1"/>
            <a:r>
              <a:rPr lang="fr-FR" dirty="0" smtClean="0"/>
              <a:t>Banyak lalat</a:t>
            </a:r>
          </a:p>
          <a:p>
            <a:pPr lvl="1"/>
            <a:r>
              <a:rPr lang="fr-FR" dirty="0" smtClean="0"/>
              <a:t>Banyak debu</a:t>
            </a:r>
          </a:p>
          <a:p>
            <a:pPr lvl="1"/>
            <a:r>
              <a:rPr lang="fr-FR" dirty="0" smtClean="0"/>
              <a:t>Pakan kering dan banyak ranting</a:t>
            </a:r>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2" name="Rectangle 18"/>
          <p:cNvSpPr>
            <a:spLocks noChangeArrowheads="1"/>
          </p:cNvSpPr>
          <p:nvPr/>
        </p:nvSpPr>
        <p:spPr bwMode="auto">
          <a:xfrm>
            <a:off x="2555776" y="141789"/>
            <a:ext cx="172794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2231848247"/>
              </p:ext>
            </p:extLst>
          </p:nvPr>
        </p:nvGraphicFramePr>
        <p:xfrm>
          <a:off x="4608512" y="141790"/>
          <a:ext cx="3491880" cy="2933899"/>
        </p:xfrm>
        <a:graphic>
          <a:graphicData uri="http://schemas.openxmlformats.org/presentationml/2006/ole">
            <mc:AlternateContent xmlns:mc="http://schemas.openxmlformats.org/markup-compatibility/2006">
              <mc:Choice xmlns:v="urn:schemas-microsoft-com:vml" Requires="v">
                <p:oleObj spid="_x0000_s19495"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512" y="141790"/>
                        <a:ext cx="3491880" cy="2933899"/>
                      </a:xfrm>
                      <a:prstGeom prst="rect">
                        <a:avLst/>
                      </a:prstGeom>
                      <a:noFill/>
                    </p:spPr>
                  </p:pic>
                </p:oleObj>
              </mc:Fallback>
            </mc:AlternateContent>
          </a:graphicData>
        </a:graphic>
      </p:graphicFrame>
      <p:sp>
        <p:nvSpPr>
          <p:cNvPr id="8" name="TextBox 7"/>
          <p:cNvSpPr txBox="1"/>
          <p:nvPr/>
        </p:nvSpPr>
        <p:spPr>
          <a:xfrm>
            <a:off x="30708" y="125538"/>
            <a:ext cx="3605188" cy="892552"/>
          </a:xfrm>
          <a:prstGeom prst="rect">
            <a:avLst/>
          </a:prstGeom>
          <a:noFill/>
        </p:spPr>
        <p:txBody>
          <a:bodyPr wrap="square" rtlCol="0">
            <a:spAutoFit/>
          </a:bodyPr>
          <a:lstStyle/>
          <a:p>
            <a:r>
              <a:rPr lang="id-ID" sz="2600" b="1" dirty="0" smtClean="0"/>
              <a:t>Konjungtivis </a:t>
            </a:r>
            <a:r>
              <a:rPr lang="en-AU" sz="2600" b="1" dirty="0" smtClean="0"/>
              <a:t>–</a:t>
            </a:r>
            <a:r>
              <a:rPr lang="id-ID" sz="2600" b="1" dirty="0" smtClean="0"/>
              <a:t>karakteristik </a:t>
            </a:r>
            <a:r>
              <a:rPr lang="en-AU" sz="2600" b="1" dirty="0" err="1" smtClean="0"/>
              <a:t>lingkungan</a:t>
            </a:r>
            <a:endParaRPr lang="en-AU" sz="2600" b="1" dirty="0"/>
          </a:p>
        </p:txBody>
      </p:sp>
    </p:spTree>
    <p:extLst>
      <p:ext uri="{BB962C8B-B14F-4D97-AF65-F5344CB8AC3E}">
        <p14:creationId xmlns:p14="http://schemas.microsoft.com/office/powerpoint/2010/main" val="3705806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3368</TotalTime>
  <Words>1607</Words>
  <Application>Microsoft Office PowerPoint</Application>
  <PresentationFormat>On-screen Show (4:3)</PresentationFormat>
  <Paragraphs>225</Paragraphs>
  <Slides>14</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Times New Roman</vt:lpstr>
      <vt:lpstr>Office Theme</vt:lpstr>
      <vt:lpstr>Unknown</vt:lpstr>
      <vt:lpstr>Epidemiologi Lapangan Tingkat Dasar</vt:lpstr>
      <vt:lpstr>Di Sesi 5 kita akan membicarakan:</vt:lpstr>
      <vt:lpstr>PowerPoint Presentation</vt:lpstr>
      <vt:lpstr>Sebab-sebab penyakit</vt:lpstr>
      <vt:lpstr>Penyebab penyakit- Anthrax</vt:lpstr>
      <vt:lpstr>Penyebab penyakit - Anthrax</vt:lpstr>
      <vt:lpstr>PowerPoint Presentation</vt:lpstr>
      <vt:lpstr>PowerPoint Presentation</vt:lpstr>
      <vt:lpstr>PowerPoint Presentation</vt:lpstr>
      <vt:lpstr>PowerPoint Presentation</vt:lpstr>
      <vt:lpstr>PowerPoint Presentation</vt:lpstr>
      <vt:lpstr>PowerPoint Presentation</vt:lpstr>
      <vt:lpstr>Sesi 5 - Rangkuman</vt:lpstr>
      <vt:lpstr>Akhir video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JKTCMK-DMX0001</dc:creator>
  <cp:lastModifiedBy>Valeska</cp:lastModifiedBy>
  <cp:revision>118</cp:revision>
  <dcterms:created xsi:type="dcterms:W3CDTF">2013-03-15T18:03:41Z</dcterms:created>
  <dcterms:modified xsi:type="dcterms:W3CDTF">2014-12-02T04:59:00Z</dcterms:modified>
</cp:coreProperties>
</file>