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4" r:id="rId29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 autoAdjust="0"/>
    <p:restoredTop sz="94778" autoAdjust="0"/>
  </p:normalViewPr>
  <p:slideViewPr>
    <p:cSldViewPr snapToObjects="1">
      <p:cViewPr>
        <p:scale>
          <a:sx n="77" d="100"/>
          <a:sy n="77" d="100"/>
        </p:scale>
        <p:origin x="-1176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731FF6-1F69-4F96-AE93-06ED833F703A}" type="datetimeFigureOut">
              <a:rPr lang="id-ID" smtClean="0"/>
              <a:t>05/01/2015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3165E2-00FC-4DF0-9FC2-16B06512AD3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784374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793B2-4A56-467B-8E16-B914F716EC9C}" type="datetimeFigureOut">
              <a:rPr lang="fr-FR" smtClean="0"/>
              <a:t>05/01/2015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C7728-8D11-47B7-A92A-DF4C2E45A0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78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95720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50246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4482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7636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62323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61386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4791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68232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76082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16046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4073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5334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6116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37569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63048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9039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889614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75848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07825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10252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1350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4154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80513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17601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583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57040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78068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6194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direct.com.ezproxy.library.uq.edu.au/science/article/pii/S0304401713000319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 smtClean="0"/>
              <a:t>Uji mana yang </a:t>
            </a:r>
            <a:r>
              <a:rPr lang="id-ID" b="1" dirty="0" smtClean="0"/>
              <a:t>terbaik</a:t>
            </a:r>
            <a:r>
              <a:rPr lang="en-US" b="1" dirty="0" smtClean="0"/>
              <a:t>?</a:t>
            </a:r>
            <a:endParaRPr lang="fr-F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mtClean="0"/>
          </a:p>
        </p:txBody>
      </p:sp>
      <p:sp>
        <p:nvSpPr>
          <p:cNvPr id="4" name="Line 1"/>
          <p:cNvSpPr>
            <a:spLocks noChangeShapeType="1"/>
          </p:cNvSpPr>
          <p:nvPr/>
        </p:nvSpPr>
        <p:spPr bwMode="auto">
          <a:xfrm>
            <a:off x="1116013" y="3429000"/>
            <a:ext cx="6911975" cy="1588"/>
          </a:xfrm>
          <a:prstGeom prst="line">
            <a:avLst/>
          </a:prstGeom>
          <a:noFill/>
          <a:ln w="19080">
            <a:solidFill>
              <a:srgbClr val="8A1C01"/>
            </a:solidFill>
            <a:miter lim="800000"/>
            <a:headEnd/>
            <a:tailEnd/>
          </a:ln>
          <a:effectLst>
            <a:outerShdw dist="17819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5160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1. Pre</a:t>
            </a:r>
            <a:r>
              <a:rPr lang="id-ID" dirty="0" smtClean="0"/>
              <a:t>s</a:t>
            </a:r>
            <a:r>
              <a:rPr lang="en-AU" dirty="0" err="1" smtClean="0"/>
              <a:t>eden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n-AU" sz="2400" dirty="0" smtClean="0"/>
              <a:t> = </a:t>
            </a:r>
            <a:r>
              <a:rPr lang="id-ID" sz="2400" dirty="0" smtClean="0"/>
              <a:t>Literatur yang dipublikasikan </a:t>
            </a:r>
            <a:endParaRPr lang="en-AU" sz="2400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id-ID" sz="2400" b="1" dirty="0" smtClean="0"/>
              <a:t> Contoh</a:t>
            </a:r>
            <a:r>
              <a:rPr lang="en-AU" sz="2400" b="1" dirty="0" smtClean="0"/>
              <a:t>:</a:t>
            </a:r>
          </a:p>
          <a:p>
            <a:pPr marL="0" indent="0">
              <a:buNone/>
            </a:pPr>
            <a:r>
              <a:rPr lang="id-ID" sz="2400" dirty="0" smtClean="0"/>
              <a:t>Anda </a:t>
            </a:r>
            <a:r>
              <a:rPr lang="id-ID" sz="2400" dirty="0" smtClean="0"/>
              <a:t>tengah mempelajari uji </a:t>
            </a:r>
            <a:r>
              <a:rPr lang="id-ID" sz="2400" dirty="0" smtClean="0"/>
              <a:t>coba penurunan jumlah telur pada feses pada domba dengan avermectin dan Anda menginginkan sebuah metode analisis statistik.</a:t>
            </a:r>
            <a:endParaRPr lang="en-AU" sz="2400" dirty="0" smtClean="0"/>
          </a:p>
          <a:p>
            <a:pPr marL="0" indent="0">
              <a:buNone/>
            </a:pPr>
            <a:r>
              <a:rPr lang="id-ID" sz="2400" dirty="0" smtClean="0"/>
              <a:t>Telaah dan cari di </a:t>
            </a:r>
            <a:r>
              <a:rPr lang="id-ID" sz="2400" i="1" dirty="0" smtClean="0"/>
              <a:t>biosis previews</a:t>
            </a:r>
            <a:r>
              <a:rPr lang="en-AU" sz="2400" dirty="0" smtClean="0"/>
              <a:t>: </a:t>
            </a:r>
            <a:r>
              <a:rPr lang="id-ID" sz="2400" dirty="0" smtClean="0"/>
              <a:t>“</a:t>
            </a:r>
            <a:r>
              <a:rPr lang="id-ID" sz="2400" i="1" dirty="0" smtClean="0"/>
              <a:t>sheep”</a:t>
            </a:r>
            <a:r>
              <a:rPr lang="id-ID" sz="2400" dirty="0" smtClean="0"/>
              <a:t> DAN</a:t>
            </a:r>
            <a:r>
              <a:rPr lang="en-AU" sz="2400" dirty="0" smtClean="0"/>
              <a:t> </a:t>
            </a:r>
            <a:r>
              <a:rPr lang="id-ID" sz="2400" dirty="0" smtClean="0"/>
              <a:t>“</a:t>
            </a:r>
            <a:r>
              <a:rPr lang="en-AU" sz="2400" dirty="0" err="1" smtClean="0"/>
              <a:t>avermectin</a:t>
            </a:r>
            <a:r>
              <a:rPr lang="id-ID" sz="2400" dirty="0" smtClean="0"/>
              <a:t>”</a:t>
            </a:r>
            <a:r>
              <a:rPr lang="en-AU" sz="2400" dirty="0" smtClean="0"/>
              <a:t> </a:t>
            </a:r>
            <a:r>
              <a:rPr lang="id-ID" sz="2400" dirty="0" smtClean="0"/>
              <a:t>DAN</a:t>
            </a:r>
            <a:r>
              <a:rPr lang="en-AU" sz="2400" dirty="0" smtClean="0"/>
              <a:t> </a:t>
            </a:r>
            <a:r>
              <a:rPr lang="id-ID" sz="2400" dirty="0" smtClean="0"/>
              <a:t>“</a:t>
            </a:r>
            <a:r>
              <a:rPr lang="id-ID" sz="2400" i="1" dirty="0" smtClean="0"/>
              <a:t>faecal egg count reduction”</a:t>
            </a:r>
            <a:endParaRPr lang="en-AU" sz="2400" i="1" dirty="0" smtClean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1210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1. Pre</a:t>
            </a:r>
            <a:r>
              <a:rPr lang="id-ID" dirty="0" smtClean="0"/>
              <a:t>s</a:t>
            </a:r>
            <a:r>
              <a:rPr lang="en-AU" dirty="0" err="1" smtClean="0"/>
              <a:t>eden</a:t>
            </a:r>
            <a:r>
              <a:rPr lang="en-AU" dirty="0" smtClean="0"/>
              <a:t>: </a:t>
            </a:r>
            <a:r>
              <a:rPr lang="id-ID" dirty="0" smtClean="0"/>
              <a:t>hasil </a:t>
            </a:r>
            <a:r>
              <a:rPr lang="id-ID" dirty="0" smtClean="0"/>
              <a:t>pencarian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248" y="1412062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220000"/>
              </a:lnSpc>
              <a:buNone/>
            </a:pPr>
            <a:r>
              <a:rPr lang="id-ID" sz="1600" dirty="0" smtClean="0"/>
              <a:t>Hasil </a:t>
            </a:r>
            <a:r>
              <a:rPr lang="id-ID" sz="1600" dirty="0" smtClean="0"/>
              <a:t>telaah literatur</a:t>
            </a:r>
            <a:r>
              <a:rPr lang="id-ID" sz="1600" dirty="0" smtClean="0"/>
              <a:t>: </a:t>
            </a:r>
            <a:r>
              <a:rPr lang="id-ID" sz="1600" dirty="0" smtClean="0"/>
              <a:t>ditemukan 6 </a:t>
            </a:r>
            <a:r>
              <a:rPr lang="id-ID" sz="1600" dirty="0" smtClean="0"/>
              <a:t>makalah </a:t>
            </a:r>
            <a:endParaRPr lang="en-AU" sz="16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220000"/>
              </a:lnSpc>
              <a:buNone/>
            </a:pPr>
            <a:r>
              <a:rPr lang="en-AU" sz="1600" dirty="0" smtClean="0"/>
              <a:t>1 </a:t>
            </a:r>
            <a:r>
              <a:rPr lang="id-ID" sz="1600" dirty="0" smtClean="0"/>
              <a:t>makalah memiliki </a:t>
            </a:r>
            <a:r>
              <a:rPr lang="id-ID" sz="1600" dirty="0" smtClean="0"/>
              <a:t>perincian </a:t>
            </a:r>
            <a:r>
              <a:rPr lang="id-ID" sz="1600" dirty="0" smtClean="0"/>
              <a:t>yang </a:t>
            </a:r>
            <a:r>
              <a:rPr lang="id-ID" sz="1600" dirty="0" smtClean="0"/>
              <a:t>memadai mengenai metode-metode uji sehingga memudahkan Anda </a:t>
            </a:r>
            <a:r>
              <a:rPr lang="id-ID" sz="1600" dirty="0" smtClean="0"/>
              <a:t>untuk </a:t>
            </a:r>
            <a:r>
              <a:rPr lang="id-ID" sz="1600" dirty="0" smtClean="0"/>
              <a:t>mengulanginya.</a:t>
            </a:r>
            <a:endParaRPr lang="en-AU" sz="16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220000"/>
              </a:lnSpc>
              <a:buNone/>
            </a:pPr>
            <a:r>
              <a:rPr lang="en-AU" sz="1600" b="1" dirty="0" smtClean="0"/>
              <a:t>McMahon et al. 2013</a:t>
            </a:r>
            <a:endParaRPr lang="en-AU" sz="1600" b="1" dirty="0"/>
          </a:p>
          <a:p>
            <a:pPr marL="0" indent="0">
              <a:buNone/>
            </a:pPr>
            <a:r>
              <a:rPr lang="en-AU" sz="1400" i="1" dirty="0" err="1" smtClean="0"/>
              <a:t>Asosiasi</a:t>
            </a:r>
            <a:r>
              <a:rPr lang="en-AU" sz="1400" i="1" dirty="0" smtClean="0"/>
              <a:t> </a:t>
            </a:r>
            <a:r>
              <a:rPr lang="en-AU" sz="1400" i="1" dirty="0" err="1" smtClean="0"/>
              <a:t>dunia</a:t>
            </a:r>
            <a:r>
              <a:rPr lang="en-AU" sz="1400" i="1" dirty="0" smtClean="0"/>
              <a:t> </a:t>
            </a:r>
            <a:r>
              <a:rPr lang="en-AU" sz="1400" i="1" dirty="0" err="1" smtClean="0"/>
              <a:t>untuk</a:t>
            </a:r>
            <a:r>
              <a:rPr lang="en-AU" sz="1400" i="1" dirty="0" smtClean="0"/>
              <a:t> </a:t>
            </a:r>
            <a:r>
              <a:rPr lang="en-AU" sz="1400" i="1" dirty="0" err="1" smtClean="0"/>
              <a:t>pedoman</a:t>
            </a:r>
            <a:r>
              <a:rPr lang="en-AU" sz="1400" i="1" dirty="0" smtClean="0"/>
              <a:t> </a:t>
            </a:r>
            <a:r>
              <a:rPr lang="en-AU" sz="1400" i="1" dirty="0" err="1" smtClean="0"/>
              <a:t>Peningkatan</a:t>
            </a:r>
            <a:r>
              <a:rPr lang="en-AU" sz="1400" i="1" dirty="0" smtClean="0"/>
              <a:t> </a:t>
            </a:r>
            <a:r>
              <a:rPr lang="en-AU" sz="1400" i="1" dirty="0" err="1" smtClean="0"/>
              <a:t>Parasitologi</a:t>
            </a:r>
            <a:r>
              <a:rPr lang="en-AU" sz="1400" i="1" dirty="0" smtClean="0"/>
              <a:t> </a:t>
            </a:r>
            <a:r>
              <a:rPr lang="en-AU" sz="1400" i="1" dirty="0" err="1" smtClean="0"/>
              <a:t>Veteriner</a:t>
            </a:r>
            <a:r>
              <a:rPr lang="en-AU" sz="1400" i="1" dirty="0" smtClean="0"/>
              <a:t>  (</a:t>
            </a:r>
            <a:r>
              <a:rPr lang="en-AU" sz="1400" i="1" dirty="0"/>
              <a:t>WAAVP) </a:t>
            </a:r>
            <a:r>
              <a:rPr lang="en-AU" sz="1400" i="1" dirty="0" err="1" smtClean="0"/>
              <a:t>mengindikasikan</a:t>
            </a:r>
            <a:r>
              <a:rPr lang="en-AU" sz="1400" i="1" dirty="0" smtClean="0"/>
              <a:t> </a:t>
            </a:r>
            <a:r>
              <a:rPr lang="en-AU" sz="1400" i="1" dirty="0" err="1" smtClean="0"/>
              <a:t>bahwa</a:t>
            </a:r>
            <a:r>
              <a:rPr lang="en-AU" sz="1400" i="1" dirty="0" smtClean="0"/>
              <a:t> </a:t>
            </a:r>
            <a:r>
              <a:rPr lang="id-ID" sz="1400" i="1" dirty="0" smtClean="0"/>
              <a:t>dibutuhkan rerata </a:t>
            </a:r>
            <a:r>
              <a:rPr lang="en-AU" sz="1400" i="1" dirty="0" err="1" smtClean="0"/>
              <a:t>aritmeti</a:t>
            </a:r>
            <a:r>
              <a:rPr lang="id-ID" sz="1400" i="1" dirty="0" smtClean="0"/>
              <a:t>s</a:t>
            </a:r>
            <a:r>
              <a:rPr lang="en-AU" sz="1400" i="1" dirty="0" smtClean="0"/>
              <a:t> </a:t>
            </a:r>
            <a:r>
              <a:rPr lang="id-ID" sz="1400" i="1" dirty="0" smtClean="0"/>
              <a:t>jumlah telur </a:t>
            </a:r>
            <a:r>
              <a:rPr lang="en-AU" sz="1400" i="1" dirty="0" smtClean="0"/>
              <a:t> </a:t>
            </a:r>
            <a:r>
              <a:rPr lang="id-ID" sz="1400" i="1" dirty="0" smtClean="0"/>
              <a:t>sebelum perlakuan</a:t>
            </a:r>
            <a:r>
              <a:rPr lang="en-AU" sz="1400" i="1" dirty="0" smtClean="0"/>
              <a:t> </a:t>
            </a:r>
            <a:r>
              <a:rPr lang="en-AU" sz="1400" i="1" dirty="0"/>
              <a:t>strongyle </a:t>
            </a:r>
            <a:r>
              <a:rPr lang="id-ID" sz="1400" i="1" dirty="0" smtClean="0"/>
              <a:t>lebih besar dari </a:t>
            </a:r>
            <a:r>
              <a:rPr lang="en-AU" sz="1400" i="1" dirty="0" smtClean="0"/>
              <a:t>150 </a:t>
            </a:r>
            <a:r>
              <a:rPr lang="en-AU" sz="1400" i="1" dirty="0" err="1" smtClean="0"/>
              <a:t>guna</a:t>
            </a:r>
            <a:r>
              <a:rPr lang="en-AU" sz="1400" i="1" dirty="0" smtClean="0"/>
              <a:t> </a:t>
            </a:r>
            <a:r>
              <a:rPr lang="en-AU" sz="1400" i="1" dirty="0" err="1" smtClean="0"/>
              <a:t>melakukan</a:t>
            </a:r>
            <a:r>
              <a:rPr lang="en-AU" sz="1400" i="1" dirty="0" smtClean="0"/>
              <a:t> FECRT </a:t>
            </a:r>
            <a:r>
              <a:rPr lang="en-AU" sz="1400" i="1" dirty="0"/>
              <a:t>(</a:t>
            </a:r>
            <a:r>
              <a:rPr lang="en-AU" sz="1400" i="1" dirty="0">
                <a:hlinkClick r:id="rId3"/>
              </a:rPr>
              <a:t>Coles et al., 1992</a:t>
            </a:r>
            <a:r>
              <a:rPr lang="en-AU" sz="1400" i="1" dirty="0"/>
              <a:t> </a:t>
            </a:r>
            <a:r>
              <a:rPr lang="id-ID" sz="1400" i="1" dirty="0" smtClean="0"/>
              <a:t>dan </a:t>
            </a:r>
            <a:r>
              <a:rPr lang="en-AU" sz="1400" i="1" dirty="0"/>
              <a:t> </a:t>
            </a:r>
            <a:r>
              <a:rPr lang="en-AU" sz="1400" i="1" dirty="0">
                <a:hlinkClick r:id="rId3"/>
              </a:rPr>
              <a:t>Coles et al., 2006</a:t>
            </a:r>
            <a:r>
              <a:rPr lang="en-AU" sz="1400" i="1" dirty="0"/>
              <a:t>). </a:t>
            </a:r>
            <a:r>
              <a:rPr lang="en-AU" sz="1400" i="1" dirty="0" err="1" smtClean="0"/>
              <a:t>Penurunan</a:t>
            </a:r>
            <a:r>
              <a:rPr lang="en-AU" sz="1400" i="1" dirty="0" smtClean="0"/>
              <a:t> </a:t>
            </a:r>
            <a:r>
              <a:rPr lang="en-AU" sz="1400" i="1" dirty="0" err="1" smtClean="0"/>
              <a:t>persentase</a:t>
            </a:r>
            <a:r>
              <a:rPr lang="en-AU" sz="1400" i="1" dirty="0" smtClean="0"/>
              <a:t> </a:t>
            </a:r>
            <a:r>
              <a:rPr lang="en-AU" sz="1400" i="1" dirty="0" err="1" smtClean="0"/>
              <a:t>didasarkan</a:t>
            </a:r>
            <a:r>
              <a:rPr lang="en-AU" sz="1400" i="1" dirty="0" smtClean="0"/>
              <a:t> </a:t>
            </a:r>
            <a:r>
              <a:rPr lang="en-AU" sz="1400" i="1" dirty="0" err="1" smtClean="0"/>
              <a:t>pada</a:t>
            </a:r>
            <a:r>
              <a:rPr lang="en-AU" sz="1400" i="1" dirty="0" smtClean="0"/>
              <a:t>  </a:t>
            </a:r>
            <a:r>
              <a:rPr lang="en-AU" sz="1400" i="1" dirty="0" err="1" smtClean="0"/>
              <a:t>rumus</a:t>
            </a:r>
            <a:r>
              <a:rPr lang="en-AU" sz="1400" i="1" dirty="0" smtClean="0"/>
              <a:t> </a:t>
            </a:r>
            <a:r>
              <a:rPr lang="en-AU" sz="1400" i="1" dirty="0">
                <a:hlinkClick r:id="rId3"/>
              </a:rPr>
              <a:t>Kohapakdee et al. (1995)</a:t>
            </a:r>
            <a:r>
              <a:rPr lang="en-AU" sz="1400" i="1" dirty="0"/>
              <a:t>: </a:t>
            </a:r>
            <a:r>
              <a:rPr lang="en-AU" sz="1400" i="1" dirty="0" err="1" smtClean="0"/>
              <a:t>penurunan</a:t>
            </a:r>
            <a:r>
              <a:rPr lang="en-AU" sz="1400" i="1" dirty="0" smtClean="0"/>
              <a:t> </a:t>
            </a:r>
            <a:r>
              <a:rPr lang="en-AU" sz="1400" i="1" dirty="0" err="1" smtClean="0"/>
              <a:t>persentase</a:t>
            </a:r>
            <a:r>
              <a:rPr lang="en-AU" sz="1400" i="1" dirty="0"/>
              <a:t> = [(T1 − T2)/T1] × 100, </a:t>
            </a:r>
            <a:r>
              <a:rPr lang="en-AU" sz="1400" i="1" dirty="0" smtClean="0"/>
              <a:t>di mana </a:t>
            </a:r>
            <a:r>
              <a:rPr lang="en-AU" sz="1400" i="1" dirty="0"/>
              <a:t>T1 </a:t>
            </a:r>
            <a:r>
              <a:rPr lang="en-AU" sz="1400" i="1" dirty="0" err="1" smtClean="0"/>
              <a:t>adalah</a:t>
            </a:r>
            <a:r>
              <a:rPr lang="en-AU" sz="1400" i="1" dirty="0" smtClean="0"/>
              <a:t> </a:t>
            </a:r>
            <a:r>
              <a:rPr lang="id-ID" sz="1400" i="1" dirty="0" smtClean="0"/>
              <a:t>rerata </a:t>
            </a:r>
            <a:r>
              <a:rPr lang="en-AU" sz="1400" i="1" dirty="0" err="1" smtClean="0"/>
              <a:t>aritmeti</a:t>
            </a:r>
            <a:r>
              <a:rPr lang="id-ID" sz="1400" i="1" dirty="0" smtClean="0"/>
              <a:t>s</a:t>
            </a:r>
            <a:r>
              <a:rPr lang="en-AU" sz="1400" i="1" dirty="0" smtClean="0"/>
              <a:t> FEC </a:t>
            </a:r>
            <a:r>
              <a:rPr lang="id-ID" sz="1400" i="1" dirty="0" smtClean="0"/>
              <a:t>pra-perlakuan </a:t>
            </a:r>
            <a:r>
              <a:rPr lang="en-AU" sz="1400" i="1" dirty="0" err="1" smtClean="0"/>
              <a:t>dan</a:t>
            </a:r>
            <a:r>
              <a:rPr lang="en-AU" sz="1400" i="1" dirty="0" smtClean="0"/>
              <a:t> </a:t>
            </a:r>
            <a:r>
              <a:rPr lang="en-AU" sz="1400" i="1" dirty="0"/>
              <a:t>T2 </a:t>
            </a:r>
            <a:r>
              <a:rPr lang="en-AU" sz="1400" i="1" dirty="0" err="1" smtClean="0"/>
              <a:t>adalah</a:t>
            </a:r>
            <a:r>
              <a:rPr lang="en-AU" sz="1400" i="1" dirty="0" smtClean="0"/>
              <a:t> </a:t>
            </a:r>
            <a:r>
              <a:rPr lang="id-ID" sz="1400" i="1" dirty="0" smtClean="0"/>
              <a:t>rerata </a:t>
            </a:r>
            <a:r>
              <a:rPr lang="en-AU" sz="1400" i="1" dirty="0" err="1" smtClean="0"/>
              <a:t>aritmeti</a:t>
            </a:r>
            <a:r>
              <a:rPr lang="id-ID" sz="1400" i="1" dirty="0" smtClean="0"/>
              <a:t>s</a:t>
            </a:r>
            <a:r>
              <a:rPr lang="en-AU" sz="1400" i="1" dirty="0" smtClean="0"/>
              <a:t> FEC </a:t>
            </a:r>
            <a:r>
              <a:rPr lang="en-AU" sz="1400" i="1" dirty="0" err="1"/>
              <a:t>p.t.</a:t>
            </a:r>
            <a:r>
              <a:rPr lang="en-AU" sz="1400" i="1" dirty="0"/>
              <a:t> </a:t>
            </a:r>
            <a:r>
              <a:rPr lang="en-AU" sz="1400" i="1" dirty="0" err="1" smtClean="0"/>
              <a:t>dari</a:t>
            </a:r>
            <a:r>
              <a:rPr lang="en-AU" sz="1400" i="1" dirty="0" smtClean="0"/>
              <a:t> </a:t>
            </a:r>
            <a:r>
              <a:rPr lang="en-AU" sz="1400" i="1" dirty="0" err="1" smtClean="0"/>
              <a:t>hewan</a:t>
            </a:r>
            <a:r>
              <a:rPr lang="en-AU" sz="1400" i="1" dirty="0" smtClean="0"/>
              <a:t> yang </a:t>
            </a:r>
            <a:r>
              <a:rPr lang="id-ID" sz="1400" i="1" dirty="0" smtClean="0"/>
              <a:t>diberi perlakuan</a:t>
            </a:r>
            <a:r>
              <a:rPr lang="en-AU" sz="1400" i="1" dirty="0" smtClean="0"/>
              <a:t>.  </a:t>
            </a:r>
            <a:r>
              <a:rPr lang="en-AU" sz="1400" i="1" dirty="0" err="1" smtClean="0"/>
              <a:t>Resistensi</a:t>
            </a:r>
            <a:r>
              <a:rPr lang="en-AU" sz="1400" i="1" dirty="0" smtClean="0"/>
              <a:t> </a:t>
            </a:r>
            <a:r>
              <a:rPr lang="en-AU" sz="1400" i="1" dirty="0" err="1" smtClean="0"/>
              <a:t>terkonfirmasi</a:t>
            </a:r>
            <a:r>
              <a:rPr lang="en-AU" sz="1400" i="1" dirty="0" smtClean="0"/>
              <a:t> </a:t>
            </a:r>
            <a:r>
              <a:rPr lang="en-AU" sz="1400" i="1" dirty="0" err="1" smtClean="0"/>
              <a:t>ketika</a:t>
            </a:r>
            <a:r>
              <a:rPr lang="en-AU" sz="1400" i="1" dirty="0" smtClean="0"/>
              <a:t> </a:t>
            </a:r>
            <a:r>
              <a:rPr lang="en-AU" sz="1400" i="1" dirty="0" err="1" smtClean="0"/>
              <a:t>penurunan</a:t>
            </a:r>
            <a:r>
              <a:rPr lang="en-AU" sz="1400" i="1" dirty="0" smtClean="0"/>
              <a:t> </a:t>
            </a:r>
            <a:r>
              <a:rPr lang="en-AU" sz="1400" i="1" dirty="0" err="1" smtClean="0"/>
              <a:t>pada</a:t>
            </a:r>
            <a:r>
              <a:rPr lang="en-AU" sz="1400" i="1" dirty="0" smtClean="0"/>
              <a:t> FECs p.t </a:t>
            </a:r>
            <a:r>
              <a:rPr lang="en-AU" sz="1400" i="1" dirty="0" err="1" smtClean="0"/>
              <a:t>kurang</a:t>
            </a:r>
            <a:r>
              <a:rPr lang="en-AU" sz="1400" i="1" dirty="0" smtClean="0"/>
              <a:t> </a:t>
            </a:r>
            <a:r>
              <a:rPr lang="en-AU" sz="1400" i="1" dirty="0" err="1" smtClean="0"/>
              <a:t>dari</a:t>
            </a:r>
            <a:r>
              <a:rPr lang="en-AU" sz="1400" i="1" dirty="0" smtClean="0"/>
              <a:t> 95% </a:t>
            </a:r>
            <a:r>
              <a:rPr lang="en-AU" sz="1400" i="1" dirty="0" err="1" smtClean="0"/>
              <a:t>dan</a:t>
            </a:r>
            <a:r>
              <a:rPr lang="en-AU" sz="1400" i="1" dirty="0" smtClean="0"/>
              <a:t> </a:t>
            </a:r>
            <a:r>
              <a:rPr lang="id-ID" sz="1400" i="1" dirty="0" smtClean="0"/>
              <a:t>nilai bawah selang </a:t>
            </a:r>
            <a:r>
              <a:rPr lang="en-AU" sz="1400" i="1" dirty="0" err="1" smtClean="0"/>
              <a:t>kepercayaan</a:t>
            </a:r>
            <a:r>
              <a:rPr lang="en-AU" sz="1400" i="1" dirty="0" smtClean="0"/>
              <a:t> 95</a:t>
            </a:r>
            <a:r>
              <a:rPr lang="en-AU" sz="1400" i="1" dirty="0" smtClean="0"/>
              <a:t>% </a:t>
            </a:r>
            <a:r>
              <a:rPr lang="en-AU" sz="1400" i="1" dirty="0" err="1" smtClean="0"/>
              <a:t>dari</a:t>
            </a:r>
            <a:r>
              <a:rPr lang="en-AU" sz="1400" i="1" dirty="0" smtClean="0"/>
              <a:t> </a:t>
            </a:r>
            <a:r>
              <a:rPr lang="en-AU" sz="1400" i="1" dirty="0" err="1" smtClean="0"/>
              <a:t>penurunan</a:t>
            </a:r>
            <a:r>
              <a:rPr lang="en-AU" sz="1400" i="1" dirty="0" smtClean="0"/>
              <a:t> </a:t>
            </a:r>
            <a:r>
              <a:rPr lang="en-AU" sz="1400" i="1" dirty="0" err="1" smtClean="0"/>
              <a:t>persentase</a:t>
            </a:r>
            <a:r>
              <a:rPr lang="en-AU" sz="1400" i="1" dirty="0" smtClean="0"/>
              <a:t> </a:t>
            </a:r>
            <a:r>
              <a:rPr lang="en-AU" sz="1400" i="1" dirty="0" err="1" smtClean="0"/>
              <a:t>adalah</a:t>
            </a:r>
            <a:r>
              <a:rPr lang="en-AU" sz="1400" i="1" dirty="0" smtClean="0"/>
              <a:t> </a:t>
            </a:r>
            <a:r>
              <a:rPr lang="en-AU" sz="1400" i="1" dirty="0" err="1" smtClean="0"/>
              <a:t>kurang</a:t>
            </a:r>
            <a:r>
              <a:rPr lang="en-AU" sz="1400" i="1" dirty="0" smtClean="0"/>
              <a:t> </a:t>
            </a:r>
            <a:r>
              <a:rPr lang="en-AU" sz="1400" i="1" dirty="0" err="1" smtClean="0"/>
              <a:t>dari</a:t>
            </a:r>
            <a:r>
              <a:rPr lang="en-AU" sz="1400" i="1" dirty="0" smtClean="0"/>
              <a:t> </a:t>
            </a:r>
            <a:r>
              <a:rPr lang="en-AU" sz="1400" i="1" dirty="0"/>
              <a:t>90</a:t>
            </a:r>
            <a:r>
              <a:rPr lang="en-AU" sz="1400" i="1" dirty="0" smtClean="0"/>
              <a:t>% (</a:t>
            </a:r>
            <a:r>
              <a:rPr lang="en-AU" sz="1400" i="1" dirty="0">
                <a:hlinkClick r:id="rId3"/>
              </a:rPr>
              <a:t>Coles et al., 1992</a:t>
            </a:r>
            <a:r>
              <a:rPr lang="en-AU" sz="1400" i="1" dirty="0" smtClean="0"/>
              <a:t>).</a:t>
            </a:r>
          </a:p>
          <a:p>
            <a:pPr marL="0" indent="0">
              <a:buNone/>
            </a:pPr>
            <a:endParaRPr lang="en-AU" sz="1000" dirty="0"/>
          </a:p>
          <a:p>
            <a:pPr marL="0" indent="0">
              <a:buNone/>
            </a:pPr>
            <a:endParaRPr lang="en-AU" sz="1000" dirty="0" smtClean="0"/>
          </a:p>
          <a:p>
            <a:pPr marL="0" indent="0">
              <a:lnSpc>
                <a:spcPct val="220000"/>
              </a:lnSpc>
              <a:buNone/>
            </a:pPr>
            <a:r>
              <a:rPr lang="id-ID" sz="1800" dirty="0" smtClean="0"/>
              <a:t>Di sini </a:t>
            </a:r>
            <a:r>
              <a:rPr lang="id-ID" sz="1800" dirty="0" smtClean="0"/>
              <a:t>‘</a:t>
            </a:r>
            <a:r>
              <a:rPr lang="id-ID" sz="1800" dirty="0" smtClean="0"/>
              <a:t>uji</a:t>
            </a:r>
            <a:r>
              <a:rPr lang="id-ID" sz="1800" dirty="0" smtClean="0"/>
              <a:t>’ </a:t>
            </a:r>
            <a:r>
              <a:rPr lang="id-ID" sz="1800" dirty="0" smtClean="0"/>
              <a:t>yang benar hanyalah penurunan persentasi dengan </a:t>
            </a:r>
            <a:r>
              <a:rPr lang="id-ID" sz="1800" dirty="0" smtClean="0"/>
              <a:t>selang kepercayaan</a:t>
            </a:r>
            <a:r>
              <a:rPr lang="id-ID" sz="1800" dirty="0" smtClean="0"/>
              <a:t>.</a:t>
            </a:r>
            <a:endParaRPr lang="en-AU" sz="1800" dirty="0"/>
          </a:p>
        </p:txBody>
      </p:sp>
    </p:spTree>
    <p:extLst>
      <p:ext uri="{BB962C8B-B14F-4D97-AF65-F5344CB8AC3E}">
        <p14:creationId xmlns:p14="http://schemas.microsoft.com/office/powerpoint/2010/main" val="176599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2. </a:t>
            </a:r>
            <a:r>
              <a:rPr lang="id-ID" dirty="0" smtClean="0"/>
              <a:t>Persyaratan lembaga registrasi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sz="2400" b="1" dirty="0" smtClean="0"/>
              <a:t>Contoh</a:t>
            </a:r>
            <a:r>
              <a:rPr lang="en-AU" sz="2400" b="1" dirty="0" smtClean="0"/>
              <a:t>: </a:t>
            </a:r>
          </a:p>
          <a:p>
            <a:pPr marL="0" indent="0">
              <a:buNone/>
            </a:pPr>
            <a:r>
              <a:rPr lang="id-ID" sz="2400" dirty="0" smtClean="0"/>
              <a:t>Anda mencoba menentukan analisis apa yang harusnya digunakan untuk menentukan interval masa tunggu pemotongan yang tepat setelah Anda memberikan antibiotik baru.</a:t>
            </a:r>
            <a:endParaRPr lang="en-AU" sz="24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id-ID" sz="2400" dirty="0" smtClean="0"/>
              <a:t>Uji/metodologi </a:t>
            </a:r>
            <a:r>
              <a:rPr lang="id-ID" sz="2400" dirty="0" smtClean="0"/>
              <a:t>apa yang Anda gunakan? </a:t>
            </a:r>
            <a:endParaRPr lang="en-AU" sz="2400" dirty="0" smtClean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1631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2. </a:t>
            </a:r>
            <a:r>
              <a:rPr lang="id-ID" dirty="0" smtClean="0"/>
              <a:t>Badan Registrasi </a:t>
            </a:r>
            <a:r>
              <a:rPr lang="en-AU" dirty="0" smtClean="0"/>
              <a:t>(</a:t>
            </a:r>
            <a:r>
              <a:rPr lang="id-ID" dirty="0" smtClean="0"/>
              <a:t>lanjutan</a:t>
            </a:r>
            <a:r>
              <a:rPr lang="en-AU" dirty="0" smtClean="0"/>
              <a:t>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200000"/>
              </a:lnSpc>
            </a:pPr>
            <a:r>
              <a:rPr lang="id-ID" sz="2600" dirty="0" smtClean="0"/>
              <a:t>Satu cara yang digunakan oleh Badan Registrasi Australia (Australian Pesticide and Veterinary Medicine Authority) adalah analisis regresi </a:t>
            </a:r>
            <a:r>
              <a:rPr lang="en-AU" sz="2600" dirty="0" smtClean="0"/>
              <a:t>(Wang et al. 2011). </a:t>
            </a:r>
          </a:p>
          <a:p>
            <a:pPr>
              <a:lnSpc>
                <a:spcPct val="200000"/>
              </a:lnSpc>
            </a:pPr>
            <a:r>
              <a:rPr lang="id-ID" sz="2600" dirty="0" smtClean="0"/>
              <a:t>Langkah-langkah</a:t>
            </a:r>
            <a:endParaRPr lang="en-AU" sz="2600" dirty="0" smtClean="0"/>
          </a:p>
          <a:p>
            <a:pPr marL="971550" lvl="1" indent="-514350">
              <a:lnSpc>
                <a:spcPct val="200000"/>
              </a:lnSpc>
              <a:buFont typeface="+mj-lt"/>
              <a:buAutoNum type="arabicPeriod"/>
            </a:pPr>
            <a:r>
              <a:rPr lang="id-ID" sz="2200" dirty="0" smtClean="0"/>
              <a:t>Menentukan risiko penolakan daging yang </a:t>
            </a:r>
            <a:r>
              <a:rPr lang="id-ID" sz="2200" dirty="0" smtClean="0"/>
              <a:t>masih dapat diterima di kalangan industri </a:t>
            </a:r>
            <a:endParaRPr lang="en-AU" sz="2200" dirty="0" smtClean="0"/>
          </a:p>
          <a:p>
            <a:pPr marL="971550" lvl="1" indent="-514350">
              <a:lnSpc>
                <a:spcPct val="200000"/>
              </a:lnSpc>
              <a:buFont typeface="+mj-lt"/>
              <a:buAutoNum type="arabicPeriod"/>
            </a:pPr>
            <a:r>
              <a:rPr lang="id-ID" sz="2200" dirty="0" smtClean="0"/>
              <a:t>Menentukan tingkat residu </a:t>
            </a:r>
            <a:r>
              <a:rPr lang="en-AU" sz="2200" dirty="0" smtClean="0"/>
              <a:t>(~</a:t>
            </a:r>
            <a:r>
              <a:rPr lang="id-ID" sz="2200" dirty="0" smtClean="0"/>
              <a:t> risiko penolakan</a:t>
            </a:r>
            <a:r>
              <a:rPr lang="en-AU" sz="2200" dirty="0" smtClean="0"/>
              <a:t>) </a:t>
            </a:r>
            <a:r>
              <a:rPr lang="id-ID" sz="2200" dirty="0" smtClean="0"/>
              <a:t>pada berbagai interval pemotongan yang memungkinkan </a:t>
            </a:r>
            <a:r>
              <a:rPr lang="en-AU" sz="2200" dirty="0" smtClean="0"/>
              <a:t>= </a:t>
            </a:r>
            <a:r>
              <a:rPr lang="id-ID" sz="2200" dirty="0" smtClean="0"/>
              <a:t> data uji coba Anda </a:t>
            </a:r>
            <a:endParaRPr lang="en-AU" sz="2200" dirty="0" smtClean="0">
              <a:solidFill>
                <a:srgbClr val="FF0000"/>
              </a:solidFill>
            </a:endParaRPr>
          </a:p>
          <a:p>
            <a:pPr marL="971550" lvl="1" indent="-514350">
              <a:lnSpc>
                <a:spcPct val="200000"/>
              </a:lnSpc>
              <a:buFont typeface="+mj-lt"/>
              <a:buAutoNum type="arabicPeriod"/>
            </a:pPr>
            <a:r>
              <a:rPr lang="id-ID" sz="2200" dirty="0" smtClean="0"/>
              <a:t>Melakukan regresi risiko terhadap waktu pemotongan </a:t>
            </a:r>
            <a:r>
              <a:rPr lang="en-AU" sz="2200" dirty="0" smtClean="0"/>
              <a:t>= </a:t>
            </a:r>
            <a:r>
              <a:rPr lang="en-AU" sz="2200" dirty="0" smtClean="0"/>
              <a:t>‘</a:t>
            </a:r>
            <a:r>
              <a:rPr lang="id-ID" sz="2200" dirty="0" smtClean="0"/>
              <a:t>uji statistis</a:t>
            </a:r>
            <a:r>
              <a:rPr lang="en-AU" sz="2200" dirty="0" smtClean="0"/>
              <a:t>’</a:t>
            </a:r>
          </a:p>
          <a:p>
            <a:pPr marL="971550" lvl="1" indent="-514350">
              <a:lnSpc>
                <a:spcPct val="200000"/>
              </a:lnSpc>
              <a:buFont typeface="+mj-lt"/>
              <a:buAutoNum type="arabicPeriod"/>
            </a:pPr>
            <a:r>
              <a:rPr lang="en-AU" sz="2200" dirty="0" err="1" smtClean="0"/>
              <a:t>Menggunakan</a:t>
            </a:r>
            <a:r>
              <a:rPr lang="en-AU" sz="2200" dirty="0" smtClean="0"/>
              <a:t> </a:t>
            </a:r>
            <a:r>
              <a:rPr lang="en-AU" sz="2200" dirty="0" err="1" smtClean="0"/>
              <a:t>risiko</a:t>
            </a:r>
            <a:r>
              <a:rPr lang="en-AU" sz="2200" dirty="0" smtClean="0"/>
              <a:t> yang </a:t>
            </a:r>
            <a:r>
              <a:rPr lang="id-ID" sz="2200" dirty="0" smtClean="0"/>
              <a:t>dapat di</a:t>
            </a:r>
            <a:r>
              <a:rPr lang="en-AU" sz="2200" dirty="0" err="1" smtClean="0"/>
              <a:t>terima</a:t>
            </a:r>
            <a:r>
              <a:rPr lang="en-AU" sz="2200" dirty="0" smtClean="0"/>
              <a:t> </a:t>
            </a:r>
            <a:r>
              <a:rPr lang="en-AU" sz="2200" dirty="0" err="1" smtClean="0"/>
              <a:t>dan</a:t>
            </a:r>
            <a:r>
              <a:rPr lang="en-AU" sz="2200" dirty="0" smtClean="0"/>
              <a:t> </a:t>
            </a:r>
            <a:r>
              <a:rPr lang="en-AU" sz="2200" dirty="0" err="1" smtClean="0"/>
              <a:t>batas</a:t>
            </a:r>
            <a:r>
              <a:rPr lang="en-AU" sz="2200" dirty="0" smtClean="0"/>
              <a:t> </a:t>
            </a:r>
            <a:r>
              <a:rPr lang="en-AU" sz="2200" dirty="0" err="1" smtClean="0"/>
              <a:t>kepercayaan</a:t>
            </a:r>
            <a:r>
              <a:rPr lang="en-AU" sz="2200" dirty="0" smtClean="0"/>
              <a:t> </a:t>
            </a:r>
            <a:r>
              <a:rPr lang="en-AU" sz="2200" dirty="0" err="1" smtClean="0"/>
              <a:t>garis</a:t>
            </a:r>
            <a:r>
              <a:rPr lang="en-AU" sz="2200" dirty="0" smtClean="0"/>
              <a:t> </a:t>
            </a:r>
            <a:r>
              <a:rPr lang="en-AU" sz="2200" dirty="0" err="1" smtClean="0"/>
              <a:t>regresi</a:t>
            </a:r>
            <a:r>
              <a:rPr lang="en-AU" sz="2200" dirty="0" smtClean="0"/>
              <a:t> </a:t>
            </a:r>
            <a:r>
              <a:rPr lang="en-AU" sz="2200" dirty="0" err="1" smtClean="0"/>
              <a:t>untuk</a:t>
            </a:r>
            <a:r>
              <a:rPr lang="en-AU" sz="2200" dirty="0" smtClean="0"/>
              <a:t> </a:t>
            </a:r>
            <a:r>
              <a:rPr lang="en-AU" sz="2200" dirty="0" err="1" smtClean="0"/>
              <a:t>menentukan</a:t>
            </a:r>
            <a:r>
              <a:rPr lang="en-AU" sz="2200" dirty="0" smtClean="0"/>
              <a:t> interval </a:t>
            </a:r>
            <a:r>
              <a:rPr lang="en-AU" sz="2200" dirty="0" err="1" smtClean="0"/>
              <a:t>pemotongan</a:t>
            </a:r>
            <a:r>
              <a:rPr lang="en-AU" sz="2200" dirty="0" smtClean="0"/>
              <a:t> = ‘</a:t>
            </a:r>
            <a:r>
              <a:rPr lang="en-AU" sz="2200" dirty="0" err="1" smtClean="0"/>
              <a:t>tingkat</a:t>
            </a:r>
            <a:r>
              <a:rPr lang="en-AU" sz="2200" dirty="0" smtClean="0"/>
              <a:t> </a:t>
            </a:r>
            <a:r>
              <a:rPr lang="id-ID" sz="2200" dirty="0" smtClean="0"/>
              <a:t>signifikansi</a:t>
            </a:r>
            <a:r>
              <a:rPr lang="en-AU" sz="2200" dirty="0" smtClean="0"/>
              <a:t>’</a:t>
            </a:r>
            <a:endParaRPr lang="en-AU" dirty="0" smtClean="0"/>
          </a:p>
          <a:p>
            <a:pPr lvl="1"/>
            <a:endParaRPr lang="en-AU" dirty="0" smtClean="0"/>
          </a:p>
          <a:p>
            <a:pPr lvl="1"/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03436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3. </a:t>
            </a:r>
            <a:r>
              <a:rPr lang="id-ID" dirty="0" smtClean="0"/>
              <a:t>Ketersediaan dan keterbiasaan dengan metode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id-ID" sz="2400" dirty="0" smtClean="0"/>
              <a:t>Biasa menggunakan metode tertentu </a:t>
            </a:r>
            <a:endParaRPr lang="en-AU" sz="2400" dirty="0" smtClean="0"/>
          </a:p>
          <a:p>
            <a:pPr lvl="1">
              <a:lnSpc>
                <a:spcPct val="200000"/>
              </a:lnSpc>
            </a:pPr>
            <a:r>
              <a:rPr lang="en-AU" sz="2400" dirty="0" smtClean="0"/>
              <a:t>OK</a:t>
            </a:r>
            <a:r>
              <a:rPr lang="id-ID" sz="2400" dirty="0" smtClean="0"/>
              <a:t> jika metode tepat </a:t>
            </a:r>
            <a:endParaRPr lang="en-AU" sz="2400" dirty="0" smtClean="0"/>
          </a:p>
          <a:p>
            <a:pPr>
              <a:lnSpc>
                <a:spcPct val="200000"/>
              </a:lnSpc>
            </a:pPr>
            <a:r>
              <a:rPr lang="id-ID" sz="2400" dirty="0" smtClean="0"/>
              <a:t>Perangkat lunak/kode/</a:t>
            </a:r>
            <a:r>
              <a:rPr lang="id-ID" sz="2400" i="1" dirty="0" smtClean="0"/>
              <a:t>freeware</a:t>
            </a:r>
            <a:r>
              <a:rPr lang="id-ID" sz="2400" dirty="0" smtClean="0"/>
              <a:t> </a:t>
            </a:r>
            <a:r>
              <a:rPr lang="id-ID" sz="2400" dirty="0" smtClean="0"/>
              <a:t>yang tersedia </a:t>
            </a:r>
            <a:endParaRPr lang="en-AU" sz="2400" dirty="0" smtClean="0"/>
          </a:p>
          <a:p>
            <a:pPr lvl="1">
              <a:lnSpc>
                <a:spcPct val="200000"/>
              </a:lnSpc>
            </a:pPr>
            <a:r>
              <a:rPr lang="en-AU" sz="2400" dirty="0" smtClean="0"/>
              <a:t>OK </a:t>
            </a:r>
            <a:r>
              <a:rPr lang="id-ID" sz="2400" dirty="0" smtClean="0"/>
              <a:t>jika metode tepat </a:t>
            </a:r>
            <a:r>
              <a:rPr lang="en-AU" sz="2400" dirty="0" smtClean="0"/>
              <a:t> </a:t>
            </a:r>
          </a:p>
          <a:p>
            <a:pPr>
              <a:lnSpc>
                <a:spcPct val="200000"/>
              </a:lnSpc>
            </a:pPr>
            <a:r>
              <a:rPr lang="id-ID" sz="2400" dirty="0" smtClean="0"/>
              <a:t>Secara umum, bukan metode terbaik untuk dipilih</a:t>
            </a:r>
            <a:r>
              <a:rPr lang="en-AU" sz="2400" dirty="0" smtClean="0"/>
              <a:t>. 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47036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4. </a:t>
            </a:r>
            <a:r>
              <a:rPr lang="id-ID" dirty="0" smtClean="0"/>
              <a:t>Tujuan penelitian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id-ID" sz="2400" dirty="0" smtClean="0"/>
              <a:t>Beberapa </a:t>
            </a:r>
            <a:r>
              <a:rPr lang="id-ID" sz="2400" dirty="0" smtClean="0"/>
              <a:t>uji lebih </a:t>
            </a:r>
            <a:r>
              <a:rPr lang="id-ID" sz="2400" dirty="0" smtClean="0"/>
              <a:t>cocok untuk suatu tujuan penelitian dibandingkan yang lain </a:t>
            </a:r>
            <a:endParaRPr lang="en-AU" sz="2400" dirty="0" smtClean="0"/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id-ID" sz="2400" b="1" dirty="0" smtClean="0"/>
              <a:t>Contoh</a:t>
            </a:r>
            <a:r>
              <a:rPr lang="en-AU" sz="2400" b="1" dirty="0" smtClean="0"/>
              <a:t>: 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id-ID" sz="2400" dirty="0" smtClean="0"/>
              <a:t>Seberapa </a:t>
            </a:r>
            <a:r>
              <a:rPr lang="id-ID" sz="2400" dirty="0" smtClean="0"/>
              <a:t>jauh perlakuan </a:t>
            </a:r>
            <a:r>
              <a:rPr lang="id-ID" sz="2400" dirty="0" smtClean="0"/>
              <a:t>dapat menurunkan infeksi Salmonella pada babi</a:t>
            </a:r>
            <a:r>
              <a:rPr lang="en-AU" sz="2400" dirty="0" smtClean="0"/>
              <a:t>?</a:t>
            </a:r>
          </a:p>
          <a:p>
            <a:pPr marL="0" indent="0">
              <a:buNone/>
            </a:pPr>
            <a:endParaRPr lang="en-AU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631562"/>
              </p:ext>
            </p:extLst>
          </p:nvPr>
        </p:nvGraphicFramePr>
        <p:xfrm>
          <a:off x="1187624" y="3789040"/>
          <a:ext cx="6336704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584176"/>
                <a:gridCol w="1584176"/>
                <a:gridCol w="1584176"/>
              </a:tblGrid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Kategori  perlakukan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Tidak diobati </a:t>
                      </a:r>
                      <a:r>
                        <a:rPr lang="en-AU" dirty="0" smtClean="0"/>
                        <a:t> </a:t>
                      </a:r>
                      <a:endParaRPr lang="en-A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Diobati</a:t>
                      </a:r>
                      <a:endParaRPr lang="en-AU" dirty="0"/>
                    </a:p>
                  </a:txBody>
                  <a:tcPr>
                    <a:noFill/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AU" b="1" dirty="0" smtClean="0"/>
                        <a:t>S</a:t>
                      </a:r>
                      <a:r>
                        <a:rPr lang="id-ID" b="1" dirty="0" smtClean="0"/>
                        <a:t>tatus Sa</a:t>
                      </a:r>
                      <a:r>
                        <a:rPr lang="en-AU" b="1" dirty="0" err="1" smtClean="0"/>
                        <a:t>lmonella</a:t>
                      </a:r>
                      <a:endParaRPr lang="en-AU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Terinfeksi</a:t>
                      </a:r>
                      <a:endParaRPr lang="en-A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60</a:t>
                      </a:r>
                      <a:endParaRPr lang="en-A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45</a:t>
                      </a:r>
                      <a:endParaRPr lang="en-AU" dirty="0"/>
                    </a:p>
                  </a:txBody>
                  <a:tcP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Tidak</a:t>
                      </a:r>
                      <a:r>
                        <a:rPr lang="id-ID" baseline="0" dirty="0" smtClean="0"/>
                        <a:t> terinfeksi</a:t>
                      </a:r>
                      <a:r>
                        <a:rPr lang="en-AU" dirty="0" smtClean="0"/>
                        <a:t> </a:t>
                      </a:r>
                      <a:endParaRPr lang="en-A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30</a:t>
                      </a:r>
                      <a:endParaRPr lang="en-A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45</a:t>
                      </a:r>
                      <a:endParaRPr lang="en-A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328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4. </a:t>
            </a:r>
            <a:r>
              <a:rPr lang="id-ID" dirty="0" smtClean="0"/>
              <a:t>Tujuan penelitian </a:t>
            </a:r>
            <a:r>
              <a:rPr lang="en-AU" dirty="0" smtClean="0"/>
              <a:t>(</a:t>
            </a:r>
            <a:r>
              <a:rPr lang="id-ID" dirty="0" smtClean="0"/>
              <a:t>lanjutan</a:t>
            </a:r>
            <a:r>
              <a:rPr lang="en-AU" dirty="0" smtClean="0"/>
              <a:t>)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AU" sz="2400" b="1" dirty="0" err="1" smtClean="0"/>
              <a:t>Tes</a:t>
            </a:r>
            <a:r>
              <a:rPr lang="en-AU" sz="2400" b="1" dirty="0" smtClean="0"/>
              <a:t> </a:t>
            </a:r>
            <a:r>
              <a:rPr lang="en-AU" sz="2400" b="1" dirty="0" smtClean="0"/>
              <a:t>Chi-</a:t>
            </a:r>
            <a:r>
              <a:rPr lang="id-ID" sz="2400" b="1" dirty="0" smtClean="0"/>
              <a:t>kuadrat</a:t>
            </a:r>
            <a:r>
              <a:rPr lang="en-AU" sz="2400" b="1" dirty="0" smtClean="0"/>
              <a:t>  </a:t>
            </a:r>
            <a:endParaRPr lang="en-AU" sz="2400" b="1" dirty="0" smtClean="0"/>
          </a:p>
          <a:p>
            <a:pPr>
              <a:spcAft>
                <a:spcPts val="1200"/>
              </a:spcAft>
            </a:pPr>
            <a:r>
              <a:rPr lang="id-ID" sz="2400" dirty="0"/>
              <a:t>M</a:t>
            </a:r>
            <a:r>
              <a:rPr lang="id-ID" sz="2400" dirty="0" smtClean="0"/>
              <a:t>emberitahukan Anda apakah perlakukan memberikan perbedaan secara umum</a:t>
            </a:r>
            <a:endParaRPr lang="en-AU" sz="2400" dirty="0" smtClean="0">
              <a:solidFill>
                <a:srgbClr val="FF0000"/>
              </a:solidFill>
            </a:endParaRPr>
          </a:p>
          <a:p>
            <a:pPr>
              <a:spcAft>
                <a:spcPts val="1200"/>
              </a:spcAft>
            </a:pPr>
            <a:r>
              <a:rPr lang="id-ID" sz="2400" dirty="0" smtClean="0"/>
              <a:t>Tetapi, hasil penelitian </a:t>
            </a:r>
            <a:r>
              <a:rPr lang="id-ID" sz="2400" dirty="0" smtClean="0"/>
              <a:t>tidak </a:t>
            </a:r>
            <a:r>
              <a:rPr lang="id-ID" sz="2400" dirty="0" smtClean="0"/>
              <a:t>memberikan indikasi seberapa </a:t>
            </a:r>
            <a:r>
              <a:rPr lang="id-ID" sz="2400" dirty="0" smtClean="0"/>
              <a:t>besar penyakit berubah di antara dua </a:t>
            </a:r>
            <a:r>
              <a:rPr lang="id-ID" sz="2400" dirty="0" smtClean="0"/>
              <a:t>kelompok, </a:t>
            </a:r>
            <a:r>
              <a:rPr lang="id-ID" sz="2400" dirty="0" smtClean="0"/>
              <a:t>sehingga tidak betul-betul </a:t>
            </a:r>
            <a:r>
              <a:rPr lang="id-ID" sz="2400" dirty="0" smtClean="0"/>
              <a:t>memenuhi tujuan </a:t>
            </a:r>
            <a:r>
              <a:rPr lang="id-ID" sz="2400" dirty="0" smtClean="0"/>
              <a:t>penelitian </a:t>
            </a:r>
            <a:endParaRPr lang="en-AU" sz="2400" dirty="0" smtClean="0">
              <a:solidFill>
                <a:srgbClr val="FF0000"/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AU" sz="2400" dirty="0" err="1" smtClean="0"/>
              <a:t>contohnya</a:t>
            </a:r>
            <a:r>
              <a:rPr lang="en-AU" sz="2400" dirty="0" smtClean="0"/>
              <a:t> </a:t>
            </a:r>
            <a:r>
              <a:rPr lang="en-AU" sz="2400" dirty="0" smtClean="0">
                <a:latin typeface="Cambria Math"/>
                <a:ea typeface="Cambria Math"/>
              </a:rPr>
              <a:t>𝝌2=5.14, </a:t>
            </a:r>
            <a:r>
              <a:rPr lang="en-AU" sz="2400" dirty="0" err="1" smtClean="0">
                <a:latin typeface="Cambria Math"/>
                <a:ea typeface="Cambria Math"/>
              </a:rPr>
              <a:t>d.f.</a:t>
            </a:r>
            <a:r>
              <a:rPr lang="en-AU" sz="2400" dirty="0" smtClean="0">
                <a:latin typeface="Cambria Math"/>
                <a:ea typeface="Cambria Math"/>
              </a:rPr>
              <a:t>=1, p=0.02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1059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4. </a:t>
            </a:r>
            <a:r>
              <a:rPr lang="id-ID" dirty="0" smtClean="0"/>
              <a:t>Tujuan penelitian </a:t>
            </a:r>
            <a:r>
              <a:rPr lang="en-AU" dirty="0" smtClean="0"/>
              <a:t>(</a:t>
            </a:r>
            <a:r>
              <a:rPr lang="id-ID" dirty="0" smtClean="0"/>
              <a:t>lanjutan</a:t>
            </a:r>
            <a:r>
              <a:rPr lang="en-AU" dirty="0" smtClean="0"/>
              <a:t>)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AU" sz="2400" b="1" i="1" dirty="0" smtClean="0"/>
              <a:t>Odds ratio </a:t>
            </a:r>
            <a:endParaRPr lang="id-ID" sz="2400" b="1" i="1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id-ID" sz="2400" dirty="0" smtClean="0"/>
              <a:t>Akan </a:t>
            </a:r>
            <a:r>
              <a:rPr lang="id-ID" sz="2400" dirty="0" smtClean="0"/>
              <a:t>memberitahukan Anda apakah </a:t>
            </a:r>
            <a:r>
              <a:rPr lang="id-ID" sz="2400" dirty="0" smtClean="0"/>
              <a:t>perlakuan </a:t>
            </a:r>
            <a:r>
              <a:rPr lang="id-ID" sz="2400" dirty="0" smtClean="0"/>
              <a:t>membuat perbedaan </a:t>
            </a:r>
            <a:endParaRPr lang="en-AU" sz="2400" dirty="0" smtClean="0">
              <a:solidFill>
                <a:srgbClr val="FF0000"/>
              </a:solidFill>
            </a:endParaRPr>
          </a:p>
          <a:p>
            <a:pPr>
              <a:spcAft>
                <a:spcPts val="1200"/>
              </a:spcAft>
            </a:pPr>
            <a:r>
              <a:rPr lang="id-ID" sz="2400" dirty="0" smtClean="0"/>
              <a:t>Hasil juga </a:t>
            </a:r>
            <a:r>
              <a:rPr lang="id-ID" sz="2400" dirty="0" smtClean="0"/>
              <a:t>menunjukkan </a:t>
            </a:r>
            <a:r>
              <a:rPr lang="id-ID" sz="2400" dirty="0" smtClean="0"/>
              <a:t>seberapa besar penyakit berubah </a:t>
            </a:r>
            <a:r>
              <a:rPr lang="id-ID" sz="2400" dirty="0" smtClean="0"/>
              <a:t>di antara </a:t>
            </a:r>
            <a:r>
              <a:rPr lang="id-ID" sz="2400" dirty="0" smtClean="0"/>
              <a:t>dua kelompok dengan perlakuan</a:t>
            </a:r>
            <a:endParaRPr lang="en-AU" sz="2400" dirty="0" smtClean="0">
              <a:solidFill>
                <a:srgbClr val="FF0000"/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AU" sz="2400" dirty="0" err="1" smtClean="0"/>
              <a:t>contohnya</a:t>
            </a:r>
            <a:r>
              <a:rPr lang="en-AU" sz="2400" dirty="0" smtClean="0"/>
              <a:t> OR= 2</a:t>
            </a:r>
            <a:r>
              <a:rPr lang="id-ID" sz="2400" dirty="0" smtClean="0"/>
              <a:t>,</a:t>
            </a:r>
            <a:r>
              <a:rPr lang="en-AU" sz="2400" dirty="0" smtClean="0"/>
              <a:t>00 (95% </a:t>
            </a:r>
            <a:r>
              <a:rPr lang="id-ID" sz="2400" dirty="0" smtClean="0"/>
              <a:t>SK</a:t>
            </a:r>
            <a:r>
              <a:rPr lang="en-AU" sz="2400" dirty="0" smtClean="0"/>
              <a:t>: </a:t>
            </a:r>
            <a:r>
              <a:rPr lang="en-AU" sz="2400" dirty="0" smtClean="0"/>
              <a:t>1</a:t>
            </a:r>
            <a:r>
              <a:rPr lang="id-ID" sz="2400" dirty="0" smtClean="0"/>
              <a:t>,</a:t>
            </a:r>
            <a:r>
              <a:rPr lang="en-AU" sz="2400" dirty="0" smtClean="0"/>
              <a:t>09 – 3</a:t>
            </a:r>
            <a:r>
              <a:rPr lang="id-ID" sz="2400" dirty="0" smtClean="0"/>
              <a:t>,</a:t>
            </a:r>
            <a:r>
              <a:rPr lang="en-AU" sz="2400" dirty="0" smtClean="0"/>
              <a:t>65)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id-ID" sz="2400" dirty="0" smtClean="0"/>
              <a:t>Peluang </a:t>
            </a:r>
            <a:r>
              <a:rPr lang="en-AU" sz="2400" dirty="0" err="1" smtClean="0"/>
              <a:t>penyakit</a:t>
            </a:r>
            <a:r>
              <a:rPr lang="en-AU" sz="2400" dirty="0" smtClean="0"/>
              <a:t> </a:t>
            </a:r>
            <a:r>
              <a:rPr lang="en-AU" sz="2400" dirty="0" err="1" smtClean="0"/>
              <a:t>pada</a:t>
            </a:r>
            <a:r>
              <a:rPr lang="en-AU" sz="2400" dirty="0" smtClean="0"/>
              <a:t> </a:t>
            </a:r>
            <a:r>
              <a:rPr lang="en-AU" sz="2400" dirty="0" err="1" smtClean="0"/>
              <a:t>babi</a:t>
            </a:r>
            <a:r>
              <a:rPr lang="en-AU" sz="2400" dirty="0" smtClean="0"/>
              <a:t> yang </a:t>
            </a:r>
            <a:r>
              <a:rPr lang="en-AU" sz="2400" dirty="0" err="1" smtClean="0"/>
              <a:t>tidak</a:t>
            </a:r>
            <a:r>
              <a:rPr lang="en-AU" sz="2400" dirty="0" smtClean="0"/>
              <a:t> </a:t>
            </a:r>
            <a:r>
              <a:rPr lang="en-AU" sz="2400" dirty="0" err="1" smtClean="0"/>
              <a:t>diberi</a:t>
            </a:r>
            <a:r>
              <a:rPr lang="en-AU" sz="2400" dirty="0" smtClean="0"/>
              <a:t> </a:t>
            </a:r>
            <a:r>
              <a:rPr lang="en-AU" sz="2400" dirty="0" err="1" smtClean="0"/>
              <a:t>perlakuan</a:t>
            </a:r>
            <a:r>
              <a:rPr lang="en-AU" sz="2400" dirty="0" smtClean="0"/>
              <a:t> </a:t>
            </a:r>
            <a:r>
              <a:rPr lang="en-AU" sz="2400" dirty="0" err="1" smtClean="0"/>
              <a:t>dua</a:t>
            </a:r>
            <a:r>
              <a:rPr lang="en-AU" sz="2400" dirty="0" smtClean="0"/>
              <a:t> kali  </a:t>
            </a:r>
            <a:r>
              <a:rPr lang="id-ID" sz="2400" dirty="0" smtClean="0"/>
              <a:t>lebih besar daripada peluang </a:t>
            </a:r>
            <a:r>
              <a:rPr lang="en-AU" sz="2400" dirty="0" err="1" smtClean="0"/>
              <a:t>penyakit</a:t>
            </a:r>
            <a:r>
              <a:rPr lang="en-AU" sz="2400" dirty="0" smtClean="0"/>
              <a:t> </a:t>
            </a:r>
            <a:r>
              <a:rPr lang="en-AU" sz="2400" dirty="0" err="1" smtClean="0"/>
              <a:t>pada</a:t>
            </a:r>
            <a:r>
              <a:rPr lang="en-AU" sz="2400" dirty="0" smtClean="0"/>
              <a:t> </a:t>
            </a:r>
            <a:r>
              <a:rPr lang="en-AU" sz="2400" dirty="0" err="1" smtClean="0"/>
              <a:t>babi</a:t>
            </a:r>
            <a:r>
              <a:rPr lang="en-AU" sz="2400" dirty="0" smtClean="0"/>
              <a:t> yang </a:t>
            </a:r>
            <a:r>
              <a:rPr lang="id-ID" sz="2400" dirty="0" smtClean="0"/>
              <a:t>diberi perlakuan.</a:t>
            </a:r>
            <a:endParaRPr lang="en-AU" sz="2400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id-ID" sz="2400" b="1" dirty="0" smtClean="0"/>
              <a:t>Dalam hal ini, pemilihan uji kedua ini memungkinkan Anda </a:t>
            </a:r>
            <a:r>
              <a:rPr lang="id-ID" sz="2400" b="1" dirty="0" smtClean="0"/>
              <a:t>mencapai tujuan studi </a:t>
            </a:r>
            <a:r>
              <a:rPr lang="id-ID" sz="2400" b="1" dirty="0" smtClean="0"/>
              <a:t>secara lebih </a:t>
            </a:r>
            <a:r>
              <a:rPr lang="id-ID" sz="2400" b="1" dirty="0" smtClean="0"/>
              <a:t>baik.</a:t>
            </a:r>
            <a:endParaRPr lang="en-A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63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5. </a:t>
            </a:r>
            <a:r>
              <a:rPr lang="id-ID" dirty="0" smtClean="0"/>
              <a:t>Pertimbangan Statistis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Kelompok pembanding </a:t>
            </a:r>
            <a:endParaRPr lang="en-AU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Satu atau banyak variabel</a:t>
            </a:r>
            <a:r>
              <a:rPr lang="en-AU" dirty="0" smtClean="0">
                <a:solidFill>
                  <a:srgbClr val="FF0000"/>
                </a:solidFill>
              </a:rPr>
              <a:t> </a:t>
            </a:r>
            <a:r>
              <a:rPr lang="en-AU" dirty="0" err="1" smtClean="0"/>
              <a:t>independen</a:t>
            </a:r>
            <a:r>
              <a:rPr lang="en-AU" dirty="0" smtClean="0"/>
              <a:t>/</a:t>
            </a:r>
            <a:r>
              <a:rPr lang="en-AU" i="1" dirty="0" smtClean="0"/>
              <a:t>explanatory</a:t>
            </a:r>
            <a:r>
              <a:rPr lang="en-AU" dirty="0" smtClean="0"/>
              <a:t> (X)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Uji p</a:t>
            </a:r>
            <a:r>
              <a:rPr lang="en-AU" dirty="0" err="1" smtClean="0"/>
              <a:t>arametri</a:t>
            </a:r>
            <a:r>
              <a:rPr lang="id-ID" dirty="0"/>
              <a:t>k</a:t>
            </a:r>
            <a:r>
              <a:rPr lang="en-AU" dirty="0" smtClean="0"/>
              <a:t> </a:t>
            </a:r>
            <a:r>
              <a:rPr lang="id-ID" dirty="0" smtClean="0"/>
              <a:t>atau</a:t>
            </a:r>
            <a:r>
              <a:rPr lang="en-AU" dirty="0" smtClean="0"/>
              <a:t> non</a:t>
            </a:r>
            <a:r>
              <a:rPr lang="id-ID" dirty="0" smtClean="0"/>
              <a:t>-</a:t>
            </a:r>
            <a:r>
              <a:rPr lang="en-AU" dirty="0" err="1" smtClean="0"/>
              <a:t>parametri</a:t>
            </a:r>
            <a:r>
              <a:rPr lang="id-ID" dirty="0" smtClean="0"/>
              <a:t>k</a:t>
            </a:r>
            <a:r>
              <a:rPr lang="en-AU" dirty="0" smtClean="0"/>
              <a:t> </a:t>
            </a:r>
            <a:endParaRPr lang="en-AU" dirty="0" smtClean="0"/>
          </a:p>
          <a:p>
            <a:pPr marL="914400" lvl="1" indent="-514350"/>
            <a:r>
              <a:rPr lang="en-AU" dirty="0" err="1" smtClean="0"/>
              <a:t>Jika</a:t>
            </a:r>
            <a:r>
              <a:rPr lang="en-AU" dirty="0" smtClean="0"/>
              <a:t> </a:t>
            </a:r>
            <a:r>
              <a:rPr lang="en-AU" dirty="0" err="1" smtClean="0"/>
              <a:t>param</a:t>
            </a:r>
            <a:r>
              <a:rPr lang="id-ID" dirty="0" smtClean="0"/>
              <a:t>e</a:t>
            </a:r>
            <a:r>
              <a:rPr lang="en-AU" dirty="0" smtClean="0"/>
              <a:t>tri</a:t>
            </a:r>
            <a:r>
              <a:rPr lang="id-ID" dirty="0" smtClean="0"/>
              <a:t>k</a:t>
            </a:r>
            <a:r>
              <a:rPr lang="en-AU" dirty="0" smtClean="0"/>
              <a:t> </a:t>
            </a:r>
            <a:r>
              <a:rPr lang="en-AU" dirty="0" err="1" smtClean="0"/>
              <a:t>pilih</a:t>
            </a:r>
            <a:r>
              <a:rPr lang="en-AU" dirty="0" smtClean="0"/>
              <a:t> </a:t>
            </a:r>
            <a:r>
              <a:rPr lang="id-ID" dirty="0" smtClean="0"/>
              <a:t>uji </a:t>
            </a:r>
            <a:r>
              <a:rPr lang="en-AU" dirty="0" err="1" smtClean="0"/>
              <a:t>parametrik</a:t>
            </a:r>
            <a:r>
              <a:rPr lang="en-AU" dirty="0" smtClean="0"/>
              <a:t> </a:t>
            </a:r>
            <a:r>
              <a:rPr lang="id-ID" dirty="0" smtClean="0"/>
              <a:t>yang terdistribusi dengan tepat</a:t>
            </a:r>
            <a:endParaRPr lang="en-AU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AU" i="1" dirty="0" smtClean="0"/>
              <a:t>Data cluster </a:t>
            </a:r>
            <a:r>
              <a:rPr lang="en-AU" dirty="0" err="1" smtClean="0"/>
              <a:t>atau</a:t>
            </a:r>
            <a:r>
              <a:rPr lang="en-AU" dirty="0" smtClean="0"/>
              <a:t> data </a:t>
            </a:r>
            <a:r>
              <a:rPr lang="en-AU" dirty="0" err="1" smtClean="0"/>
              <a:t>pengukuran</a:t>
            </a:r>
            <a:r>
              <a:rPr lang="en-AU" dirty="0" smtClean="0"/>
              <a:t> yang </a:t>
            </a:r>
            <a:r>
              <a:rPr lang="en-AU" dirty="0" err="1" smtClean="0"/>
              <a:t>diulang</a:t>
            </a:r>
            <a:r>
              <a:rPr lang="en-AU" dirty="0" smtClean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6346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Kelompok pembanding 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</a:pPr>
            <a:r>
              <a:rPr lang="id-ID" sz="2400" dirty="0" smtClean="0"/>
              <a:t>Beberapa studi hanya mengumpulkan data dari satu kelompok. </a:t>
            </a:r>
            <a:endParaRPr lang="en-AU" sz="2400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id-ID" sz="2400" dirty="0" smtClean="0"/>
              <a:t>Contoh</a:t>
            </a:r>
            <a:r>
              <a:rPr lang="en-AU" sz="2400" dirty="0" smtClean="0"/>
              <a:t>: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id-ID" sz="2400" dirty="0" smtClean="0"/>
              <a:t>Satu kelompok hewan diberikan </a:t>
            </a:r>
            <a:r>
              <a:rPr lang="id-ID" sz="2400" dirty="0" smtClean="0"/>
              <a:t>perlakuan, diikuti perkembangannya, dan datanya </a:t>
            </a:r>
            <a:r>
              <a:rPr lang="id-ID" sz="2400" dirty="0" smtClean="0"/>
              <a:t>dianalisis  </a:t>
            </a:r>
            <a:endParaRPr lang="en-AU" sz="2400" dirty="0" smtClean="0"/>
          </a:p>
          <a:p>
            <a:pPr lvl="1">
              <a:spcAft>
                <a:spcPts val="1200"/>
              </a:spcAft>
            </a:pPr>
            <a:r>
              <a:rPr lang="id-ID" sz="2400" dirty="0" smtClean="0"/>
              <a:t>Bukan studi yang ideal, perubahan mungkin bukan karena perlakuan</a:t>
            </a:r>
            <a:endParaRPr lang="en-AU" sz="2400" dirty="0" smtClean="0">
              <a:solidFill>
                <a:srgbClr val="FF0000"/>
              </a:solidFill>
            </a:endParaRPr>
          </a:p>
          <a:p>
            <a:pPr lvl="1">
              <a:spcAft>
                <a:spcPts val="1200"/>
              </a:spcAft>
            </a:pPr>
            <a:r>
              <a:rPr lang="id-ID" sz="2400" dirty="0" smtClean="0"/>
              <a:t>Tidak ada </a:t>
            </a:r>
            <a:r>
              <a:rPr lang="id-ID" sz="2400" dirty="0" smtClean="0"/>
              <a:t>uji yang </a:t>
            </a:r>
            <a:r>
              <a:rPr lang="id-ID" sz="2400" dirty="0" smtClean="0"/>
              <a:t>benar-benar memungkinkan, hanya deskripsi data </a:t>
            </a:r>
            <a:endParaRPr lang="en-AU" sz="2400" dirty="0" smtClean="0">
              <a:solidFill>
                <a:srgbClr val="FF0000"/>
              </a:solidFill>
            </a:endParaRPr>
          </a:p>
          <a:p>
            <a:pPr lvl="1">
              <a:spcAft>
                <a:spcPts val="1200"/>
              </a:spcAft>
            </a:pPr>
            <a:r>
              <a:rPr lang="id-ID" sz="2400" dirty="0" smtClean="0"/>
              <a:t>Perlu kelompok pembanding untuk studi yang serius, kemudian dapat membandingkan kelompok dan melakukan tes statistis. </a:t>
            </a:r>
            <a:endParaRPr lang="en-A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154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Pendahuluan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indent="0">
              <a:lnSpc>
                <a:spcPct val="200000"/>
              </a:lnSpc>
              <a:buNone/>
            </a:pPr>
            <a:r>
              <a:rPr lang="id-ID" sz="2400" dirty="0" smtClean="0"/>
              <a:t>Ada begitu banyak uji sehingga bisa jadi membingungkan!</a:t>
            </a:r>
            <a:endParaRPr lang="en-AU" sz="2400" dirty="0" smtClean="0"/>
          </a:p>
          <a:p>
            <a:pPr marL="114300" indent="0">
              <a:lnSpc>
                <a:spcPct val="200000"/>
              </a:lnSpc>
              <a:buNone/>
            </a:pPr>
            <a:r>
              <a:rPr lang="id-ID" sz="2400" dirty="0" smtClean="0"/>
              <a:t>Yang mana yang terbaik untuk digunakan? </a:t>
            </a:r>
            <a:endParaRPr lang="en-AU" sz="2400" dirty="0" smtClean="0"/>
          </a:p>
          <a:p>
            <a:pPr marL="114300" indent="0">
              <a:lnSpc>
                <a:spcPct val="200000"/>
              </a:lnSpc>
              <a:buNone/>
            </a:pPr>
            <a:r>
              <a:rPr lang="id-ID" sz="2400" dirty="0" smtClean="0"/>
              <a:t>Presentasi ini </a:t>
            </a:r>
            <a:r>
              <a:rPr lang="id-ID" sz="2400" dirty="0" smtClean="0"/>
              <a:t>memberikan beberapa pedoman. </a:t>
            </a:r>
            <a:endParaRPr lang="en-AU" sz="2400" dirty="0" smtClean="0"/>
          </a:p>
          <a:p>
            <a:pPr marL="114300" indent="0">
              <a:lnSpc>
                <a:spcPct val="200000"/>
              </a:lnSpc>
              <a:buNone/>
            </a:pPr>
            <a:r>
              <a:rPr lang="id-ID" sz="2400" dirty="0" smtClean="0"/>
              <a:t>Pedoman bukanlah resep </a:t>
            </a:r>
            <a:r>
              <a:rPr lang="id-ID" sz="2400" dirty="0" smtClean="0"/>
              <a:t>atau patokan anti-gagal.</a:t>
            </a:r>
            <a:endParaRPr lang="en-AU" sz="2400" dirty="0" smtClean="0"/>
          </a:p>
          <a:p>
            <a:pPr marL="114300" indent="0">
              <a:lnSpc>
                <a:spcPct val="200000"/>
              </a:lnSpc>
              <a:buNone/>
            </a:pPr>
            <a:r>
              <a:rPr lang="id-ID" sz="2400" dirty="0" smtClean="0"/>
              <a:t>Jika ragu-ragu, hubungi konsultan statistik sebelum </a:t>
            </a:r>
            <a:r>
              <a:rPr lang="id-ID" sz="2400" dirty="0" smtClean="0"/>
              <a:t>melakukan kajian! </a:t>
            </a:r>
            <a:endParaRPr lang="en-AU" sz="2400" dirty="0" smtClean="0"/>
          </a:p>
          <a:p>
            <a:pPr marL="11430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6575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Jumlah variabel eksplanatori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id-ID" sz="2400" dirty="0" smtClean="0"/>
              <a:t>Ingatlah bahwa suatu kajian akan senantiasa mengumpulkan data mengenai variabel eksplanatori yang tengah ditelaah (sering dalam bentuk perlakuan)</a:t>
            </a:r>
          </a:p>
          <a:p>
            <a:pPr>
              <a:spcAft>
                <a:spcPts val="1200"/>
              </a:spcAft>
            </a:pPr>
            <a:r>
              <a:rPr lang="id-ID" sz="2400" dirty="0" smtClean="0"/>
              <a:t>Jika </a:t>
            </a:r>
            <a:r>
              <a:rPr lang="id-ID" sz="2400" dirty="0" smtClean="0"/>
              <a:t>hanya variabel </a:t>
            </a:r>
            <a:r>
              <a:rPr lang="id-ID" sz="2400" dirty="0" smtClean="0"/>
              <a:t>pengobatan, maka </a:t>
            </a:r>
            <a:r>
              <a:rPr lang="id-ID" sz="2400" dirty="0" smtClean="0"/>
              <a:t>analisis sederhana </a:t>
            </a:r>
            <a:r>
              <a:rPr lang="id-ID" sz="2400" dirty="0" smtClean="0"/>
              <a:t>(variabel tunggal), </a:t>
            </a:r>
            <a:r>
              <a:rPr lang="id-ID" sz="2400" dirty="0" smtClean="0"/>
              <a:t>contoh:  </a:t>
            </a:r>
            <a:r>
              <a:rPr lang="en-AU" sz="2400" dirty="0" smtClean="0"/>
              <a:t>t-test</a:t>
            </a:r>
            <a:endParaRPr lang="en-AU" sz="2400" dirty="0"/>
          </a:p>
          <a:p>
            <a:pPr>
              <a:spcAft>
                <a:spcPts val="1200"/>
              </a:spcAft>
            </a:pPr>
            <a:r>
              <a:rPr lang="id-ID" sz="2400" dirty="0" smtClean="0"/>
              <a:t>Dapat juga mengumpulkan data </a:t>
            </a:r>
            <a:r>
              <a:rPr lang="id-ID" sz="2400" dirty="0" smtClean="0"/>
              <a:t>mengenai berbagai variabel lain untuk mengendalikan </a:t>
            </a:r>
            <a:r>
              <a:rPr lang="id-ID" sz="2400" i="1" dirty="0" smtClean="0"/>
              <a:t>confounding</a:t>
            </a:r>
            <a:r>
              <a:rPr lang="id-ID" sz="2400" dirty="0" smtClean="0"/>
              <a:t> </a:t>
            </a:r>
            <a:r>
              <a:rPr lang="en-AU" sz="2400" dirty="0" smtClean="0"/>
              <a:t>(</a:t>
            </a:r>
            <a:r>
              <a:rPr lang="id-ID" sz="2400" dirty="0" smtClean="0"/>
              <a:t>contoh</a:t>
            </a:r>
            <a:r>
              <a:rPr lang="en-AU" sz="2400" dirty="0" smtClean="0"/>
              <a:t> </a:t>
            </a:r>
            <a:r>
              <a:rPr lang="id-ID" sz="2400" dirty="0" smtClean="0"/>
              <a:t>jenis kelamin, bobot, </a:t>
            </a:r>
            <a:r>
              <a:rPr lang="id-ID" sz="2400" dirty="0" smtClean="0"/>
              <a:t>bangsa, dsb</a:t>
            </a:r>
            <a:r>
              <a:rPr lang="en-AU" sz="2400" dirty="0" smtClean="0"/>
              <a:t>.)</a:t>
            </a:r>
          </a:p>
          <a:p>
            <a:pPr>
              <a:spcAft>
                <a:spcPts val="1200"/>
              </a:spcAft>
            </a:pPr>
            <a:r>
              <a:rPr lang="id-ID" sz="2400" dirty="0" smtClean="0"/>
              <a:t>Jika berbagai </a:t>
            </a:r>
            <a:r>
              <a:rPr lang="id-ID" sz="2400" dirty="0" smtClean="0"/>
              <a:t>variabel dikumpulkan, perlu </a:t>
            </a:r>
            <a:r>
              <a:rPr lang="id-ID" sz="2400" dirty="0" smtClean="0"/>
              <a:t>melakukan regresi </a:t>
            </a:r>
            <a:r>
              <a:rPr lang="id-ID" sz="2400" dirty="0" smtClean="0"/>
              <a:t>multi-variabel</a:t>
            </a:r>
            <a:r>
              <a:rPr lang="en-AU" sz="2400" dirty="0" smtClean="0"/>
              <a:t>. 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2562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Uji </a:t>
            </a:r>
            <a:r>
              <a:rPr lang="en-AU" dirty="0" err="1" smtClean="0"/>
              <a:t>parametrik</a:t>
            </a:r>
            <a:r>
              <a:rPr lang="en-AU" dirty="0" smtClean="0"/>
              <a:t> </a:t>
            </a:r>
            <a:r>
              <a:rPr lang="en-AU" dirty="0" smtClean="0"/>
              <a:t>VS non-</a:t>
            </a:r>
            <a:r>
              <a:rPr lang="en-AU" dirty="0" err="1" smtClean="0"/>
              <a:t>parametrik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1200"/>
              </a:spcAft>
            </a:pPr>
            <a:r>
              <a:rPr lang="id-ID" sz="2600" dirty="0" smtClean="0"/>
              <a:t>Tes parametrik berdasarkan distribusi probabilitas tertentu (contohnya </a:t>
            </a:r>
            <a:r>
              <a:rPr lang="id-ID" sz="2600" dirty="0" smtClean="0"/>
              <a:t>distribusi normal</a:t>
            </a:r>
            <a:r>
              <a:rPr lang="id-ID" sz="2600" dirty="0" smtClean="0"/>
              <a:t>). </a:t>
            </a:r>
            <a:endParaRPr lang="en-AU" sz="2600" dirty="0" smtClean="0">
              <a:solidFill>
                <a:srgbClr val="FF0000"/>
              </a:solidFill>
            </a:endParaRPr>
          </a:p>
          <a:p>
            <a:pPr>
              <a:spcAft>
                <a:spcPts val="1200"/>
              </a:spcAft>
            </a:pPr>
            <a:r>
              <a:rPr lang="id-ID" sz="2600" dirty="0" smtClean="0"/>
              <a:t>Untuk menggunakan tes parametrik, data perlu didistribusikan dengan benar.</a:t>
            </a:r>
            <a:endParaRPr lang="en-AU" sz="2600" dirty="0" smtClean="0">
              <a:solidFill>
                <a:srgbClr val="FF0000"/>
              </a:solidFill>
            </a:endParaRPr>
          </a:p>
          <a:p>
            <a:pPr lvl="1">
              <a:spcAft>
                <a:spcPts val="1200"/>
              </a:spcAft>
            </a:pPr>
            <a:r>
              <a:rPr lang="id-ID" sz="2200" dirty="0" smtClean="0"/>
              <a:t>Misalnya regresi linear biasanya </a:t>
            </a:r>
            <a:r>
              <a:rPr lang="id-ID" sz="2200" dirty="0" smtClean="0"/>
              <a:t>mempersyaratkan variabel hasil </a:t>
            </a:r>
            <a:r>
              <a:rPr lang="id-ID" sz="2200" dirty="0" smtClean="0"/>
              <a:t>didistribusikan secara normal. Regresi Poisson memerlukan data hitung (Distribusi Poisson)</a:t>
            </a:r>
            <a:endParaRPr lang="en-AU" sz="2200" dirty="0" smtClean="0">
              <a:solidFill>
                <a:srgbClr val="FF0000"/>
              </a:solidFill>
            </a:endParaRPr>
          </a:p>
          <a:p>
            <a:pPr lvl="1">
              <a:spcAft>
                <a:spcPts val="1200"/>
              </a:spcAft>
            </a:pPr>
            <a:r>
              <a:rPr lang="id-ID" sz="2200" dirty="0" smtClean="0"/>
              <a:t>Sering </a:t>
            </a:r>
            <a:r>
              <a:rPr lang="id-ID" sz="2200" dirty="0" smtClean="0"/>
              <a:t>dapat </a:t>
            </a:r>
            <a:r>
              <a:rPr lang="id-ID" sz="2200" dirty="0" smtClean="0"/>
              <a:t>memberitahukan </a:t>
            </a:r>
            <a:r>
              <a:rPr lang="id-ID" sz="2200" dirty="0" smtClean="0"/>
              <a:t>apakah hal ini </a:t>
            </a:r>
            <a:r>
              <a:rPr lang="id-ID" sz="2200" dirty="0" smtClean="0"/>
              <a:t>tepat, berdasarkan: </a:t>
            </a:r>
            <a:endParaRPr lang="en-AU" sz="2200" dirty="0" smtClean="0">
              <a:solidFill>
                <a:srgbClr val="FF0000"/>
              </a:solidFill>
            </a:endParaRPr>
          </a:p>
          <a:p>
            <a:pPr lvl="2">
              <a:spcAft>
                <a:spcPts val="1200"/>
              </a:spcAft>
            </a:pPr>
            <a:r>
              <a:rPr lang="id-ID" sz="1900" dirty="0" smtClean="0"/>
              <a:t>Jenis data, </a:t>
            </a:r>
            <a:r>
              <a:rPr lang="id-ID" sz="1900" dirty="0" smtClean="0"/>
              <a:t>pengalaman, </a:t>
            </a:r>
            <a:r>
              <a:rPr lang="id-ID" sz="1900" dirty="0" smtClean="0"/>
              <a:t>dan dengan menguji data </a:t>
            </a:r>
          </a:p>
          <a:p>
            <a:pPr lvl="2">
              <a:spcAft>
                <a:spcPts val="1200"/>
              </a:spcAft>
            </a:pPr>
            <a:r>
              <a:rPr lang="id-ID" sz="1900" dirty="0" smtClean="0"/>
              <a:t>Dengan mengimplementasikan model dan melihat apakah asumsi model terpenuhi  </a:t>
            </a:r>
            <a:endParaRPr lang="en-AU" sz="1900" dirty="0" smtClean="0"/>
          </a:p>
          <a:p>
            <a:r>
              <a:rPr lang="id-ID" sz="2600" dirty="0" smtClean="0"/>
              <a:t>Uji parametrik </a:t>
            </a:r>
            <a:r>
              <a:rPr lang="id-ID" sz="2600" dirty="0" smtClean="0"/>
              <a:t>sering kali lebih kuat dibandingkan </a:t>
            </a:r>
            <a:r>
              <a:rPr lang="id-ID" sz="2600" dirty="0" smtClean="0"/>
              <a:t>uji non-parametrik </a:t>
            </a:r>
            <a:endParaRPr lang="en-AU" sz="2600" dirty="0">
              <a:solidFill>
                <a:srgbClr val="FF0000"/>
              </a:solidFill>
            </a:endParaRPr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5401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Uji n</a:t>
            </a:r>
            <a:r>
              <a:rPr lang="en-AU" dirty="0" smtClean="0"/>
              <a:t>on-</a:t>
            </a:r>
            <a:r>
              <a:rPr lang="en-AU" dirty="0" err="1" smtClean="0"/>
              <a:t>parametri</a:t>
            </a:r>
            <a:r>
              <a:rPr lang="id-ID" dirty="0" smtClean="0"/>
              <a:t>k</a:t>
            </a:r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id-ID" sz="2400" dirty="0" smtClean="0"/>
              <a:t>Uji </a:t>
            </a:r>
            <a:r>
              <a:rPr lang="en-AU" sz="2400" dirty="0" err="1" smtClean="0"/>
              <a:t>ini</a:t>
            </a:r>
            <a:r>
              <a:rPr lang="en-AU" sz="2400" dirty="0" smtClean="0"/>
              <a:t> </a:t>
            </a:r>
            <a:r>
              <a:rPr lang="en-AU" sz="2400" dirty="0" err="1" smtClean="0"/>
              <a:t>tidak</a:t>
            </a:r>
            <a:r>
              <a:rPr lang="en-AU" sz="2400" dirty="0" smtClean="0"/>
              <a:t> </a:t>
            </a:r>
            <a:r>
              <a:rPr lang="en-AU" sz="2400" dirty="0" err="1" smtClean="0"/>
              <a:t>bergantung</a:t>
            </a:r>
            <a:r>
              <a:rPr lang="en-AU" sz="2400" dirty="0" smtClean="0"/>
              <a:t> </a:t>
            </a:r>
            <a:r>
              <a:rPr lang="en-AU" sz="2400" dirty="0" err="1" smtClean="0"/>
              <a:t>pada</a:t>
            </a:r>
            <a:r>
              <a:rPr lang="en-AU" sz="2400" dirty="0" smtClean="0"/>
              <a:t> data yang </a:t>
            </a:r>
            <a:r>
              <a:rPr lang="en-AU" sz="2400" dirty="0" err="1" smtClean="0"/>
              <a:t>didistribusikan</a:t>
            </a:r>
            <a:r>
              <a:rPr lang="en-AU" sz="2400" dirty="0" smtClean="0"/>
              <a:t> </a:t>
            </a:r>
            <a:r>
              <a:rPr lang="en-AU" sz="2400" dirty="0" err="1" smtClean="0"/>
              <a:t>dengan</a:t>
            </a:r>
            <a:r>
              <a:rPr lang="en-AU" sz="2400" dirty="0" smtClean="0"/>
              <a:t> </a:t>
            </a:r>
            <a:r>
              <a:rPr lang="en-AU" sz="2400" dirty="0" err="1" smtClean="0"/>
              <a:t>cara</a:t>
            </a:r>
            <a:r>
              <a:rPr lang="en-AU" sz="2400" dirty="0" smtClean="0"/>
              <a:t> </a:t>
            </a:r>
            <a:r>
              <a:rPr lang="en-AU" sz="2400" dirty="0" err="1" smtClean="0"/>
              <a:t>tertentu</a:t>
            </a:r>
            <a:r>
              <a:rPr lang="en-AU" sz="2400" dirty="0" smtClean="0"/>
              <a:t>. </a:t>
            </a:r>
          </a:p>
          <a:p>
            <a:pPr>
              <a:spcAft>
                <a:spcPts val="1200"/>
              </a:spcAft>
            </a:pPr>
            <a:r>
              <a:rPr lang="en-AU" sz="2400" dirty="0" err="1" smtClean="0"/>
              <a:t>Lebih</a:t>
            </a:r>
            <a:r>
              <a:rPr lang="en-AU" sz="2400" dirty="0" smtClean="0"/>
              <a:t> </a:t>
            </a:r>
            <a:r>
              <a:rPr lang="en-AU" sz="2400" dirty="0" err="1" smtClean="0"/>
              <a:t>dapat</a:t>
            </a:r>
            <a:r>
              <a:rPr lang="en-AU" sz="2400" dirty="0" smtClean="0"/>
              <a:t> </a:t>
            </a:r>
            <a:r>
              <a:rPr lang="en-AU" sz="2400" dirty="0" err="1" smtClean="0"/>
              <a:t>diterapkan</a:t>
            </a:r>
            <a:r>
              <a:rPr lang="en-AU" sz="2400" dirty="0" smtClean="0"/>
              <a:t> </a:t>
            </a:r>
            <a:r>
              <a:rPr lang="en-AU" sz="2400" dirty="0" err="1" smtClean="0"/>
              <a:t>pada</a:t>
            </a:r>
            <a:r>
              <a:rPr lang="en-AU" sz="2400" dirty="0" smtClean="0"/>
              <a:t> </a:t>
            </a:r>
            <a:r>
              <a:rPr lang="id-ID" sz="2400" dirty="0" smtClean="0"/>
              <a:t>berbagai </a:t>
            </a:r>
            <a:r>
              <a:rPr lang="en-AU" sz="2400" dirty="0" err="1" smtClean="0"/>
              <a:t>jenis</a:t>
            </a:r>
            <a:r>
              <a:rPr lang="en-AU" sz="2400" dirty="0" smtClean="0"/>
              <a:t> data</a:t>
            </a:r>
            <a:endParaRPr lang="en-AU" sz="2400" dirty="0" smtClean="0"/>
          </a:p>
          <a:p>
            <a:pPr>
              <a:spcAft>
                <a:spcPts val="1200"/>
              </a:spcAft>
            </a:pPr>
            <a:r>
              <a:rPr lang="en-AU" sz="2400" dirty="0" err="1" smtClean="0"/>
              <a:t>Mengapa</a:t>
            </a:r>
            <a:r>
              <a:rPr lang="en-AU" sz="2400" dirty="0" smtClean="0"/>
              <a:t> </a:t>
            </a:r>
            <a:r>
              <a:rPr lang="en-AU" sz="2400" dirty="0" err="1" smtClean="0"/>
              <a:t>kita</a:t>
            </a:r>
            <a:r>
              <a:rPr lang="en-AU" sz="2400" dirty="0" smtClean="0"/>
              <a:t> </a:t>
            </a:r>
            <a:r>
              <a:rPr lang="en-AU" sz="2400" dirty="0" err="1" smtClean="0"/>
              <a:t>tidak</a:t>
            </a:r>
            <a:r>
              <a:rPr lang="en-AU" sz="2400" dirty="0" smtClean="0"/>
              <a:t> </a:t>
            </a:r>
            <a:r>
              <a:rPr lang="id-ID" sz="2400" dirty="0" smtClean="0"/>
              <a:t>selalu </a:t>
            </a:r>
            <a:r>
              <a:rPr lang="en-AU" sz="2400" dirty="0" err="1" smtClean="0"/>
              <a:t>menggunakannya</a:t>
            </a:r>
            <a:r>
              <a:rPr lang="en-AU" sz="2400" dirty="0" smtClean="0"/>
              <a:t>?</a:t>
            </a:r>
          </a:p>
          <a:p>
            <a:pPr lvl="1">
              <a:spcAft>
                <a:spcPts val="1200"/>
              </a:spcAft>
            </a:pPr>
            <a:r>
              <a:rPr lang="en-AU" sz="2000" dirty="0" err="1" smtClean="0"/>
              <a:t>Kurang</a:t>
            </a:r>
            <a:r>
              <a:rPr lang="en-AU" sz="2000" dirty="0" smtClean="0"/>
              <a:t> </a:t>
            </a:r>
            <a:r>
              <a:rPr lang="en-AU" sz="2000" dirty="0" err="1" smtClean="0"/>
              <a:t>kuat</a:t>
            </a:r>
            <a:r>
              <a:rPr lang="en-AU" sz="2000" dirty="0" smtClean="0"/>
              <a:t> </a:t>
            </a:r>
          </a:p>
          <a:p>
            <a:pPr lvl="1">
              <a:spcAft>
                <a:spcPts val="1200"/>
              </a:spcAft>
            </a:pPr>
            <a:r>
              <a:rPr lang="en-AU" sz="2000" dirty="0" err="1" smtClean="0"/>
              <a:t>Keluaran</a:t>
            </a:r>
            <a:r>
              <a:rPr lang="en-AU" sz="2000" dirty="0" smtClean="0"/>
              <a:t> </a:t>
            </a:r>
            <a:r>
              <a:rPr lang="en-AU" sz="2000" dirty="0" err="1" smtClean="0"/>
              <a:t>kurang</a:t>
            </a:r>
            <a:r>
              <a:rPr lang="en-AU" sz="2000" dirty="0" smtClean="0"/>
              <a:t> </a:t>
            </a:r>
            <a:r>
              <a:rPr lang="en-AU" sz="2000" dirty="0" err="1" smtClean="0"/>
              <a:t>berguna</a:t>
            </a:r>
            <a:r>
              <a:rPr lang="en-AU" sz="2000" dirty="0" smtClean="0"/>
              <a:t>, </a:t>
            </a:r>
            <a:r>
              <a:rPr lang="en-AU" sz="2000" dirty="0" err="1" smtClean="0"/>
              <a:t>contohnya</a:t>
            </a:r>
            <a:r>
              <a:rPr lang="en-AU" sz="2000" dirty="0" smtClean="0"/>
              <a:t> </a:t>
            </a:r>
            <a:r>
              <a:rPr lang="en-AU" sz="2000" dirty="0" smtClean="0"/>
              <a:t>Mann Whitney</a:t>
            </a:r>
            <a:r>
              <a:rPr lang="id-ID" sz="2000" dirty="0" smtClean="0"/>
              <a:t> menguji </a:t>
            </a:r>
            <a:r>
              <a:rPr lang="en-AU" sz="2000" dirty="0" err="1" smtClean="0"/>
              <a:t>hipotesis</a:t>
            </a:r>
            <a:r>
              <a:rPr lang="en-AU" sz="2000" dirty="0" smtClean="0"/>
              <a:t> </a:t>
            </a:r>
            <a:r>
              <a:rPr lang="en-AU" sz="2000" dirty="0" smtClean="0"/>
              <a:t>yang </a:t>
            </a:r>
            <a:r>
              <a:rPr lang="en-AU" sz="2000" dirty="0" err="1" smtClean="0"/>
              <a:t>sama</a:t>
            </a:r>
            <a:r>
              <a:rPr lang="en-AU" sz="2000" dirty="0" smtClean="0"/>
              <a:t> </a:t>
            </a:r>
            <a:r>
              <a:rPr lang="en-AU" sz="2000" dirty="0" err="1" smtClean="0"/>
              <a:t>dengan</a:t>
            </a:r>
            <a:r>
              <a:rPr lang="en-AU" sz="2000" dirty="0" smtClean="0"/>
              <a:t> t-test, </a:t>
            </a:r>
            <a:r>
              <a:rPr lang="en-AU" sz="2000" dirty="0" err="1" smtClean="0"/>
              <a:t>tetapi</a:t>
            </a:r>
            <a:r>
              <a:rPr lang="en-AU" sz="2000" dirty="0" smtClean="0"/>
              <a:t> </a:t>
            </a:r>
            <a:r>
              <a:rPr lang="en-AU" sz="2000" dirty="0" err="1" smtClean="0"/>
              <a:t>tidak</a:t>
            </a:r>
            <a:r>
              <a:rPr lang="en-AU" sz="2000" dirty="0" smtClean="0"/>
              <a:t> </a:t>
            </a:r>
            <a:r>
              <a:rPr lang="en-AU" sz="2000" dirty="0" err="1" smtClean="0"/>
              <a:t>memberikan</a:t>
            </a:r>
            <a:r>
              <a:rPr lang="en-AU" sz="2000" dirty="0" smtClean="0"/>
              <a:t> </a:t>
            </a:r>
            <a:r>
              <a:rPr lang="en-AU" sz="2000" dirty="0" err="1" smtClean="0"/>
              <a:t>Anda</a:t>
            </a:r>
            <a:r>
              <a:rPr lang="en-AU" sz="2000" dirty="0" smtClean="0"/>
              <a:t> </a:t>
            </a:r>
            <a:r>
              <a:rPr lang="id-ID" sz="2000" dirty="0" smtClean="0"/>
              <a:t>gambaran </a:t>
            </a:r>
            <a:r>
              <a:rPr lang="en-AU" sz="2000" dirty="0" err="1" smtClean="0"/>
              <a:t>mengenai</a:t>
            </a:r>
            <a:r>
              <a:rPr lang="en-AU" sz="2000" dirty="0" smtClean="0"/>
              <a:t> </a:t>
            </a:r>
            <a:r>
              <a:rPr lang="en-AU" sz="2000" dirty="0" err="1" smtClean="0"/>
              <a:t>seberapa</a:t>
            </a:r>
            <a:r>
              <a:rPr lang="en-AU" sz="2000" dirty="0" smtClean="0"/>
              <a:t> </a:t>
            </a:r>
            <a:r>
              <a:rPr lang="en-AU" sz="2000" dirty="0" err="1" smtClean="0"/>
              <a:t>besar</a:t>
            </a:r>
            <a:r>
              <a:rPr lang="en-AU" sz="2000" dirty="0" smtClean="0"/>
              <a:t> </a:t>
            </a:r>
            <a:r>
              <a:rPr lang="id-ID" sz="2000" dirty="0" smtClean="0"/>
              <a:t>hasil berubah </a:t>
            </a:r>
            <a:r>
              <a:rPr lang="en-AU" sz="2000" dirty="0" smtClean="0"/>
              <a:t>di </a:t>
            </a:r>
            <a:r>
              <a:rPr lang="en-AU" sz="2000" dirty="0" err="1" smtClean="0"/>
              <a:t>antara</a:t>
            </a:r>
            <a:r>
              <a:rPr lang="en-AU" sz="2000" dirty="0" smtClean="0"/>
              <a:t> </a:t>
            </a:r>
            <a:r>
              <a:rPr lang="en-AU" sz="2000" dirty="0" err="1" smtClean="0"/>
              <a:t>kelo</a:t>
            </a:r>
            <a:r>
              <a:rPr lang="id-ID" sz="2000" dirty="0" smtClean="0"/>
              <a:t>m</a:t>
            </a:r>
            <a:r>
              <a:rPr lang="en-AU" sz="2000" dirty="0" err="1" smtClean="0"/>
              <a:t>pok-kelompok</a:t>
            </a:r>
            <a:r>
              <a:rPr lang="en-AU" sz="2000" dirty="0" smtClean="0"/>
              <a:t> </a:t>
            </a:r>
            <a:r>
              <a:rPr lang="en-AU" sz="2000" dirty="0" smtClean="0"/>
              <a:t>yang </a:t>
            </a:r>
            <a:r>
              <a:rPr lang="en-AU" sz="2000" dirty="0" err="1" smtClean="0"/>
              <a:t>diberi</a:t>
            </a:r>
            <a:r>
              <a:rPr lang="en-AU" sz="2000" dirty="0" smtClean="0"/>
              <a:t> </a:t>
            </a:r>
            <a:r>
              <a:rPr lang="en-AU" sz="2000" dirty="0" err="1" smtClean="0"/>
              <a:t>perlakuan</a:t>
            </a:r>
            <a:r>
              <a:rPr lang="en-AU" sz="2000" dirty="0" smtClean="0"/>
              <a:t>. </a:t>
            </a:r>
            <a:r>
              <a:rPr lang="en-AU" sz="2000" dirty="0" err="1" smtClean="0"/>
              <a:t>Sementara</a:t>
            </a:r>
            <a:r>
              <a:rPr lang="en-AU" sz="2000" dirty="0" smtClean="0"/>
              <a:t> </a:t>
            </a:r>
            <a:r>
              <a:rPr lang="id-ID" sz="2000" dirty="0" smtClean="0"/>
              <a:t>itu, </a:t>
            </a:r>
            <a:r>
              <a:rPr lang="en-AU" sz="2000" dirty="0" smtClean="0"/>
              <a:t>t-test </a:t>
            </a:r>
            <a:r>
              <a:rPr lang="en-AU" sz="2000" dirty="0" err="1" smtClean="0"/>
              <a:t>memberikan</a:t>
            </a:r>
            <a:r>
              <a:rPr lang="en-AU" sz="2000" dirty="0" smtClean="0"/>
              <a:t> </a:t>
            </a:r>
            <a:r>
              <a:rPr lang="en-AU" sz="2000" dirty="0" err="1" smtClean="0"/>
              <a:t>besaran</a:t>
            </a:r>
            <a:r>
              <a:rPr lang="en-AU" sz="2000" dirty="0" smtClean="0"/>
              <a:t> </a:t>
            </a:r>
            <a:r>
              <a:rPr lang="en-AU" sz="2000" dirty="0" err="1" smtClean="0"/>
              <a:t>perubahan</a:t>
            </a:r>
            <a:r>
              <a:rPr lang="en-AU" sz="2000" dirty="0" smtClean="0"/>
              <a:t>. 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167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D</a:t>
            </a:r>
            <a:r>
              <a:rPr lang="en-AU" dirty="0" err="1" smtClean="0"/>
              <a:t>ata</a:t>
            </a:r>
            <a:r>
              <a:rPr lang="en-AU" dirty="0" smtClean="0"/>
              <a:t> </a:t>
            </a:r>
            <a:r>
              <a:rPr lang="id-ID" dirty="0" smtClean="0"/>
              <a:t>terkorelasi </a:t>
            </a:r>
            <a:r>
              <a:rPr lang="en-AU" dirty="0" smtClean="0"/>
              <a:t>(clustering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pengukuran</a:t>
            </a:r>
            <a:r>
              <a:rPr lang="en-AU" dirty="0" smtClean="0"/>
              <a:t> yang </a:t>
            </a:r>
            <a:r>
              <a:rPr lang="en-AU" dirty="0" err="1" smtClean="0"/>
              <a:t>diulang</a:t>
            </a:r>
            <a:r>
              <a:rPr lang="en-AU" dirty="0" smtClean="0"/>
              <a:t>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Aft>
                <a:spcPts val="1200"/>
              </a:spcAft>
            </a:pPr>
            <a:r>
              <a:rPr lang="id-ID" sz="2600" dirty="0" smtClean="0"/>
              <a:t>Pada beberapa data, ada pengamatan-pengamatan yang lebih mirip dengan </a:t>
            </a:r>
            <a:r>
              <a:rPr lang="en-AU" sz="2600" dirty="0" smtClean="0"/>
              <a:t>data di</a:t>
            </a:r>
            <a:r>
              <a:rPr lang="id-ID" sz="2600" dirty="0" smtClean="0"/>
              <a:t> </a:t>
            </a:r>
            <a:r>
              <a:rPr lang="en-AU" sz="2600" dirty="0" err="1" smtClean="0"/>
              <a:t>sekitarnya</a:t>
            </a:r>
            <a:r>
              <a:rPr lang="en-AU" sz="2600" dirty="0" smtClean="0"/>
              <a:t> </a:t>
            </a:r>
            <a:r>
              <a:rPr lang="en-AU" sz="2600" dirty="0" err="1" smtClean="0"/>
              <a:t>dibandingkan</a:t>
            </a:r>
            <a:r>
              <a:rPr lang="en-AU" sz="2600" dirty="0" smtClean="0"/>
              <a:t> </a:t>
            </a:r>
            <a:r>
              <a:rPr lang="en-AU" sz="2600" dirty="0" err="1" smtClean="0"/>
              <a:t>dengan</a:t>
            </a:r>
            <a:r>
              <a:rPr lang="en-AU" sz="2600" dirty="0" smtClean="0"/>
              <a:t> </a:t>
            </a:r>
            <a:r>
              <a:rPr lang="en-AU" sz="2600" dirty="0" err="1" smtClean="0"/>
              <a:t>observasi</a:t>
            </a:r>
            <a:r>
              <a:rPr lang="en-AU" sz="2600" dirty="0" smtClean="0"/>
              <a:t> lain</a:t>
            </a:r>
            <a:endParaRPr lang="en-AU" sz="2600" dirty="0" smtClean="0">
              <a:solidFill>
                <a:srgbClr val="FF0000"/>
              </a:solidFill>
            </a:endParaRPr>
          </a:p>
          <a:p>
            <a:pPr>
              <a:spcAft>
                <a:spcPts val="1200"/>
              </a:spcAft>
            </a:pPr>
            <a:r>
              <a:rPr lang="en-AU" sz="2600" dirty="0" err="1" smtClean="0"/>
              <a:t>Dua</a:t>
            </a:r>
            <a:r>
              <a:rPr lang="en-AU" sz="2600" dirty="0" smtClean="0"/>
              <a:t> </a:t>
            </a:r>
            <a:r>
              <a:rPr lang="en-AU" sz="2600" dirty="0" err="1" smtClean="0"/>
              <a:t>jenis</a:t>
            </a:r>
            <a:r>
              <a:rPr lang="en-AU" sz="2600" dirty="0" smtClean="0"/>
              <a:t> yang </a:t>
            </a:r>
            <a:r>
              <a:rPr lang="en-AU" sz="2600" dirty="0" err="1" smtClean="0"/>
              <a:t>umum</a:t>
            </a:r>
            <a:r>
              <a:rPr lang="en-AU" sz="2600" dirty="0" smtClean="0"/>
              <a:t> </a:t>
            </a:r>
          </a:p>
          <a:p>
            <a:pPr lvl="1">
              <a:spcAft>
                <a:spcPts val="1200"/>
              </a:spcAft>
            </a:pPr>
            <a:r>
              <a:rPr lang="en-AU" sz="2600" i="1" dirty="0" smtClean="0"/>
              <a:t>Clustered data</a:t>
            </a:r>
            <a:r>
              <a:rPr lang="en-AU" sz="2600" dirty="0" smtClean="0"/>
              <a:t>: </a:t>
            </a:r>
            <a:r>
              <a:rPr lang="en-AU" sz="2600" dirty="0" err="1" smtClean="0"/>
              <a:t>contohnya</a:t>
            </a:r>
            <a:r>
              <a:rPr lang="en-AU" sz="2600" dirty="0" smtClean="0"/>
              <a:t> </a:t>
            </a:r>
            <a:r>
              <a:rPr lang="en-AU" sz="2600" dirty="0" err="1" smtClean="0"/>
              <a:t>individu</a:t>
            </a:r>
            <a:r>
              <a:rPr lang="en-AU" sz="2600" dirty="0" smtClean="0"/>
              <a:t> </a:t>
            </a:r>
            <a:r>
              <a:rPr lang="en-AU" sz="2600" dirty="0" err="1" smtClean="0"/>
              <a:t>dikelola</a:t>
            </a:r>
            <a:r>
              <a:rPr lang="en-AU" sz="2600" dirty="0" smtClean="0"/>
              <a:t> di </a:t>
            </a:r>
            <a:r>
              <a:rPr lang="en-AU" sz="2600" dirty="0" err="1" smtClean="0"/>
              <a:t>dalam</a:t>
            </a:r>
            <a:r>
              <a:rPr lang="en-AU" sz="2600" dirty="0" smtClean="0"/>
              <a:t> </a:t>
            </a:r>
            <a:r>
              <a:rPr lang="en-AU" sz="2600" dirty="0" err="1" smtClean="0"/>
              <a:t>kelompok</a:t>
            </a:r>
            <a:r>
              <a:rPr lang="en-AU" sz="2600" dirty="0" smtClean="0"/>
              <a:t>  </a:t>
            </a:r>
          </a:p>
          <a:p>
            <a:pPr lvl="1">
              <a:spcAft>
                <a:spcPts val="1200"/>
              </a:spcAft>
            </a:pPr>
            <a:r>
              <a:rPr lang="id-ID" sz="2600" dirty="0" smtClean="0"/>
              <a:t>Data pengukuran berulang</a:t>
            </a:r>
            <a:r>
              <a:rPr lang="en-AU" sz="2600" dirty="0" smtClean="0"/>
              <a:t>: </a:t>
            </a:r>
            <a:r>
              <a:rPr lang="en-AU" sz="2600" dirty="0" err="1" smtClean="0"/>
              <a:t>Satu</a:t>
            </a:r>
            <a:r>
              <a:rPr lang="en-AU" sz="2600" dirty="0" smtClean="0"/>
              <a:t> </a:t>
            </a:r>
            <a:r>
              <a:rPr lang="en-AU" sz="2600" dirty="0" err="1" smtClean="0"/>
              <a:t>individu</a:t>
            </a:r>
            <a:r>
              <a:rPr lang="en-AU" sz="2600" dirty="0" smtClean="0"/>
              <a:t> </a:t>
            </a:r>
            <a:r>
              <a:rPr lang="en-AU" sz="2600" dirty="0" err="1" smtClean="0"/>
              <a:t>memiliki</a:t>
            </a:r>
            <a:r>
              <a:rPr lang="en-AU" sz="2600" dirty="0" smtClean="0"/>
              <a:t> </a:t>
            </a:r>
            <a:r>
              <a:rPr lang="en-AU" sz="2600" dirty="0" err="1" smtClean="0"/>
              <a:t>dua</a:t>
            </a:r>
            <a:r>
              <a:rPr lang="en-AU" sz="2600" dirty="0" smtClean="0"/>
              <a:t> </a:t>
            </a:r>
            <a:r>
              <a:rPr lang="id-ID" sz="2600" dirty="0" smtClean="0"/>
              <a:t>pengukuran </a:t>
            </a:r>
            <a:r>
              <a:rPr lang="en-AU" sz="2600" dirty="0" err="1" smtClean="0"/>
              <a:t>atau</a:t>
            </a:r>
            <a:r>
              <a:rPr lang="en-AU" sz="2600" dirty="0" smtClean="0"/>
              <a:t> </a:t>
            </a:r>
            <a:r>
              <a:rPr lang="en-AU" sz="2600" dirty="0" err="1" smtClean="0"/>
              <a:t>lebih</a:t>
            </a:r>
            <a:r>
              <a:rPr lang="en-AU" sz="2600" dirty="0" smtClean="0"/>
              <a:t> yang </a:t>
            </a:r>
            <a:r>
              <a:rPr lang="en-AU" sz="2600" dirty="0" err="1" smtClean="0"/>
              <a:t>dikumpulkan</a:t>
            </a:r>
            <a:r>
              <a:rPr lang="en-AU" sz="2600" dirty="0" smtClean="0"/>
              <a:t> </a:t>
            </a:r>
            <a:r>
              <a:rPr lang="en-AU" sz="2600" dirty="0" err="1" smtClean="0"/>
              <a:t>pada</a:t>
            </a:r>
            <a:r>
              <a:rPr lang="en-AU" sz="2600" dirty="0" smtClean="0"/>
              <a:t> </a:t>
            </a:r>
            <a:r>
              <a:rPr lang="en-AU" sz="2600" dirty="0" err="1" smtClean="0"/>
              <a:t>studi</a:t>
            </a:r>
            <a:r>
              <a:rPr lang="en-AU" sz="2600" dirty="0" smtClean="0"/>
              <a:t> yang </a:t>
            </a:r>
            <a:r>
              <a:rPr lang="en-AU" sz="2600" dirty="0" err="1" smtClean="0"/>
              <a:t>sama</a:t>
            </a:r>
            <a:endParaRPr lang="en-AU" sz="2600" dirty="0" smtClean="0"/>
          </a:p>
          <a:p>
            <a:pPr>
              <a:spcAft>
                <a:spcPts val="1200"/>
              </a:spcAft>
            </a:pPr>
            <a:r>
              <a:rPr lang="en-AU" sz="2600" dirty="0" err="1" smtClean="0"/>
              <a:t>Permasalahan</a:t>
            </a:r>
            <a:r>
              <a:rPr lang="en-AU" sz="2600" dirty="0" smtClean="0"/>
              <a:t>: </a:t>
            </a:r>
            <a:r>
              <a:rPr lang="en-AU" sz="2600" dirty="0" err="1" smtClean="0"/>
              <a:t>Jika</a:t>
            </a:r>
            <a:r>
              <a:rPr lang="en-AU" sz="2600" dirty="0" smtClean="0"/>
              <a:t> </a:t>
            </a:r>
            <a:r>
              <a:rPr lang="en-AU" sz="2600" dirty="0" err="1" smtClean="0"/>
              <a:t>Anda</a:t>
            </a:r>
            <a:r>
              <a:rPr lang="en-AU" sz="2600" dirty="0" smtClean="0"/>
              <a:t> </a:t>
            </a:r>
            <a:r>
              <a:rPr lang="en-AU" sz="2600" dirty="0" err="1" smtClean="0"/>
              <a:t>tidak</a:t>
            </a:r>
            <a:r>
              <a:rPr lang="en-AU" sz="2600" dirty="0" smtClean="0"/>
              <a:t> </a:t>
            </a:r>
            <a:r>
              <a:rPr lang="id-ID" sz="2600" dirty="0" smtClean="0"/>
              <a:t>mempertimbangkan hal </a:t>
            </a:r>
            <a:r>
              <a:rPr lang="en-AU" sz="2600" dirty="0" err="1" smtClean="0"/>
              <a:t>ini</a:t>
            </a:r>
            <a:r>
              <a:rPr lang="id-ID" sz="2600" dirty="0" smtClean="0"/>
              <a:t>,</a:t>
            </a:r>
            <a:r>
              <a:rPr lang="en-AU" sz="2600" dirty="0" smtClean="0"/>
              <a:t> </a:t>
            </a:r>
            <a:r>
              <a:rPr lang="en-AU" sz="2600" dirty="0" err="1" smtClean="0"/>
              <a:t>hasilnya</a:t>
            </a:r>
            <a:r>
              <a:rPr lang="en-AU" sz="2600" dirty="0" smtClean="0"/>
              <a:t> </a:t>
            </a:r>
            <a:r>
              <a:rPr lang="en-AU" sz="2600" dirty="0" err="1" smtClean="0"/>
              <a:t>biasanya</a:t>
            </a:r>
            <a:r>
              <a:rPr lang="en-AU" sz="2600" dirty="0" smtClean="0"/>
              <a:t> </a:t>
            </a:r>
            <a:r>
              <a:rPr lang="en-AU" sz="2600" dirty="0" err="1" smtClean="0"/>
              <a:t>akan</a:t>
            </a:r>
            <a:r>
              <a:rPr lang="en-AU" sz="2600" dirty="0" smtClean="0"/>
              <a:t> ‘</a:t>
            </a:r>
            <a:r>
              <a:rPr lang="en-AU" sz="2600" dirty="0" err="1" smtClean="0"/>
              <a:t>lebih</a:t>
            </a:r>
            <a:r>
              <a:rPr lang="en-AU" sz="2600" dirty="0" smtClean="0"/>
              <a:t> </a:t>
            </a:r>
            <a:r>
              <a:rPr lang="en-AU" sz="2600" dirty="0" err="1" smtClean="0"/>
              <a:t>signifikan</a:t>
            </a:r>
            <a:r>
              <a:rPr lang="en-AU" sz="2600" dirty="0" smtClean="0"/>
              <a:t>’ </a:t>
            </a:r>
            <a:r>
              <a:rPr lang="en-AU" sz="2600" dirty="0" err="1" smtClean="0"/>
              <a:t>dari</a:t>
            </a:r>
            <a:r>
              <a:rPr lang="id-ID" sz="2600" dirty="0" smtClean="0"/>
              <a:t>pada</a:t>
            </a:r>
            <a:r>
              <a:rPr lang="en-AU" sz="2600" dirty="0" smtClean="0"/>
              <a:t> </a:t>
            </a:r>
            <a:r>
              <a:rPr lang="en-AU" sz="2600" dirty="0" smtClean="0"/>
              <a:t>yang </a:t>
            </a:r>
            <a:r>
              <a:rPr lang="en-AU" sz="2600" dirty="0" err="1" smtClean="0"/>
              <a:t>seharusnya</a:t>
            </a:r>
            <a:r>
              <a:rPr lang="en-AU" sz="2600" dirty="0" smtClean="0"/>
              <a:t>.</a:t>
            </a:r>
          </a:p>
          <a:p>
            <a:pPr lvl="1">
              <a:spcAft>
                <a:spcPts val="1200"/>
              </a:spcAft>
            </a:pPr>
            <a:r>
              <a:rPr lang="en-AU" sz="2200" dirty="0" smtClean="0"/>
              <a:t>Akan </a:t>
            </a:r>
            <a:r>
              <a:rPr lang="en-AU" sz="2200" dirty="0" err="1" smtClean="0"/>
              <a:t>mendapatkan</a:t>
            </a:r>
            <a:r>
              <a:rPr lang="en-AU" sz="2200" dirty="0" smtClean="0"/>
              <a:t> </a:t>
            </a:r>
            <a:r>
              <a:rPr lang="id-ID" sz="2200" dirty="0" smtClean="0"/>
              <a:t>galat jenis I</a:t>
            </a:r>
            <a:r>
              <a:rPr lang="en-AU" sz="2200" dirty="0" smtClean="0"/>
              <a:t>, </a:t>
            </a:r>
            <a:r>
              <a:rPr lang="en-AU" sz="2200" dirty="0" err="1" smtClean="0"/>
              <a:t>misalnya</a:t>
            </a:r>
            <a:r>
              <a:rPr lang="en-AU" sz="2200" dirty="0" smtClean="0"/>
              <a:t> </a:t>
            </a:r>
            <a:r>
              <a:rPr lang="id-ID" sz="2200" dirty="0" smtClean="0"/>
              <a:t>secara salah </a:t>
            </a:r>
            <a:r>
              <a:rPr lang="en-AU" sz="2200" dirty="0" err="1" smtClean="0"/>
              <a:t>menyimpulkan</a:t>
            </a:r>
            <a:r>
              <a:rPr lang="en-AU" sz="2200" dirty="0" smtClean="0"/>
              <a:t> </a:t>
            </a:r>
            <a:r>
              <a:rPr lang="id-ID" sz="2200" dirty="0" smtClean="0"/>
              <a:t>ada </a:t>
            </a:r>
            <a:r>
              <a:rPr lang="en-AU" sz="2200" dirty="0" err="1" smtClean="0"/>
              <a:t>efek</a:t>
            </a:r>
            <a:r>
              <a:rPr lang="en-AU" sz="2200" dirty="0" smtClean="0"/>
              <a:t>. </a:t>
            </a:r>
            <a:endParaRPr lang="en-AU" sz="2200" dirty="0"/>
          </a:p>
        </p:txBody>
      </p:sp>
    </p:spTree>
    <p:extLst>
      <p:ext uri="{BB962C8B-B14F-4D97-AF65-F5344CB8AC3E}">
        <p14:creationId xmlns:p14="http://schemas.microsoft.com/office/powerpoint/2010/main" val="355802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err="1" smtClean="0"/>
              <a:t>Apa</a:t>
            </a:r>
            <a:r>
              <a:rPr lang="en-AU" dirty="0" smtClean="0"/>
              <a:t> yang </a:t>
            </a:r>
            <a:r>
              <a:rPr lang="id-ID" dirty="0" smtClean="0"/>
              <a:t>harus </a:t>
            </a:r>
            <a:r>
              <a:rPr lang="en-AU" dirty="0" err="1" smtClean="0"/>
              <a:t>dilakukan</a:t>
            </a:r>
            <a:r>
              <a:rPr lang="en-AU" dirty="0" smtClean="0"/>
              <a:t>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smtClean="0"/>
              <a:t>data </a:t>
            </a:r>
            <a:r>
              <a:rPr lang="id-ID" dirty="0" smtClean="0"/>
              <a:t>terkorelasi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dirty="0" err="1" smtClean="0"/>
              <a:t>Pertama</a:t>
            </a:r>
            <a:r>
              <a:rPr lang="en-AU" sz="2400" dirty="0" smtClean="0"/>
              <a:t>-tama </a:t>
            </a:r>
            <a:r>
              <a:rPr lang="en-AU" sz="2400" dirty="0" err="1" smtClean="0"/>
              <a:t>kenali</a:t>
            </a:r>
            <a:r>
              <a:rPr lang="en-AU" sz="2400" dirty="0" smtClean="0"/>
              <a:t> </a:t>
            </a:r>
            <a:r>
              <a:rPr lang="en-AU" sz="2400" dirty="0" err="1" smtClean="0"/>
              <a:t>dulu</a:t>
            </a:r>
            <a:r>
              <a:rPr lang="en-AU" sz="2400" dirty="0" smtClean="0"/>
              <a:t>. </a:t>
            </a:r>
            <a:r>
              <a:rPr lang="en-AU" sz="2400" dirty="0" err="1" smtClean="0"/>
              <a:t>Kemudian</a:t>
            </a:r>
            <a:r>
              <a:rPr lang="en-AU" sz="2400" dirty="0" smtClean="0"/>
              <a:t>, </a:t>
            </a:r>
            <a:r>
              <a:rPr lang="en-AU" sz="2400" dirty="0" err="1" smtClean="0"/>
              <a:t>minta</a:t>
            </a:r>
            <a:r>
              <a:rPr lang="en-AU" sz="2400" dirty="0" smtClean="0"/>
              <a:t> </a:t>
            </a:r>
            <a:r>
              <a:rPr lang="en-AU" sz="2400" dirty="0" err="1" smtClean="0"/>
              <a:t>bantuan</a:t>
            </a:r>
            <a:r>
              <a:rPr lang="en-AU" sz="2400" dirty="0" smtClean="0"/>
              <a:t> </a:t>
            </a:r>
            <a:r>
              <a:rPr lang="en-AU" sz="2400" dirty="0" err="1" smtClean="0"/>
              <a:t>kepada</a:t>
            </a:r>
            <a:r>
              <a:rPr lang="en-AU" sz="2400" dirty="0" smtClean="0"/>
              <a:t> </a:t>
            </a:r>
            <a:r>
              <a:rPr lang="en-AU" sz="2400" dirty="0" err="1" smtClean="0"/>
              <a:t>konsultan</a:t>
            </a:r>
            <a:r>
              <a:rPr lang="en-AU" sz="2400" dirty="0" smtClean="0"/>
              <a:t> </a:t>
            </a:r>
            <a:r>
              <a:rPr lang="en-AU" sz="2400" dirty="0" err="1" smtClean="0"/>
              <a:t>statistik</a:t>
            </a:r>
            <a:r>
              <a:rPr lang="en-AU" sz="2400" dirty="0" smtClean="0"/>
              <a:t>. </a:t>
            </a:r>
          </a:p>
          <a:p>
            <a:r>
              <a:rPr lang="en-AU" sz="2400" dirty="0" err="1" smtClean="0"/>
              <a:t>Dua</a:t>
            </a:r>
            <a:r>
              <a:rPr lang="en-AU" sz="2400" dirty="0" smtClean="0"/>
              <a:t> </a:t>
            </a:r>
            <a:r>
              <a:rPr lang="en-AU" sz="2400" dirty="0" err="1" smtClean="0"/>
              <a:t>cara</a:t>
            </a:r>
            <a:r>
              <a:rPr lang="en-AU" sz="2400" dirty="0" smtClean="0"/>
              <a:t> </a:t>
            </a:r>
            <a:r>
              <a:rPr lang="en-AU" sz="2400" dirty="0" err="1" smtClean="0"/>
              <a:t>umum</a:t>
            </a:r>
            <a:r>
              <a:rPr lang="en-AU" sz="2400" dirty="0" smtClean="0"/>
              <a:t> </a:t>
            </a:r>
            <a:r>
              <a:rPr lang="en-AU" sz="2400" dirty="0" err="1" smtClean="0"/>
              <a:t>untuk</a:t>
            </a:r>
            <a:r>
              <a:rPr lang="en-AU" sz="2400" dirty="0" smtClean="0"/>
              <a:t> </a:t>
            </a:r>
            <a:r>
              <a:rPr lang="en-AU" sz="2400" dirty="0" err="1" smtClean="0"/>
              <a:t>mengatasinya</a:t>
            </a:r>
            <a:r>
              <a:rPr lang="en-AU" sz="2400" dirty="0" smtClean="0"/>
              <a:t>: </a:t>
            </a:r>
          </a:p>
          <a:p>
            <a:pPr lvl="1"/>
            <a:r>
              <a:rPr lang="en-AU" sz="2400" i="1" dirty="0" smtClean="0"/>
              <a:t>Clustered data </a:t>
            </a:r>
            <a:r>
              <a:rPr lang="en-AU" sz="2400" dirty="0" smtClean="0"/>
              <a:t>= </a:t>
            </a:r>
            <a:r>
              <a:rPr lang="en-AU" sz="2400" dirty="0" err="1" smtClean="0"/>
              <a:t>menambahkan</a:t>
            </a:r>
            <a:r>
              <a:rPr lang="en-AU" sz="2400" dirty="0" smtClean="0"/>
              <a:t> </a:t>
            </a:r>
            <a:r>
              <a:rPr lang="en-AU" sz="2400" dirty="0" err="1" smtClean="0"/>
              <a:t>efek</a:t>
            </a:r>
            <a:r>
              <a:rPr lang="en-AU" sz="2400" dirty="0" smtClean="0"/>
              <a:t> </a:t>
            </a:r>
            <a:r>
              <a:rPr lang="en-AU" sz="2400" dirty="0" err="1" smtClean="0"/>
              <a:t>acak</a:t>
            </a:r>
            <a:r>
              <a:rPr lang="en-AU" sz="2400" dirty="0" smtClean="0"/>
              <a:t> </a:t>
            </a:r>
            <a:r>
              <a:rPr lang="en-AU" sz="2400" dirty="0" err="1" smtClean="0"/>
              <a:t>kepada</a:t>
            </a:r>
            <a:r>
              <a:rPr lang="en-AU" sz="2400" dirty="0" smtClean="0"/>
              <a:t> model </a:t>
            </a:r>
            <a:r>
              <a:rPr lang="en-AU" sz="2400" dirty="0" err="1" smtClean="0"/>
              <a:t>Anda</a:t>
            </a:r>
            <a:r>
              <a:rPr lang="en-AU" sz="2400" dirty="0" smtClean="0"/>
              <a:t> = </a:t>
            </a:r>
            <a:r>
              <a:rPr lang="id-ID" sz="2400" dirty="0" smtClean="0"/>
              <a:t>yang disebut </a:t>
            </a:r>
            <a:r>
              <a:rPr lang="en-AU" sz="2400" dirty="0" smtClean="0"/>
              <a:t>model </a:t>
            </a:r>
            <a:r>
              <a:rPr lang="en-AU" sz="2400" dirty="0" err="1" smtClean="0"/>
              <a:t>campuran</a:t>
            </a:r>
            <a:r>
              <a:rPr lang="en-AU" sz="2400" dirty="0" smtClean="0"/>
              <a:t> </a:t>
            </a:r>
            <a:r>
              <a:rPr lang="en-AU" sz="2400" dirty="0" err="1" smtClean="0"/>
              <a:t>atau</a:t>
            </a:r>
            <a:r>
              <a:rPr lang="en-AU" sz="2400" dirty="0" smtClean="0"/>
              <a:t> </a:t>
            </a:r>
            <a:r>
              <a:rPr lang="en-AU" sz="2400" dirty="0" smtClean="0"/>
              <a:t>hi</a:t>
            </a:r>
            <a:r>
              <a:rPr lang="id-ID" sz="2400" dirty="0"/>
              <a:t>e</a:t>
            </a:r>
            <a:r>
              <a:rPr lang="en-AU" sz="2400" dirty="0" err="1" smtClean="0"/>
              <a:t>rarkis</a:t>
            </a:r>
            <a:r>
              <a:rPr lang="en-AU" sz="2400" dirty="0" smtClean="0"/>
              <a:t> </a:t>
            </a:r>
            <a:endParaRPr lang="en-AU" sz="2400" dirty="0" smtClean="0"/>
          </a:p>
          <a:p>
            <a:pPr lvl="1"/>
            <a:r>
              <a:rPr lang="id-ID" sz="2400" dirty="0" smtClean="0"/>
              <a:t>Data pengukuran berulang </a:t>
            </a:r>
            <a:r>
              <a:rPr lang="en-AU" sz="2400" dirty="0" smtClean="0"/>
              <a:t>= </a:t>
            </a:r>
            <a:r>
              <a:rPr lang="en-AU" sz="2400" i="1" dirty="0" smtClean="0"/>
              <a:t>Generalised estimating equations (GEE), trend </a:t>
            </a:r>
            <a:r>
              <a:rPr lang="en-AU" sz="2400" i="1" dirty="0" smtClean="0"/>
              <a:t>models</a:t>
            </a:r>
            <a:r>
              <a:rPr lang="id-ID" sz="2400" i="1" dirty="0" smtClean="0"/>
              <a:t>,</a:t>
            </a:r>
            <a:r>
              <a:rPr lang="en-AU" sz="2400" i="1" dirty="0" smtClean="0"/>
              <a:t> </a:t>
            </a:r>
            <a:r>
              <a:rPr lang="en-AU" sz="2400" dirty="0" err="1" smtClean="0"/>
              <a:t>dsb</a:t>
            </a:r>
            <a:r>
              <a:rPr lang="en-AU" sz="2400" dirty="0" smtClean="0"/>
              <a:t>. </a:t>
            </a:r>
          </a:p>
          <a:p>
            <a:r>
              <a:rPr lang="en-AU" sz="2400" dirty="0" err="1" smtClean="0"/>
              <a:t>Namun</a:t>
            </a:r>
            <a:r>
              <a:rPr lang="en-AU" sz="2400" dirty="0" smtClean="0"/>
              <a:t>, </a:t>
            </a:r>
            <a:r>
              <a:rPr lang="id-ID" sz="2400" dirty="0" smtClean="0"/>
              <a:t>jarang dokter hewan </a:t>
            </a:r>
            <a:r>
              <a:rPr lang="en-AU" sz="2400" dirty="0" err="1" smtClean="0"/>
              <a:t>harus</a:t>
            </a:r>
            <a:r>
              <a:rPr lang="en-AU" sz="2400" dirty="0" smtClean="0"/>
              <a:t> </a:t>
            </a:r>
            <a:r>
              <a:rPr lang="en-AU" sz="2400" dirty="0" err="1" smtClean="0"/>
              <a:t>melakukan</a:t>
            </a:r>
            <a:r>
              <a:rPr lang="en-AU" sz="2400" dirty="0" smtClean="0"/>
              <a:t> </a:t>
            </a:r>
            <a:r>
              <a:rPr lang="id-ID" sz="2400" dirty="0" smtClean="0"/>
              <a:t>hal </a:t>
            </a:r>
            <a:r>
              <a:rPr lang="en-AU" sz="2400" dirty="0" err="1" smtClean="0"/>
              <a:t>ini</a:t>
            </a:r>
            <a:r>
              <a:rPr lang="en-AU" sz="2400" dirty="0" smtClean="0"/>
              <a:t>! </a:t>
            </a:r>
            <a:r>
              <a:rPr lang="en-AU" sz="2400" dirty="0" err="1" smtClean="0"/>
              <a:t>Jadi</a:t>
            </a:r>
            <a:r>
              <a:rPr lang="id-ID" sz="2400" dirty="0" smtClean="0"/>
              <a:t>,</a:t>
            </a:r>
            <a:r>
              <a:rPr lang="en-AU" sz="2400" dirty="0" smtClean="0"/>
              <a:t> </a:t>
            </a:r>
            <a:r>
              <a:rPr lang="en-AU" sz="2400" dirty="0" err="1" smtClean="0"/>
              <a:t>mintalah</a:t>
            </a:r>
            <a:r>
              <a:rPr lang="en-AU" sz="2400" dirty="0" smtClean="0"/>
              <a:t> </a:t>
            </a:r>
            <a:r>
              <a:rPr lang="en-AU" sz="2400" dirty="0" err="1" smtClean="0"/>
              <a:t>bantuan</a:t>
            </a:r>
            <a:r>
              <a:rPr lang="en-AU" sz="2400" dirty="0" smtClean="0"/>
              <a:t>!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400615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753" y="0"/>
            <a:ext cx="8229600" cy="479963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Alat untuk memilih tes</a:t>
            </a:r>
            <a:endParaRPr lang="en-AU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7114778"/>
              </p:ext>
            </p:extLst>
          </p:nvPr>
        </p:nvGraphicFramePr>
        <p:xfrm>
          <a:off x="788481" y="511874"/>
          <a:ext cx="7848872" cy="6220887"/>
        </p:xfrm>
        <a:graphic>
          <a:graphicData uri="http://schemas.openxmlformats.org/drawingml/2006/table">
            <a:tbl>
              <a:tblPr/>
              <a:tblGrid>
                <a:gridCol w="2791869"/>
                <a:gridCol w="2466789"/>
                <a:gridCol w="2590214"/>
              </a:tblGrid>
              <a:tr h="6159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50" b="1" dirty="0" smtClean="0">
                          <a:effectLst/>
                          <a:latin typeface="Arial"/>
                          <a:ea typeface="Times New Roman"/>
                        </a:rPr>
                        <a:t>Sifat</a:t>
                      </a:r>
                      <a:r>
                        <a:rPr lang="en-AU" sz="1050" b="1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id-ID" sz="1050" b="1" baseline="0" dirty="0" smtClean="0">
                          <a:effectLst/>
                          <a:latin typeface="Arial"/>
                          <a:ea typeface="Times New Roman"/>
                        </a:rPr>
                        <a:t> variabel </a:t>
                      </a:r>
                      <a:r>
                        <a:rPr lang="id-ID" sz="1050" b="1" dirty="0" smtClean="0">
                          <a:effectLst/>
                          <a:latin typeface="Arial"/>
                          <a:ea typeface="Times New Roman"/>
                        </a:rPr>
                        <a:t>eksplanatori </a:t>
                      </a:r>
                      <a:r>
                        <a:rPr lang="en-AU" sz="1050" b="1" dirty="0" smtClean="0">
                          <a:effectLst/>
                          <a:latin typeface="Arial"/>
                          <a:ea typeface="Times New Roman"/>
                        </a:rPr>
                        <a:t>(</a:t>
                      </a:r>
                      <a:r>
                        <a:rPr lang="en-AU" sz="1050" b="1" dirty="0" err="1" smtClean="0">
                          <a:effectLst/>
                          <a:latin typeface="Arial"/>
                          <a:ea typeface="Times New Roman"/>
                        </a:rPr>
                        <a:t>independen</a:t>
                      </a:r>
                      <a:r>
                        <a:rPr lang="id-ID" sz="1050" b="1" baseline="0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id-ID" sz="1050" b="1" baseline="0" dirty="0" smtClean="0">
                          <a:effectLst/>
                          <a:latin typeface="Arial"/>
                          <a:ea typeface="Times New Roman"/>
                        </a:rPr>
                        <a:t>atau</a:t>
                      </a:r>
                      <a:r>
                        <a:rPr lang="en-AU" sz="1050" b="1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AU" sz="1050" b="1" dirty="0">
                          <a:effectLst/>
                          <a:latin typeface="Arial"/>
                          <a:ea typeface="Times New Roman"/>
                        </a:rPr>
                        <a:t>X)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50" b="1" dirty="0" smtClean="0">
                          <a:effectLst/>
                          <a:latin typeface="Arial"/>
                          <a:ea typeface="Times New Roman"/>
                        </a:rPr>
                        <a:t>Sifat</a:t>
                      </a:r>
                      <a:r>
                        <a:rPr lang="id-ID" sz="1050" b="1" baseline="0" dirty="0" smtClean="0">
                          <a:effectLst/>
                          <a:latin typeface="Arial"/>
                          <a:ea typeface="Times New Roman"/>
                        </a:rPr>
                        <a:t> variabel  hasil</a:t>
                      </a:r>
                      <a:r>
                        <a:rPr lang="en-AU" sz="1050" b="1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AU" sz="1050" b="1" dirty="0">
                          <a:effectLst/>
                          <a:latin typeface="Arial"/>
                          <a:ea typeface="Times New Roman"/>
                        </a:rPr>
                        <a:t>(</a:t>
                      </a:r>
                      <a:r>
                        <a:rPr lang="en-AU" sz="1050" b="1" dirty="0" err="1" smtClean="0">
                          <a:effectLst/>
                          <a:latin typeface="Arial"/>
                          <a:ea typeface="Times New Roman"/>
                        </a:rPr>
                        <a:t>dependen</a:t>
                      </a:r>
                      <a:r>
                        <a:rPr lang="id-ID" sz="1050" b="1" baseline="0" dirty="0" smtClean="0">
                          <a:effectLst/>
                          <a:latin typeface="Arial"/>
                          <a:ea typeface="Times New Roman"/>
                        </a:rPr>
                        <a:t> atau</a:t>
                      </a:r>
                      <a:r>
                        <a:rPr lang="en-AU" sz="1050" b="1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AU" sz="1050" b="1" dirty="0">
                          <a:effectLst/>
                          <a:latin typeface="Arial"/>
                          <a:ea typeface="Times New Roman"/>
                        </a:rPr>
                        <a:t>Y)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50" b="1" dirty="0" smtClean="0">
                          <a:effectLst/>
                          <a:latin typeface="Arial"/>
                          <a:ea typeface="Times New Roman"/>
                        </a:rPr>
                        <a:t>Uji</a:t>
                      </a:r>
                      <a:r>
                        <a:rPr lang="id-ID" sz="1050" b="1" baseline="0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AU" sz="1050" b="1" dirty="0" smtClean="0">
                          <a:effectLst/>
                          <a:latin typeface="Arial"/>
                          <a:ea typeface="Times New Roman"/>
                        </a:rPr>
                        <a:t>(s</a:t>
                      </a:r>
                      <a:r>
                        <a:rPr lang="en-AU" sz="1050" b="1" dirty="0">
                          <a:effectLst/>
                          <a:latin typeface="Arial"/>
                          <a:ea typeface="Times New Roman"/>
                        </a:rPr>
                        <a:t>)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334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50" b="1" dirty="0" smtClean="0">
                          <a:effectLst/>
                          <a:latin typeface="Arial"/>
                          <a:ea typeface="Times New Roman"/>
                        </a:rPr>
                        <a:t>Tanpa </a:t>
                      </a:r>
                      <a:r>
                        <a:rPr lang="en-AU" sz="1050" dirty="0" err="1" smtClean="0">
                          <a:effectLst/>
                          <a:latin typeface="Arial"/>
                          <a:ea typeface="Times New Roman"/>
                        </a:rPr>
                        <a:t>variab</a:t>
                      </a: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r>
                        <a:rPr lang="en-AU" sz="1050" dirty="0" smtClean="0">
                          <a:effectLst/>
                          <a:latin typeface="Arial"/>
                          <a:ea typeface="Times New Roman"/>
                        </a:rPr>
                        <a:t>l</a:t>
                      </a:r>
                      <a:r>
                        <a:rPr lang="id-ID" sz="1050" baseline="0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id-ID" sz="1050" i="0" baseline="0" dirty="0" smtClean="0">
                          <a:effectLst/>
                          <a:latin typeface="Arial"/>
                          <a:ea typeface="Times New Roman"/>
                        </a:rPr>
                        <a:t>eksplanatori</a:t>
                      </a:r>
                      <a:endParaRPr lang="en-AU" sz="11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kontinu</a:t>
                      </a:r>
                      <a:r>
                        <a:rPr lang="en-AU" sz="1050" dirty="0" smtClean="0">
                          <a:effectLst/>
                          <a:latin typeface="Arial"/>
                          <a:ea typeface="Times New Roman"/>
                        </a:rPr>
                        <a:t>, </a:t>
                      </a: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normal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T-tes satu sampel 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33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ordinal </a:t>
                      </a: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atau</a:t>
                      </a:r>
                      <a:r>
                        <a:rPr lang="id-ID" sz="1050" baseline="0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id-ID" sz="1050" baseline="0" dirty="0" smtClean="0">
                          <a:effectLst/>
                          <a:latin typeface="Arial"/>
                          <a:ea typeface="Times New Roman"/>
                        </a:rPr>
                        <a:t>kontinu 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Median satu-sampel 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33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kategoris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Tes </a:t>
                      </a:r>
                      <a:r>
                        <a:rPr lang="en-AU" sz="1050" dirty="0" smtClean="0">
                          <a:effectLst/>
                          <a:latin typeface="Arial"/>
                          <a:ea typeface="Times New Roman"/>
                        </a:rPr>
                        <a:t>binomial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03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kategoris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r>
                        <a:rPr lang="en-AU" sz="1050" dirty="0" smtClean="0">
                          <a:effectLst/>
                          <a:latin typeface="Arial"/>
                          <a:ea typeface="Times New Roman"/>
                        </a:rPr>
                        <a:t>Chi-</a:t>
                      </a: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kuadrat</a:t>
                      </a:r>
                      <a:r>
                        <a:rPr lang="en-AU" sz="1050" dirty="0" smtClean="0">
                          <a:effectLst/>
                          <a:latin typeface="Arial"/>
                          <a:ea typeface="Times New Roman"/>
                        </a:rPr>
                        <a:t>        </a:t>
                      </a: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goodness-of-fit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334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50" b="1" dirty="0" smtClean="0">
                          <a:effectLst/>
                          <a:latin typeface="Arial"/>
                          <a:ea typeface="Times New Roman"/>
                        </a:rPr>
                        <a:t>Satu</a:t>
                      </a:r>
                      <a:r>
                        <a:rPr lang="en-AU" sz="1050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AU" sz="1050" dirty="0" err="1" smtClean="0">
                          <a:effectLst/>
                          <a:latin typeface="Arial"/>
                          <a:ea typeface="Times New Roman"/>
                        </a:rPr>
                        <a:t>variab</a:t>
                      </a: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r>
                        <a:rPr lang="en-AU" sz="1050" dirty="0" smtClean="0">
                          <a:effectLst/>
                          <a:latin typeface="Arial"/>
                          <a:ea typeface="Times New Roman"/>
                        </a:rPr>
                        <a:t>l</a:t>
                      </a: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 eksplanatori </a:t>
                      </a:r>
                      <a:r>
                        <a:rPr lang="id-ID" sz="1050" baseline="0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id-ID" sz="1050" baseline="0" dirty="0" smtClean="0">
                          <a:effectLst/>
                          <a:latin typeface="Arial"/>
                          <a:ea typeface="Times New Roman"/>
                        </a:rPr>
                        <a:t>dengan</a:t>
                      </a:r>
                      <a:r>
                        <a:rPr lang="en-AU" sz="1050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2 </a:t>
                      </a:r>
                      <a:r>
                        <a:rPr lang="en-AU" sz="1050" dirty="0" smtClean="0">
                          <a:effectLst/>
                          <a:latin typeface="Arial"/>
                          <a:ea typeface="Times New Roman"/>
                        </a:rPr>
                        <a:t>level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kontinu</a:t>
                      </a:r>
                      <a:r>
                        <a:rPr lang="en-AU" sz="1050" dirty="0" smtClean="0">
                          <a:effectLst/>
                          <a:latin typeface="Arial"/>
                          <a:ea typeface="Times New Roman"/>
                        </a:rPr>
                        <a:t>, </a:t>
                      </a: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normal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t-test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9155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 ordinal </a:t>
                      </a: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atau</a:t>
                      </a:r>
                      <a:r>
                        <a:rPr lang="en-AU" sz="1050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kontinu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Wilcoxon-Mann Whitney test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6033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kategoris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Uji</a:t>
                      </a: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 Chi- </a:t>
                      </a: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kuadrat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6033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Fisher's exact test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60334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50" b="1" dirty="0" smtClean="0">
                          <a:effectLst/>
                          <a:latin typeface="Arial"/>
                          <a:ea typeface="Times New Roman"/>
                        </a:rPr>
                        <a:t>Satu</a:t>
                      </a:r>
                      <a:r>
                        <a:rPr lang="en-AU" sz="1050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variabel </a:t>
                      </a:r>
                      <a:r>
                        <a:rPr lang="en-AU" sz="105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ks</a:t>
                      </a:r>
                      <a:r>
                        <a:rPr lang="en-AU" sz="1050" dirty="0" err="1" smtClean="0">
                          <a:effectLst/>
                          <a:latin typeface="Arial"/>
                          <a:ea typeface="Times New Roman"/>
                        </a:rPr>
                        <a:t>planator</a:t>
                      </a: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i</a:t>
                      </a:r>
                      <a:r>
                        <a:rPr lang="en-AU" sz="1050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dengan</a:t>
                      </a:r>
                      <a:r>
                        <a:rPr lang="id-ID" sz="1050" baseline="0" dirty="0" smtClean="0">
                          <a:effectLst/>
                          <a:latin typeface="Arial"/>
                          <a:ea typeface="Times New Roman"/>
                        </a:rPr>
                        <a:t> 2 level atau lebih </a:t>
                      </a:r>
                      <a:r>
                        <a:rPr lang="en-AU" sz="1050" dirty="0" smtClean="0">
                          <a:effectLst/>
                          <a:latin typeface="Arial"/>
                          <a:ea typeface="Times New Roman"/>
                        </a:rPr>
                        <a:t>(</a:t>
                      </a: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kelompok independen</a:t>
                      </a:r>
                      <a:r>
                        <a:rPr lang="en-AU" sz="1050" dirty="0" smtClean="0">
                          <a:effectLst/>
                          <a:latin typeface="Arial"/>
                          <a:ea typeface="Times New Roman"/>
                        </a:rPr>
                        <a:t>)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Kontinu</a:t>
                      </a:r>
                      <a:r>
                        <a:rPr lang="en-AU" sz="1050" dirty="0" smtClean="0">
                          <a:effectLst/>
                          <a:latin typeface="Arial"/>
                          <a:ea typeface="Times New Roman"/>
                        </a:rPr>
                        <a:t>, </a:t>
                      </a: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normal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one-way ANOVA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33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ordinal </a:t>
                      </a: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atau</a:t>
                      </a:r>
                      <a:r>
                        <a:rPr lang="en-AU" sz="1050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kontinyu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Kruskal Wallis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033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kategoris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Chi- </a:t>
                      </a: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kuadrat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334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50" b="1" dirty="0" smtClean="0">
                          <a:effectLst/>
                          <a:latin typeface="Arial"/>
                          <a:ea typeface="Times New Roman"/>
                        </a:rPr>
                        <a:t>Satu</a:t>
                      </a:r>
                      <a:r>
                        <a:rPr lang="en-AU" sz="1050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variabel </a:t>
                      </a:r>
                      <a:r>
                        <a:rPr lang="en-AU" sz="1050" dirty="0" err="1" smtClean="0">
                          <a:effectLst/>
                          <a:latin typeface="Arial"/>
                          <a:ea typeface="Times New Roman"/>
                        </a:rPr>
                        <a:t>explanator</a:t>
                      </a: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i</a:t>
                      </a:r>
                      <a:r>
                        <a:rPr lang="en-AU" sz="1050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dengan</a:t>
                      </a:r>
                      <a:r>
                        <a:rPr lang="id-ID" sz="1050" baseline="0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AU" sz="1050" dirty="0" smtClean="0">
                          <a:effectLst/>
                          <a:latin typeface="Arial"/>
                          <a:ea typeface="Times New Roman"/>
                        </a:rPr>
                        <a:t>2 level </a:t>
                      </a: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(</a:t>
                      </a:r>
                      <a:r>
                        <a:rPr lang="en-AU" sz="1050" dirty="0" err="1" smtClean="0">
                          <a:effectLst/>
                          <a:latin typeface="Arial"/>
                          <a:ea typeface="Times New Roman"/>
                        </a:rPr>
                        <a:t>dependen</a:t>
                      </a:r>
                      <a:r>
                        <a:rPr lang="id-ID" sz="1050" baseline="0" dirty="0" smtClean="0">
                          <a:effectLst/>
                          <a:latin typeface="Arial"/>
                          <a:ea typeface="Times New Roman"/>
                        </a:rPr>
                        <a:t> atau</a:t>
                      </a:r>
                      <a:r>
                        <a:rPr lang="en-AU" sz="1050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AU" sz="1050" i="1" dirty="0">
                          <a:effectLst/>
                          <a:latin typeface="Arial"/>
                          <a:ea typeface="Times New Roman"/>
                        </a:rPr>
                        <a:t>matched groups</a:t>
                      </a: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)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kontinu</a:t>
                      </a:r>
                      <a:r>
                        <a:rPr lang="en-AU" sz="1050" dirty="0" smtClean="0">
                          <a:effectLst/>
                          <a:latin typeface="Arial"/>
                          <a:ea typeface="Times New Roman"/>
                        </a:rPr>
                        <a:t>, </a:t>
                      </a: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normal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paired t-test 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9603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 ordinal </a:t>
                      </a: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atau</a:t>
                      </a:r>
                      <a:r>
                        <a:rPr lang="id-ID" sz="1050" baseline="0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id-ID" sz="1050" baseline="0" dirty="0" smtClean="0">
                          <a:effectLst/>
                          <a:latin typeface="Arial"/>
                          <a:ea typeface="Times New Roman"/>
                        </a:rPr>
                        <a:t>kontinu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Wilcoxon signed ranks test 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6033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kategoris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McNemar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96032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50" b="1" dirty="0" smtClean="0">
                          <a:effectLst/>
                          <a:latin typeface="Arial"/>
                          <a:ea typeface="Times New Roman"/>
                        </a:rPr>
                        <a:t>Satu</a:t>
                      </a:r>
                      <a:r>
                        <a:rPr lang="en-AU" sz="1050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variabel </a:t>
                      </a:r>
                      <a:r>
                        <a:rPr lang="en-AU" sz="105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ks</a:t>
                      </a:r>
                      <a:r>
                        <a:rPr lang="en-AU" sz="1050" dirty="0" err="1" smtClean="0">
                          <a:effectLst/>
                          <a:latin typeface="Arial"/>
                          <a:ea typeface="Times New Roman"/>
                        </a:rPr>
                        <a:t>planator</a:t>
                      </a: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i</a:t>
                      </a:r>
                      <a:r>
                        <a:rPr lang="en-AU" sz="1050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dengan</a:t>
                      </a:r>
                      <a:r>
                        <a:rPr lang="id-ID" sz="1050" baseline="0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AU" sz="1050" dirty="0" smtClean="0">
                          <a:effectLst/>
                          <a:latin typeface="Arial"/>
                          <a:ea typeface="Times New Roman"/>
                        </a:rPr>
                        <a:t>2 </a:t>
                      </a: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level atau</a:t>
                      </a:r>
                      <a:r>
                        <a:rPr lang="en-AU" sz="1050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lebih </a:t>
                      </a:r>
                      <a:r>
                        <a:rPr lang="en-AU" sz="1050" dirty="0" smtClean="0">
                          <a:effectLst/>
                          <a:latin typeface="Arial"/>
                          <a:ea typeface="Times New Roman"/>
                        </a:rPr>
                        <a:t>(</a:t>
                      </a:r>
                      <a:r>
                        <a:rPr lang="en-AU" sz="1050" dirty="0" err="1" smtClean="0">
                          <a:effectLst/>
                          <a:latin typeface="Arial"/>
                          <a:ea typeface="Times New Roman"/>
                        </a:rPr>
                        <a:t>dependen</a:t>
                      </a:r>
                      <a:r>
                        <a:rPr lang="en-AU" sz="1050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atau</a:t>
                      </a:r>
                      <a:r>
                        <a:rPr lang="en-AU" sz="1050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AU" sz="1050" i="1" dirty="0">
                          <a:effectLst/>
                          <a:latin typeface="Arial"/>
                          <a:ea typeface="Times New Roman"/>
                        </a:rPr>
                        <a:t>matched groups</a:t>
                      </a: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)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kontinu</a:t>
                      </a:r>
                      <a:r>
                        <a:rPr lang="en-AU" sz="1050" dirty="0" smtClean="0">
                          <a:effectLst/>
                          <a:latin typeface="Arial"/>
                          <a:ea typeface="Times New Roman"/>
                        </a:rPr>
                        <a:t>, </a:t>
                      </a: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normal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one-way repeated measures ANOVA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033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ordinal </a:t>
                      </a: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atau</a:t>
                      </a:r>
                      <a:r>
                        <a:rPr lang="en-AU" sz="1050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kontinu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Tes </a:t>
                      </a:r>
                      <a:r>
                        <a:rPr lang="en-AU" sz="1050" dirty="0" smtClean="0">
                          <a:effectLst/>
                          <a:latin typeface="Arial"/>
                          <a:ea typeface="Times New Roman"/>
                        </a:rPr>
                        <a:t>Friedman 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434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kategoris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Regresi logistik ukuran yang diulang (</a:t>
                      </a:r>
                      <a:r>
                        <a:rPr lang="en-AU" sz="1050" i="1" dirty="0" smtClean="0">
                          <a:effectLst/>
                          <a:latin typeface="Arial"/>
                          <a:ea typeface="Times New Roman"/>
                        </a:rPr>
                        <a:t>repeated </a:t>
                      </a:r>
                      <a:r>
                        <a:rPr lang="en-AU" sz="1050" i="1" dirty="0">
                          <a:effectLst/>
                          <a:latin typeface="Arial"/>
                          <a:ea typeface="Times New Roman"/>
                        </a:rPr>
                        <a:t>measures logistic </a:t>
                      </a:r>
                      <a:r>
                        <a:rPr lang="en-AU" sz="1050" i="1" dirty="0" smtClean="0">
                          <a:effectLst/>
                          <a:latin typeface="Arial"/>
                          <a:ea typeface="Times New Roman"/>
                        </a:rPr>
                        <a:t>regression</a:t>
                      </a: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)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033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50" b="1" dirty="0" smtClean="0">
                          <a:effectLst/>
                          <a:latin typeface="Arial"/>
                          <a:ea typeface="Times New Roman"/>
                        </a:rPr>
                        <a:t>Dua </a:t>
                      </a:r>
                      <a:r>
                        <a:rPr lang="id-ID" sz="1050" b="0" dirty="0" smtClean="0">
                          <a:effectLst/>
                          <a:latin typeface="Arial"/>
                          <a:ea typeface="Times New Roman"/>
                        </a:rPr>
                        <a:t>variabel</a:t>
                      </a:r>
                      <a:r>
                        <a:rPr lang="id-ID" sz="1050" b="1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AU" sz="1050" dirty="0" err="1" smtClean="0">
                          <a:effectLst/>
                          <a:latin typeface="Arial"/>
                          <a:ea typeface="Times New Roman"/>
                        </a:rPr>
                        <a:t>explanator</a:t>
                      </a: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i </a:t>
                      </a: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atau lebih </a:t>
                      </a: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(kelompok </a:t>
                      </a:r>
                      <a:r>
                        <a:rPr lang="en-AU" sz="1050" dirty="0" err="1" smtClean="0">
                          <a:effectLst/>
                          <a:latin typeface="Arial"/>
                          <a:ea typeface="Times New Roman"/>
                        </a:rPr>
                        <a:t>independen</a:t>
                      </a:r>
                      <a:r>
                        <a:rPr lang="en-AU" sz="1050" dirty="0" smtClean="0">
                          <a:effectLst/>
                          <a:latin typeface="Arial"/>
                          <a:ea typeface="Times New Roman"/>
                        </a:rPr>
                        <a:t>)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kontinu</a:t>
                      </a:r>
                      <a:r>
                        <a:rPr lang="en-AU" sz="1050" dirty="0" smtClean="0">
                          <a:effectLst/>
                          <a:latin typeface="Arial"/>
                          <a:ea typeface="Times New Roman"/>
                        </a:rPr>
                        <a:t>, </a:t>
                      </a: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normal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ANOVA </a:t>
                      </a: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atau</a:t>
                      </a:r>
                      <a:r>
                        <a:rPr lang="id-ID" sz="1050" baseline="0" dirty="0" smtClean="0">
                          <a:effectLst/>
                          <a:latin typeface="Arial"/>
                          <a:ea typeface="Times New Roman"/>
                        </a:rPr>
                        <a:t> model</a:t>
                      </a:r>
                      <a:r>
                        <a:rPr lang="en-AU" sz="1050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linear 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9155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kategoris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Regresi </a:t>
                      </a:r>
                      <a:r>
                        <a:rPr lang="en-AU" sz="1050" dirty="0" err="1" smtClean="0">
                          <a:effectLst/>
                          <a:latin typeface="Arial"/>
                          <a:ea typeface="Times New Roman"/>
                        </a:rPr>
                        <a:t>logisti</a:t>
                      </a: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k</a:t>
                      </a:r>
                      <a:r>
                        <a:rPr lang="en-AU" sz="1050" dirty="0" smtClean="0">
                          <a:effectLst/>
                          <a:latin typeface="Arial"/>
                          <a:ea typeface="Times New Roman"/>
                        </a:rPr>
                        <a:t>/</a:t>
                      </a:r>
                      <a:r>
                        <a:rPr lang="en-AU" sz="1050" dirty="0" err="1" smtClean="0">
                          <a:effectLst/>
                          <a:latin typeface="Arial"/>
                          <a:ea typeface="Times New Roman"/>
                        </a:rPr>
                        <a:t>poisson</a:t>
                      </a:r>
                      <a:r>
                        <a:rPr lang="en-AU" sz="1050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A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60334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50" b="1" dirty="0" smtClean="0">
                          <a:effectLst/>
                          <a:latin typeface="Arial"/>
                          <a:ea typeface="Times New Roman"/>
                        </a:rPr>
                        <a:t>Satu</a:t>
                      </a:r>
                      <a:r>
                        <a:rPr lang="en-AU" sz="1050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variabel</a:t>
                      </a:r>
                      <a:r>
                        <a:rPr lang="id-ID" sz="1050" baseline="0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AU" sz="1050" dirty="0" smtClean="0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ks</a:t>
                      </a:r>
                      <a:r>
                        <a:rPr lang="en-AU" sz="1050" dirty="0" err="1" smtClean="0">
                          <a:effectLst/>
                          <a:latin typeface="Arial"/>
                          <a:ea typeface="Times New Roman"/>
                        </a:rPr>
                        <a:t>planator</a:t>
                      </a: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i kontinu 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kontinu</a:t>
                      </a:r>
                      <a:r>
                        <a:rPr lang="en-AU" sz="1050" dirty="0" smtClean="0">
                          <a:effectLst/>
                          <a:latin typeface="Arial"/>
                          <a:ea typeface="Times New Roman"/>
                        </a:rPr>
                        <a:t>, </a:t>
                      </a: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normal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 err="1" smtClean="0">
                          <a:effectLst/>
                          <a:latin typeface="Arial"/>
                          <a:ea typeface="Times New Roman"/>
                        </a:rPr>
                        <a:t>correla</a:t>
                      </a: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si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13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Regresi linear sederhana 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03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ordinal </a:t>
                      </a: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atau</a:t>
                      </a:r>
                      <a:r>
                        <a:rPr lang="id-ID" sz="1050" baseline="0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id-ID" sz="1050" baseline="0" dirty="0" smtClean="0">
                          <a:effectLst/>
                          <a:latin typeface="Arial"/>
                          <a:ea typeface="Times New Roman"/>
                        </a:rPr>
                        <a:t>kontinu 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korelasi</a:t>
                      </a: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r>
                        <a:rPr lang="en-AU" sz="1050" dirty="0" smtClean="0">
                          <a:effectLst/>
                          <a:latin typeface="Arial"/>
                          <a:ea typeface="Times New Roman"/>
                        </a:rPr>
                        <a:t>non-</a:t>
                      </a:r>
                      <a:r>
                        <a:rPr lang="en-AU" sz="1050" dirty="0" err="1" smtClean="0">
                          <a:effectLst/>
                          <a:latin typeface="Arial"/>
                          <a:ea typeface="Times New Roman"/>
                        </a:rPr>
                        <a:t>parametr</a:t>
                      </a: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ik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96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kategoris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Regresi logistik sederhana 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0334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50" b="1" dirty="0" smtClean="0">
                          <a:effectLst/>
                          <a:latin typeface="Arial"/>
                          <a:ea typeface="Times New Roman"/>
                        </a:rPr>
                        <a:t>Gabungan</a:t>
                      </a:r>
                      <a:r>
                        <a:rPr lang="id-ID" sz="1050" b="1" baseline="0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id-ID" sz="1050" b="0" baseline="0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variabel  </a:t>
                      </a: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kontinu dan</a:t>
                      </a:r>
                      <a:r>
                        <a:rPr lang="en-AU" sz="1050" dirty="0" smtClean="0">
                          <a:effectLst/>
                          <a:latin typeface="Arial"/>
                          <a:ea typeface="Times New Roman"/>
                        </a:rPr>
                        <a:t>/</a:t>
                      </a: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atau</a:t>
                      </a:r>
                      <a:r>
                        <a:rPr lang="id-ID" sz="1050" baseline="0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id-ID" sz="1050" baseline="0" dirty="0" smtClean="0">
                          <a:effectLst/>
                          <a:latin typeface="Arial"/>
                          <a:ea typeface="Times New Roman"/>
                        </a:rPr>
                        <a:t>eksplanatori kategoris 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kontinu</a:t>
                      </a:r>
                      <a:r>
                        <a:rPr lang="en-AU" sz="1050" dirty="0" smtClean="0">
                          <a:effectLst/>
                          <a:latin typeface="Arial"/>
                          <a:ea typeface="Times New Roman"/>
                        </a:rPr>
                        <a:t>, </a:t>
                      </a: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normal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Regresi </a:t>
                      </a:r>
                      <a:r>
                        <a:rPr lang="en-AU" sz="1050" dirty="0" smtClean="0">
                          <a:effectLst/>
                          <a:latin typeface="Arial"/>
                          <a:ea typeface="Times New Roman"/>
                        </a:rPr>
                        <a:t>multiple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6033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 smtClean="0">
                          <a:effectLst/>
                          <a:latin typeface="Arial"/>
                          <a:ea typeface="Times New Roman"/>
                        </a:rPr>
                        <a:t>anal</a:t>
                      </a: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i</a:t>
                      </a:r>
                      <a:r>
                        <a:rPr lang="en-AU" sz="1050" dirty="0" smtClean="0">
                          <a:effectLst/>
                          <a:latin typeface="Arial"/>
                          <a:ea typeface="Times New Roman"/>
                        </a:rPr>
                        <a:t>sis </a:t>
                      </a: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kovarians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9603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k</a:t>
                      </a:r>
                      <a:r>
                        <a:rPr lang="en-AU" sz="1050" dirty="0" err="1" smtClean="0">
                          <a:effectLst/>
                          <a:latin typeface="Arial"/>
                          <a:ea typeface="Times New Roman"/>
                        </a:rPr>
                        <a:t>ategori</a:t>
                      </a: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Regresi logistik </a:t>
                      </a:r>
                      <a:r>
                        <a:rPr lang="en-AU" sz="1050" dirty="0" smtClean="0">
                          <a:effectLst/>
                          <a:latin typeface="Arial"/>
                          <a:ea typeface="Times New Roman"/>
                        </a:rPr>
                        <a:t>multiple</a:t>
                      </a: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6033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Analisis </a:t>
                      </a:r>
                      <a:r>
                        <a:rPr lang="en-AU" sz="1050" dirty="0" smtClean="0">
                          <a:effectLst/>
                          <a:latin typeface="Arial"/>
                          <a:ea typeface="Times New Roman"/>
                        </a:rPr>
                        <a:t>dis</a:t>
                      </a:r>
                      <a:r>
                        <a:rPr lang="id-ID" sz="1050" dirty="0" smtClean="0">
                          <a:effectLst/>
                          <a:latin typeface="Arial"/>
                          <a:ea typeface="Times New Roman"/>
                        </a:rPr>
                        <a:t>kriminan</a:t>
                      </a:r>
                      <a:r>
                        <a:rPr lang="en-AU" sz="1050" dirty="0" smtClean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765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err="1" smtClean="0"/>
              <a:t>Pengunaan</a:t>
            </a:r>
            <a:r>
              <a:rPr lang="en-AU" dirty="0" smtClean="0"/>
              <a:t> ‘</a:t>
            </a:r>
            <a:r>
              <a:rPr lang="en-AU" dirty="0" err="1"/>
              <a:t>t</a:t>
            </a:r>
            <a:r>
              <a:rPr lang="en-AU" dirty="0" err="1" smtClean="0"/>
              <a:t>abel</a:t>
            </a:r>
            <a:r>
              <a:rPr lang="en-AU" dirty="0" smtClean="0"/>
              <a:t> </a:t>
            </a:r>
            <a:r>
              <a:rPr lang="id-ID" dirty="0" smtClean="0"/>
              <a:t>uji </a:t>
            </a:r>
            <a:r>
              <a:rPr lang="en-AU" dirty="0" smtClean="0"/>
              <a:t>mana</a:t>
            </a:r>
            <a:r>
              <a:rPr lang="en-AU" dirty="0" smtClean="0"/>
              <a:t>’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AU" b="1" dirty="0" err="1" smtClean="0"/>
              <a:t>Contoh</a:t>
            </a:r>
            <a:r>
              <a:rPr lang="en-AU" b="1" dirty="0" smtClean="0"/>
              <a:t>:</a:t>
            </a:r>
          </a:p>
          <a:p>
            <a:pPr marL="0" indent="0">
              <a:buNone/>
            </a:pPr>
            <a:r>
              <a:rPr lang="en-AU" dirty="0" err="1" smtClean="0"/>
              <a:t>Uji</a:t>
            </a:r>
            <a:r>
              <a:rPr lang="en-AU" dirty="0" smtClean="0"/>
              <a:t> </a:t>
            </a:r>
            <a:r>
              <a:rPr lang="en-AU" dirty="0" err="1" smtClean="0"/>
              <a:t>coba</a:t>
            </a:r>
            <a:r>
              <a:rPr lang="en-AU" dirty="0" smtClean="0"/>
              <a:t> yang </a:t>
            </a:r>
            <a:r>
              <a:rPr lang="en-AU" dirty="0" err="1" smtClean="0"/>
              <a:t>dikendalikan</a:t>
            </a:r>
            <a:r>
              <a:rPr lang="en-AU" dirty="0" smtClean="0"/>
              <a:t> </a:t>
            </a:r>
            <a:endParaRPr lang="en-AU" dirty="0" smtClean="0">
              <a:solidFill>
                <a:srgbClr val="FF0000"/>
              </a:solidFill>
            </a:endParaRPr>
          </a:p>
          <a:p>
            <a:r>
              <a:rPr lang="id-ID" dirty="0" smtClean="0"/>
              <a:t>Hasil </a:t>
            </a:r>
            <a:r>
              <a:rPr lang="en-AU" dirty="0" smtClean="0"/>
              <a:t>(Y</a:t>
            </a:r>
            <a:r>
              <a:rPr lang="en-AU" dirty="0" smtClean="0"/>
              <a:t>):</a:t>
            </a:r>
          </a:p>
          <a:p>
            <a:pPr marL="857250" lvl="1" indent="-457200"/>
            <a:r>
              <a:rPr lang="en-AU" dirty="0" err="1" smtClean="0"/>
              <a:t>Sakit</a:t>
            </a:r>
            <a:r>
              <a:rPr lang="en-AU" dirty="0" smtClean="0"/>
              <a:t>/</a:t>
            </a:r>
            <a:r>
              <a:rPr lang="en-AU" dirty="0" err="1" smtClean="0"/>
              <a:t>tidak</a:t>
            </a:r>
            <a:r>
              <a:rPr lang="en-AU" dirty="0" smtClean="0"/>
              <a:t> </a:t>
            </a:r>
            <a:r>
              <a:rPr lang="en-AU" dirty="0" err="1" smtClean="0"/>
              <a:t>sakit</a:t>
            </a:r>
            <a:r>
              <a:rPr lang="en-AU" dirty="0" smtClean="0"/>
              <a:t> = </a:t>
            </a:r>
            <a:r>
              <a:rPr lang="en-AU" dirty="0" err="1" smtClean="0"/>
              <a:t>kategori</a:t>
            </a:r>
            <a:r>
              <a:rPr lang="id-ID" dirty="0" smtClean="0"/>
              <a:t>s</a:t>
            </a:r>
            <a:r>
              <a:rPr lang="en-AU" dirty="0" smtClean="0"/>
              <a:t> </a:t>
            </a:r>
            <a:r>
              <a:rPr lang="en-AU" dirty="0" smtClean="0"/>
              <a:t>(nominal)</a:t>
            </a:r>
          </a:p>
          <a:p>
            <a:r>
              <a:rPr lang="id-ID" dirty="0" smtClean="0"/>
              <a:t>Variabel eksplanatori</a:t>
            </a:r>
            <a:endParaRPr lang="en-AU" dirty="0" smtClean="0"/>
          </a:p>
          <a:p>
            <a:pPr lvl="1"/>
            <a:r>
              <a:rPr lang="en-AU" dirty="0" err="1" smtClean="0"/>
              <a:t>Perlakuan</a:t>
            </a:r>
            <a:r>
              <a:rPr lang="en-AU" dirty="0" smtClean="0"/>
              <a:t> (</a:t>
            </a:r>
            <a:r>
              <a:rPr lang="en-AU" dirty="0" err="1" smtClean="0"/>
              <a:t>ya</a:t>
            </a:r>
            <a:r>
              <a:rPr lang="en-AU" dirty="0" smtClean="0"/>
              <a:t>/</a:t>
            </a:r>
            <a:r>
              <a:rPr lang="en-AU" dirty="0" err="1" smtClean="0"/>
              <a:t>tidak</a:t>
            </a:r>
            <a:r>
              <a:rPr lang="en-AU" dirty="0" smtClean="0"/>
              <a:t>) = </a:t>
            </a:r>
            <a:r>
              <a:rPr lang="en-AU" dirty="0" err="1" smtClean="0"/>
              <a:t>kategori</a:t>
            </a:r>
            <a:r>
              <a:rPr lang="id-ID" dirty="0" smtClean="0"/>
              <a:t>s</a:t>
            </a:r>
            <a:r>
              <a:rPr lang="en-AU" dirty="0" smtClean="0"/>
              <a:t> </a:t>
            </a:r>
            <a:r>
              <a:rPr lang="en-AU" dirty="0" smtClean="0"/>
              <a:t>(nominal)</a:t>
            </a:r>
          </a:p>
          <a:p>
            <a:pPr lvl="1"/>
            <a:r>
              <a:rPr lang="en-AU" dirty="0" err="1" smtClean="0"/>
              <a:t>Umur</a:t>
            </a:r>
            <a:r>
              <a:rPr lang="en-AU" dirty="0" smtClean="0"/>
              <a:t> (</a:t>
            </a:r>
            <a:r>
              <a:rPr lang="en-AU" dirty="0" err="1" smtClean="0"/>
              <a:t>bulan</a:t>
            </a:r>
            <a:r>
              <a:rPr lang="en-AU" dirty="0" smtClean="0"/>
              <a:t>) = </a:t>
            </a:r>
            <a:r>
              <a:rPr lang="en-AU" dirty="0" err="1" smtClean="0"/>
              <a:t>kontinu</a:t>
            </a:r>
            <a:r>
              <a:rPr lang="en-AU" dirty="0" smtClean="0"/>
              <a:t> </a:t>
            </a:r>
            <a:endParaRPr lang="en-AU" dirty="0" smtClean="0"/>
          </a:p>
          <a:p>
            <a:pPr lvl="1"/>
            <a:r>
              <a:rPr lang="en-AU" dirty="0" err="1" smtClean="0"/>
              <a:t>Jenis</a:t>
            </a:r>
            <a:r>
              <a:rPr lang="en-AU" dirty="0" smtClean="0"/>
              <a:t> </a:t>
            </a:r>
            <a:r>
              <a:rPr lang="en-AU" dirty="0" err="1" smtClean="0"/>
              <a:t>kelamin</a:t>
            </a:r>
            <a:r>
              <a:rPr lang="en-AU" dirty="0" smtClean="0"/>
              <a:t> (</a:t>
            </a:r>
            <a:r>
              <a:rPr lang="en-AU" dirty="0" err="1" smtClean="0"/>
              <a:t>jantan</a:t>
            </a:r>
            <a:r>
              <a:rPr lang="en-AU" dirty="0" smtClean="0"/>
              <a:t>/</a:t>
            </a:r>
            <a:r>
              <a:rPr lang="en-AU" dirty="0" err="1" smtClean="0"/>
              <a:t>betina</a:t>
            </a:r>
            <a:r>
              <a:rPr lang="en-AU" dirty="0" smtClean="0"/>
              <a:t>) = </a:t>
            </a:r>
            <a:r>
              <a:rPr lang="en-AU" dirty="0" err="1" smtClean="0"/>
              <a:t>kategori</a:t>
            </a:r>
            <a:r>
              <a:rPr lang="id-ID" dirty="0" smtClean="0"/>
              <a:t>s</a:t>
            </a:r>
            <a:r>
              <a:rPr lang="en-AU" dirty="0" smtClean="0"/>
              <a:t> </a:t>
            </a:r>
            <a:r>
              <a:rPr lang="en-AU" dirty="0" smtClean="0"/>
              <a:t>(nominal)</a:t>
            </a:r>
          </a:p>
          <a:p>
            <a:pPr marL="0" indent="0">
              <a:buNone/>
            </a:pPr>
            <a:r>
              <a:rPr lang="id-ID" dirty="0" smtClean="0"/>
              <a:t>Uji </a:t>
            </a:r>
            <a:r>
              <a:rPr lang="en-AU" dirty="0" smtClean="0"/>
              <a:t>mana </a:t>
            </a:r>
            <a:r>
              <a:rPr lang="en-AU" dirty="0" smtClean="0"/>
              <a:t>yang </a:t>
            </a:r>
            <a:r>
              <a:rPr lang="en-AU" dirty="0" err="1" smtClean="0"/>
              <a:t>digunakan</a:t>
            </a:r>
            <a:r>
              <a:rPr lang="en-AU" dirty="0" smtClean="0"/>
              <a:t>? </a:t>
            </a:r>
            <a:r>
              <a:rPr lang="en-AU" dirty="0" err="1" smtClean="0"/>
              <a:t>Gunakan</a:t>
            </a:r>
            <a:r>
              <a:rPr lang="en-AU" dirty="0" smtClean="0"/>
              <a:t> </a:t>
            </a:r>
            <a:r>
              <a:rPr lang="en-AU" dirty="0" err="1" smtClean="0"/>
              <a:t>tabel</a:t>
            </a:r>
            <a:r>
              <a:rPr lang="en-AU" dirty="0" smtClean="0"/>
              <a:t>.</a:t>
            </a:r>
          </a:p>
          <a:p>
            <a:pPr marL="0" indent="0">
              <a:buNone/>
            </a:pPr>
            <a:r>
              <a:rPr lang="en-AU" dirty="0" smtClean="0"/>
              <a:t>= </a:t>
            </a:r>
            <a:r>
              <a:rPr lang="en-AU" dirty="0" err="1" smtClean="0"/>
              <a:t>Resgresi</a:t>
            </a:r>
            <a:r>
              <a:rPr lang="en-AU" dirty="0" smtClean="0"/>
              <a:t> </a:t>
            </a:r>
            <a:r>
              <a:rPr lang="en-AU" dirty="0" err="1" smtClean="0"/>
              <a:t>logistik</a:t>
            </a:r>
            <a:r>
              <a:rPr lang="en-AU" dirty="0" smtClean="0"/>
              <a:t> </a:t>
            </a:r>
            <a:r>
              <a:rPr lang="id-ID" dirty="0" smtClean="0"/>
              <a:t>berganda </a:t>
            </a:r>
            <a:r>
              <a:rPr lang="en-AU" dirty="0" err="1" smtClean="0"/>
              <a:t>atau</a:t>
            </a:r>
            <a:r>
              <a:rPr lang="en-AU" dirty="0" smtClean="0"/>
              <a:t> </a:t>
            </a:r>
            <a:r>
              <a:rPr lang="en-AU" dirty="0" err="1" smtClean="0"/>
              <a:t>analisis</a:t>
            </a:r>
            <a:r>
              <a:rPr lang="en-AU" dirty="0" smtClean="0"/>
              <a:t> </a:t>
            </a:r>
            <a:r>
              <a:rPr lang="en-AU" dirty="0" err="1" smtClean="0"/>
              <a:t>diskriminan</a:t>
            </a:r>
            <a:r>
              <a:rPr lang="en-AU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21535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Rangkuman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1200"/>
              </a:spcAft>
            </a:pPr>
            <a:r>
              <a:rPr lang="id-ID" sz="2600" dirty="0" smtClean="0"/>
              <a:t>Ada banyak tes! </a:t>
            </a:r>
            <a:endParaRPr lang="en-AU" sz="2600" dirty="0" smtClean="0">
              <a:solidFill>
                <a:srgbClr val="FF0000"/>
              </a:solidFill>
            </a:endParaRPr>
          </a:p>
          <a:p>
            <a:pPr>
              <a:spcAft>
                <a:spcPts val="1200"/>
              </a:spcAft>
            </a:pPr>
            <a:r>
              <a:rPr lang="id-ID" sz="2600" dirty="0" smtClean="0"/>
              <a:t>Beberapa faktor yang </a:t>
            </a:r>
            <a:r>
              <a:rPr lang="id-ID" sz="2600" dirty="0" smtClean="0"/>
              <a:t>memengaruhi </a:t>
            </a:r>
            <a:r>
              <a:rPr lang="id-ID" sz="2600" dirty="0" smtClean="0"/>
              <a:t>pilihan </a:t>
            </a:r>
            <a:endParaRPr lang="en-AU" sz="2600" dirty="0" smtClean="0">
              <a:solidFill>
                <a:srgbClr val="FF0000"/>
              </a:solidFill>
            </a:endParaRPr>
          </a:p>
          <a:p>
            <a:pPr lvl="1">
              <a:spcAft>
                <a:spcPts val="1200"/>
              </a:spcAft>
            </a:pPr>
            <a:r>
              <a:rPr lang="en-AU" sz="2200" dirty="0" err="1" smtClean="0"/>
              <a:t>Preseden</a:t>
            </a:r>
            <a:endParaRPr lang="en-AU" sz="2200" dirty="0" smtClean="0"/>
          </a:p>
          <a:p>
            <a:pPr lvl="1">
              <a:spcAft>
                <a:spcPts val="1200"/>
              </a:spcAft>
            </a:pPr>
            <a:r>
              <a:rPr lang="id-ID" sz="2200" dirty="0" smtClean="0"/>
              <a:t>Badan registrasi</a:t>
            </a:r>
            <a:endParaRPr lang="en-AU" sz="2200" dirty="0" smtClean="0">
              <a:solidFill>
                <a:srgbClr val="FF0000"/>
              </a:solidFill>
            </a:endParaRPr>
          </a:p>
          <a:p>
            <a:pPr lvl="1">
              <a:spcAft>
                <a:spcPts val="1200"/>
              </a:spcAft>
            </a:pPr>
            <a:r>
              <a:rPr lang="en-AU" sz="2200" dirty="0" err="1" smtClean="0"/>
              <a:t>Preferen</a:t>
            </a:r>
            <a:r>
              <a:rPr lang="id-ID" sz="2200" dirty="0" smtClean="0"/>
              <a:t>si</a:t>
            </a:r>
            <a:endParaRPr lang="en-AU" sz="2200" dirty="0" smtClean="0"/>
          </a:p>
          <a:p>
            <a:pPr lvl="1">
              <a:spcAft>
                <a:spcPts val="1200"/>
              </a:spcAft>
            </a:pPr>
            <a:r>
              <a:rPr lang="id-ID" sz="2200" dirty="0" smtClean="0"/>
              <a:t>Tujuan </a:t>
            </a:r>
            <a:endParaRPr lang="en-AU" sz="2200" dirty="0" smtClean="0"/>
          </a:p>
          <a:p>
            <a:pPr lvl="1">
              <a:spcAft>
                <a:spcPts val="1200"/>
              </a:spcAft>
            </a:pPr>
            <a:r>
              <a:rPr lang="en-AU" sz="2200" u="sng" dirty="0" err="1" smtClean="0"/>
              <a:t>Statisti</a:t>
            </a:r>
            <a:r>
              <a:rPr lang="id-ID" sz="2200" u="sng" dirty="0" smtClean="0"/>
              <a:t>ka</a:t>
            </a:r>
            <a:r>
              <a:rPr lang="en-AU" sz="2200" u="sng" dirty="0" smtClean="0"/>
              <a:t>l</a:t>
            </a:r>
          </a:p>
          <a:p>
            <a:pPr lvl="2">
              <a:spcAft>
                <a:spcPts val="1200"/>
              </a:spcAft>
            </a:pPr>
            <a:r>
              <a:rPr lang="id-ID" sz="1900" dirty="0" smtClean="0"/>
              <a:t>Jenis data </a:t>
            </a:r>
            <a:r>
              <a:rPr lang="en-AU" sz="1900" dirty="0" smtClean="0"/>
              <a:t>(</a:t>
            </a:r>
            <a:r>
              <a:rPr lang="id-ID" sz="1900" dirty="0" smtClean="0"/>
              <a:t>contoh</a:t>
            </a:r>
            <a:r>
              <a:rPr lang="en-AU" sz="1900" dirty="0" smtClean="0"/>
              <a:t> ordinal, </a:t>
            </a:r>
            <a:r>
              <a:rPr lang="id-ID" sz="1900" dirty="0" smtClean="0"/>
              <a:t>kelompok pembanding, banyak</a:t>
            </a:r>
            <a:r>
              <a:rPr lang="en-AU" sz="1900" dirty="0" smtClean="0"/>
              <a:t> variables)</a:t>
            </a:r>
          </a:p>
          <a:p>
            <a:pPr lvl="2">
              <a:spcAft>
                <a:spcPts val="1200"/>
              </a:spcAft>
            </a:pPr>
            <a:r>
              <a:rPr lang="id-ID" sz="1900" dirty="0" smtClean="0"/>
              <a:t>Distribusi non/parametrik</a:t>
            </a:r>
            <a:endParaRPr lang="en-AU" sz="1900" dirty="0" smtClean="0">
              <a:solidFill>
                <a:srgbClr val="FF0000"/>
              </a:solidFill>
            </a:endParaRPr>
          </a:p>
          <a:p>
            <a:pPr lvl="2">
              <a:spcAft>
                <a:spcPts val="1200"/>
              </a:spcAft>
            </a:pPr>
            <a:r>
              <a:rPr lang="id-ID" sz="1900" dirty="0" smtClean="0"/>
              <a:t>D</a:t>
            </a:r>
            <a:r>
              <a:rPr lang="en-AU" sz="1900" dirty="0" err="1" smtClean="0"/>
              <a:t>ata</a:t>
            </a:r>
            <a:r>
              <a:rPr lang="id-ID" sz="1900" smtClean="0"/>
              <a:t> terkorelasi</a:t>
            </a:r>
            <a:endParaRPr lang="en-AU" sz="1900" dirty="0" smtClean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9983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sz="6000" dirty="0" smtClean="0"/>
              <a:t>Selesai</a:t>
            </a:r>
            <a:r>
              <a:rPr lang="en-AU" sz="6000" dirty="0" smtClean="0"/>
              <a:t> </a:t>
            </a:r>
            <a:endParaRPr lang="en-AU" dirty="0"/>
          </a:p>
        </p:txBody>
      </p:sp>
      <p:pic>
        <p:nvPicPr>
          <p:cNvPr id="30725" name="Content Placeholder 5" descr="C:\Users\Brendan\Desktop\photos\20130402_173651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1412875"/>
            <a:ext cx="6027738" cy="4522788"/>
          </a:xfrm>
        </p:spPr>
      </p:pic>
    </p:spTree>
    <p:extLst>
      <p:ext uri="{BB962C8B-B14F-4D97-AF65-F5344CB8AC3E}">
        <p14:creationId xmlns:p14="http://schemas.microsoft.com/office/powerpoint/2010/main" val="364267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Apa yang dicakup di dalam diskusi ini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b="1" dirty="0" smtClean="0"/>
              <a:t>Latar belakang penting </a:t>
            </a:r>
            <a:endParaRPr lang="en-AU" b="1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Memahami </a:t>
            </a:r>
            <a:r>
              <a:rPr lang="id-ID" dirty="0" smtClean="0"/>
              <a:t>gugus data </a:t>
            </a:r>
            <a:endParaRPr lang="en-AU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Jenis-jenis </a:t>
            </a:r>
            <a:r>
              <a:rPr lang="id-ID" dirty="0" smtClean="0"/>
              <a:t>data </a:t>
            </a:r>
            <a:endParaRPr lang="en-AU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Distribusi probabilitas </a:t>
            </a:r>
            <a:endParaRPr lang="en-AU" dirty="0" smtClean="0"/>
          </a:p>
          <a:p>
            <a:pPr marL="0" indent="0">
              <a:buNone/>
            </a:pPr>
            <a:r>
              <a:rPr lang="id-ID" b="1" dirty="0" smtClean="0"/>
              <a:t>Pemilihan</a:t>
            </a:r>
            <a:endParaRPr lang="en-AU" b="1" dirty="0" smtClean="0"/>
          </a:p>
          <a:p>
            <a:pPr marL="514350" indent="-514350">
              <a:buAutoNum type="arabicPeriod" startAt="4"/>
            </a:pPr>
            <a:r>
              <a:rPr lang="id-ID" dirty="0" smtClean="0"/>
              <a:t>Faktor yang </a:t>
            </a:r>
            <a:r>
              <a:rPr lang="id-ID" dirty="0" smtClean="0"/>
              <a:t>memengaruhi </a:t>
            </a:r>
            <a:r>
              <a:rPr lang="id-ID" dirty="0" smtClean="0"/>
              <a:t>pilihan </a:t>
            </a:r>
            <a:r>
              <a:rPr lang="id-ID" dirty="0" smtClean="0"/>
              <a:t>uji</a:t>
            </a:r>
            <a:endParaRPr lang="en-AU" dirty="0" smtClean="0"/>
          </a:p>
          <a:p>
            <a:pPr marL="514350" indent="-514350">
              <a:buAutoNum type="arabicPeriod" startAt="4"/>
            </a:pPr>
            <a:r>
              <a:rPr lang="id-ID" dirty="0" smtClean="0"/>
              <a:t>Alat yang membantu Anda </a:t>
            </a:r>
            <a:r>
              <a:rPr lang="id-ID" dirty="0" smtClean="0"/>
              <a:t>memilih </a:t>
            </a:r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8768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Memahami </a:t>
            </a:r>
            <a:r>
              <a:rPr lang="id-ID" dirty="0" smtClean="0"/>
              <a:t>gugus data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AU" sz="2000" dirty="0" smtClean="0"/>
              <a:t>Data</a:t>
            </a:r>
            <a:r>
              <a:rPr lang="id-ID" sz="2000" dirty="0" smtClean="0"/>
              <a:t> biasanya memiliki 2-3 bagian untuk setiap observasi: </a:t>
            </a:r>
            <a:endParaRPr lang="en-AU" sz="2000" dirty="0" smtClean="0"/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AU" sz="2000" dirty="0" err="1" smtClean="0"/>
              <a:t>Ukuran</a:t>
            </a:r>
            <a:r>
              <a:rPr lang="en-AU" sz="2000" dirty="0" smtClean="0"/>
              <a:t> </a:t>
            </a:r>
            <a:r>
              <a:rPr lang="en-AU" sz="2000" dirty="0" err="1" smtClean="0"/>
              <a:t>hasil</a:t>
            </a:r>
            <a:r>
              <a:rPr lang="en-AU" sz="2000" dirty="0" smtClean="0"/>
              <a:t> (</a:t>
            </a:r>
            <a:r>
              <a:rPr lang="id-ID" sz="2000" dirty="0" smtClean="0"/>
              <a:t>variabel dependen</a:t>
            </a:r>
            <a:r>
              <a:rPr lang="en-AU" sz="2000" dirty="0" smtClean="0"/>
              <a:t> = Y)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id-ID" sz="2000" dirty="0" smtClean="0"/>
              <a:t>Variabel </a:t>
            </a:r>
            <a:r>
              <a:rPr lang="en-AU" sz="2000" dirty="0" smtClean="0"/>
              <a:t>Explanatory</a:t>
            </a:r>
            <a:r>
              <a:rPr lang="id-ID" sz="2000" dirty="0" smtClean="0"/>
              <a:t> (independen)</a:t>
            </a:r>
            <a:r>
              <a:rPr lang="en-AU" sz="2000" dirty="0" smtClean="0"/>
              <a:t> </a:t>
            </a:r>
            <a:r>
              <a:rPr lang="id-ID" sz="2000" dirty="0" smtClean="0"/>
              <a:t>yang menjadi perhatian</a:t>
            </a:r>
            <a:r>
              <a:rPr lang="en-AU" sz="2000" dirty="0" smtClean="0"/>
              <a:t> (</a:t>
            </a:r>
            <a:r>
              <a:rPr lang="en-AU" sz="2000" dirty="0" err="1" smtClean="0"/>
              <a:t>variab</a:t>
            </a:r>
            <a:r>
              <a:rPr lang="id-ID" sz="2000" dirty="0" smtClean="0"/>
              <a:t>e</a:t>
            </a:r>
            <a:r>
              <a:rPr lang="en-AU" sz="2000" dirty="0" smtClean="0"/>
              <a:t>l</a:t>
            </a:r>
            <a:r>
              <a:rPr lang="id-ID" sz="2000" dirty="0" smtClean="0"/>
              <a:t> </a:t>
            </a:r>
            <a:r>
              <a:rPr lang="id-ID" sz="2000" dirty="0" smtClean="0"/>
              <a:t>independen</a:t>
            </a:r>
            <a:r>
              <a:rPr lang="en-AU" sz="2000" dirty="0" smtClean="0"/>
              <a:t> </a:t>
            </a:r>
            <a:r>
              <a:rPr lang="en-AU" sz="2000" dirty="0" smtClean="0"/>
              <a:t>= X)</a:t>
            </a:r>
            <a:endParaRPr lang="en-AU" sz="1400" dirty="0" smtClean="0"/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AU" sz="2000" dirty="0" smtClean="0"/>
              <a:t>Confounders</a:t>
            </a:r>
          </a:p>
          <a:p>
            <a:pPr marL="1828800" lvl="3" indent="-514350">
              <a:lnSpc>
                <a:spcPct val="150000"/>
              </a:lnSpc>
            </a:pPr>
            <a:r>
              <a:rPr lang="id-ID" sz="1400" dirty="0" smtClean="0"/>
              <a:t>Juga dikenal sebagai variabel </a:t>
            </a:r>
            <a:r>
              <a:rPr lang="en-AU" sz="1400" dirty="0" err="1" smtClean="0"/>
              <a:t>independen</a:t>
            </a:r>
            <a:r>
              <a:rPr lang="id-ID" sz="1400" dirty="0" smtClean="0"/>
              <a:t> </a:t>
            </a:r>
            <a:r>
              <a:rPr lang="en-AU" sz="1400" dirty="0" smtClean="0"/>
              <a:t>(X).  </a:t>
            </a:r>
          </a:p>
          <a:p>
            <a:pPr marL="2286000" lvl="4" indent="-514350">
              <a:lnSpc>
                <a:spcPct val="150000"/>
              </a:lnSpc>
            </a:pPr>
            <a:r>
              <a:rPr lang="id-ID" sz="1400" dirty="0" smtClean="0"/>
              <a:t>Analisis multi-variabel </a:t>
            </a:r>
            <a:endParaRPr lang="en-AU" sz="1400" dirty="0" smtClean="0"/>
          </a:p>
          <a:p>
            <a:pPr marL="1828800" lvl="3" indent="-514350">
              <a:lnSpc>
                <a:spcPct val="150000"/>
              </a:lnSpc>
            </a:pPr>
            <a:r>
              <a:rPr lang="id-ID" sz="1400" dirty="0" smtClean="0"/>
              <a:t>Tidak semua studi mencatat ini: </a:t>
            </a:r>
            <a:endParaRPr lang="en-AU" sz="1400" dirty="0" smtClean="0"/>
          </a:p>
          <a:p>
            <a:pPr marL="2286000" lvl="4" indent="-514350">
              <a:lnSpc>
                <a:spcPct val="150000"/>
              </a:lnSpc>
            </a:pPr>
            <a:r>
              <a:rPr lang="en-AU" sz="1400" dirty="0" smtClean="0"/>
              <a:t>Anal</a:t>
            </a:r>
            <a:r>
              <a:rPr lang="id-ID" sz="1400" dirty="0" smtClean="0"/>
              <a:t>isis lebih sederhana </a:t>
            </a:r>
            <a:r>
              <a:rPr lang="en-AU" sz="1400" dirty="0" smtClean="0"/>
              <a:t>(</a:t>
            </a:r>
            <a:r>
              <a:rPr lang="en-AU" sz="1400" dirty="0" err="1" smtClean="0"/>
              <a:t>uni-variabel</a:t>
            </a:r>
            <a:r>
              <a:rPr lang="en-AU" sz="1400" dirty="0" smtClean="0"/>
              <a:t>  </a:t>
            </a:r>
            <a:r>
              <a:rPr lang="id-ID" sz="1400" dirty="0" smtClean="0"/>
              <a:t>contohnya</a:t>
            </a:r>
            <a:r>
              <a:rPr lang="en-AU" sz="1400" dirty="0" smtClean="0"/>
              <a:t> t-test)</a:t>
            </a:r>
          </a:p>
          <a:p>
            <a:pPr marL="2286000" lvl="4" indent="-514350">
              <a:lnSpc>
                <a:spcPct val="150000"/>
              </a:lnSpc>
            </a:pPr>
            <a:r>
              <a:rPr lang="en-AU" sz="1400" i="1" dirty="0" smtClean="0"/>
              <a:t>risk confounding</a:t>
            </a:r>
            <a:r>
              <a:rPr lang="id-ID" sz="1400" i="1" dirty="0" smtClean="0"/>
              <a:t> </a:t>
            </a:r>
            <a:r>
              <a:rPr lang="en-AU" sz="1400" dirty="0" smtClean="0"/>
              <a:t>– </a:t>
            </a:r>
            <a:r>
              <a:rPr lang="id-ID" sz="1400" dirty="0" smtClean="0"/>
              <a:t>kesimpulan yang salah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938496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Memahami </a:t>
            </a:r>
            <a:r>
              <a:rPr lang="id-ID" dirty="0" smtClean="0"/>
              <a:t>data </a:t>
            </a:r>
            <a:r>
              <a:rPr lang="en-AU" dirty="0" smtClean="0"/>
              <a:t>(</a:t>
            </a:r>
            <a:r>
              <a:rPr lang="id-ID" dirty="0" smtClean="0"/>
              <a:t>lanjutan</a:t>
            </a:r>
            <a:r>
              <a:rPr lang="en-AU" dirty="0" smtClean="0"/>
              <a:t>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" indent="0">
              <a:lnSpc>
                <a:spcPct val="200000"/>
              </a:lnSpc>
              <a:buNone/>
            </a:pPr>
            <a:r>
              <a:rPr lang="id-ID" sz="2400" b="1" dirty="0" smtClean="0"/>
              <a:t>Contoh</a:t>
            </a:r>
            <a:r>
              <a:rPr lang="en-AU" sz="2400" b="1" dirty="0" smtClean="0"/>
              <a:t>:</a:t>
            </a:r>
            <a:endParaRPr lang="en-AU" sz="2400" b="1" dirty="0"/>
          </a:p>
          <a:p>
            <a:pPr marL="57150" indent="0">
              <a:spcAft>
                <a:spcPts val="1200"/>
              </a:spcAft>
              <a:buNone/>
            </a:pPr>
            <a:r>
              <a:rPr lang="id-ID" sz="2400" dirty="0" smtClean="0"/>
              <a:t>Sebuah uji coba untuk menginvestigasi pertambahan berat pada sapi karena suplementasi mikro-nutrien</a:t>
            </a:r>
            <a:r>
              <a:rPr lang="en-AU" sz="2400" dirty="0" smtClean="0"/>
              <a:t>.</a:t>
            </a:r>
            <a:endParaRPr lang="en-AU" sz="2400" dirty="0"/>
          </a:p>
          <a:p>
            <a:pPr marL="57150" indent="0">
              <a:spcAft>
                <a:spcPts val="1200"/>
              </a:spcAft>
              <a:buNone/>
            </a:pPr>
            <a:r>
              <a:rPr lang="id-ID" sz="2400" dirty="0" smtClean="0"/>
              <a:t>Hasil</a:t>
            </a:r>
            <a:r>
              <a:rPr lang="en-AU" sz="2400" dirty="0" smtClean="0"/>
              <a:t>  </a:t>
            </a:r>
            <a:r>
              <a:rPr lang="en-AU" sz="2400" dirty="0"/>
              <a:t>= </a:t>
            </a:r>
            <a:r>
              <a:rPr lang="id-ID" sz="2400" dirty="0" smtClean="0"/>
              <a:t>bobot setelah perlakuan </a:t>
            </a:r>
            <a:endParaRPr lang="en-AU" sz="2400" dirty="0"/>
          </a:p>
          <a:p>
            <a:pPr marL="57150" indent="0">
              <a:spcAft>
                <a:spcPts val="1200"/>
              </a:spcAft>
              <a:buNone/>
            </a:pPr>
            <a:r>
              <a:rPr lang="id-ID" sz="2400" dirty="0" smtClean="0"/>
              <a:t>Variabel </a:t>
            </a:r>
            <a:r>
              <a:rPr lang="id-ID" sz="2400" i="1" dirty="0"/>
              <a:t>e</a:t>
            </a:r>
            <a:r>
              <a:rPr lang="en-AU" sz="2400" i="1" dirty="0" err="1" smtClean="0"/>
              <a:t>xplanatory</a:t>
            </a:r>
            <a:r>
              <a:rPr lang="en-AU" sz="2400" i="1" dirty="0" smtClean="0"/>
              <a:t> </a:t>
            </a:r>
            <a:r>
              <a:rPr lang="id-ID" sz="2400" dirty="0" smtClean="0"/>
              <a:t>(independen) </a:t>
            </a:r>
            <a:r>
              <a:rPr lang="en-AU" sz="2400" dirty="0" smtClean="0"/>
              <a:t>= </a:t>
            </a:r>
            <a:r>
              <a:rPr lang="id-ID" sz="2400" dirty="0" smtClean="0"/>
              <a:t>perlakuan </a:t>
            </a:r>
            <a:r>
              <a:rPr lang="en-AU" sz="2400" dirty="0" smtClean="0"/>
              <a:t>mi</a:t>
            </a:r>
            <a:r>
              <a:rPr lang="id-ID" sz="2400" dirty="0" smtClean="0"/>
              <a:t>k</a:t>
            </a:r>
            <a:r>
              <a:rPr lang="en-AU" sz="2400" dirty="0" err="1" smtClean="0"/>
              <a:t>ro</a:t>
            </a:r>
            <a:r>
              <a:rPr lang="id-ID" sz="2400" dirty="0" smtClean="0"/>
              <a:t>-</a:t>
            </a:r>
            <a:r>
              <a:rPr lang="en-AU" sz="2400" dirty="0" err="1" smtClean="0"/>
              <a:t>nutrien</a:t>
            </a:r>
            <a:r>
              <a:rPr lang="id-ID" sz="2400" dirty="0" smtClean="0"/>
              <a:t> </a:t>
            </a:r>
            <a:r>
              <a:rPr lang="en-AU" sz="2400" dirty="0" smtClean="0"/>
              <a:t>(y</a:t>
            </a:r>
            <a:r>
              <a:rPr lang="id-ID" sz="2400" dirty="0" smtClean="0"/>
              <a:t>a atau tidak</a:t>
            </a:r>
            <a:r>
              <a:rPr lang="en-AU" sz="2400" dirty="0" smtClean="0"/>
              <a:t>)</a:t>
            </a:r>
            <a:endParaRPr lang="en-AU" sz="2400" dirty="0"/>
          </a:p>
          <a:p>
            <a:pPr marL="57150" indent="0">
              <a:spcAft>
                <a:spcPts val="1200"/>
              </a:spcAft>
              <a:buNone/>
            </a:pPr>
            <a:r>
              <a:rPr lang="en-AU" sz="2400" i="1" dirty="0" smtClean="0"/>
              <a:t>Confounder</a:t>
            </a:r>
            <a:r>
              <a:rPr lang="en-AU" sz="2400" dirty="0" smtClean="0"/>
              <a:t> </a:t>
            </a:r>
            <a:r>
              <a:rPr lang="en-AU" sz="2400" dirty="0"/>
              <a:t>= </a:t>
            </a:r>
            <a:r>
              <a:rPr lang="id-ID" sz="2400" dirty="0" smtClean="0"/>
              <a:t>berat awal, umur</a:t>
            </a:r>
            <a:r>
              <a:rPr lang="en-AU" sz="2400" dirty="0" smtClean="0"/>
              <a:t>, </a:t>
            </a:r>
            <a:r>
              <a:rPr lang="id-ID" sz="2400" dirty="0" smtClean="0"/>
              <a:t>jenis kelamin</a:t>
            </a:r>
            <a:r>
              <a:rPr lang="en-AU" sz="2400" dirty="0" smtClean="0"/>
              <a:t>, </a:t>
            </a:r>
            <a:r>
              <a:rPr lang="en-AU" sz="2400" i="1" dirty="0"/>
              <a:t>breed</a:t>
            </a:r>
            <a:r>
              <a:rPr lang="en-AU" sz="2400" dirty="0"/>
              <a:t> </a:t>
            </a:r>
            <a:r>
              <a:rPr lang="id-ID" sz="2400" dirty="0" smtClean="0"/>
              <a:t>dsb</a:t>
            </a:r>
            <a:r>
              <a:rPr lang="en-AU" sz="2400" dirty="0" smtClean="0"/>
              <a:t>. </a:t>
            </a:r>
          </a:p>
          <a:p>
            <a:pPr marL="800100" lvl="1">
              <a:spcAft>
                <a:spcPts val="1200"/>
              </a:spcAft>
            </a:pPr>
            <a:r>
              <a:rPr lang="id-ID" sz="2000" dirty="0" smtClean="0"/>
              <a:t>Dapat menganalisis </a:t>
            </a:r>
            <a:r>
              <a:rPr lang="id-ID" sz="2000" dirty="0" smtClean="0"/>
              <a:t>hasil </a:t>
            </a:r>
            <a:r>
              <a:rPr lang="id-ID" sz="2000" dirty="0" smtClean="0"/>
              <a:t>dan </a:t>
            </a:r>
            <a:r>
              <a:rPr lang="id-ID" sz="2000" dirty="0" smtClean="0"/>
              <a:t>variabel </a:t>
            </a:r>
            <a:r>
              <a:rPr lang="en-AU" sz="2000" i="1" dirty="0" smtClean="0"/>
              <a:t>explanatory</a:t>
            </a:r>
            <a:r>
              <a:rPr lang="en-AU" sz="2000" dirty="0" smtClean="0"/>
              <a:t> (t-test) </a:t>
            </a:r>
            <a:r>
              <a:rPr lang="id-ID" sz="2000" dirty="0" smtClean="0"/>
              <a:t>dan sangat sederhana. Namun, mungkin membingungkan. </a:t>
            </a:r>
            <a:endParaRPr lang="en-AU" sz="2000" dirty="0" smtClean="0"/>
          </a:p>
          <a:p>
            <a:pPr marL="57150" indent="0">
              <a:spcAft>
                <a:spcPts val="1200"/>
              </a:spcAft>
              <a:buNone/>
            </a:pPr>
            <a:endParaRPr lang="en-AU" sz="2400" dirty="0" smtClean="0"/>
          </a:p>
          <a:p>
            <a:pPr marL="0" indent="0">
              <a:buNone/>
            </a:pP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2578291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Memahami data </a:t>
            </a:r>
            <a:r>
              <a:rPr lang="en-AU" dirty="0" smtClean="0"/>
              <a:t>(</a:t>
            </a:r>
            <a:r>
              <a:rPr lang="id-ID" dirty="0" smtClean="0"/>
              <a:t>Jenis</a:t>
            </a:r>
            <a:r>
              <a:rPr lang="en-AU" dirty="0" smtClean="0"/>
              <a:t>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en-AU" sz="2400" b="1" dirty="0" smtClean="0"/>
              <a:t>Nominal</a:t>
            </a:r>
            <a:r>
              <a:rPr lang="en-AU" sz="2400" dirty="0" smtClean="0"/>
              <a:t> (</a:t>
            </a:r>
            <a:r>
              <a:rPr lang="id-ID" sz="2400" dirty="0" smtClean="0"/>
              <a:t>contoh: </a:t>
            </a:r>
            <a:r>
              <a:rPr lang="id-ID" sz="2400" dirty="0" smtClean="0"/>
              <a:t>mati atau</a:t>
            </a:r>
            <a:r>
              <a:rPr lang="en-AU" sz="2400" dirty="0" smtClean="0"/>
              <a:t> </a:t>
            </a:r>
            <a:r>
              <a:rPr lang="id-ID" sz="2400" dirty="0" smtClean="0"/>
              <a:t>hidup</a:t>
            </a:r>
            <a:r>
              <a:rPr lang="en-AU" sz="2400" dirty="0" smtClean="0"/>
              <a:t>, </a:t>
            </a:r>
            <a:r>
              <a:rPr lang="id-ID" sz="2400" dirty="0" smtClean="0"/>
              <a:t>sakit atau sehat</a:t>
            </a:r>
            <a:r>
              <a:rPr lang="en-AU" sz="2400" dirty="0" smtClean="0"/>
              <a:t>)</a:t>
            </a:r>
          </a:p>
          <a:p>
            <a:pPr lvl="1">
              <a:lnSpc>
                <a:spcPct val="200000"/>
              </a:lnSpc>
            </a:pPr>
            <a:r>
              <a:rPr lang="id-ID" sz="2000" dirty="0" smtClean="0"/>
              <a:t>Kategori </a:t>
            </a:r>
            <a:r>
              <a:rPr lang="id-ID" sz="2000" dirty="0" smtClean="0"/>
              <a:t>eksklusif </a:t>
            </a:r>
            <a:r>
              <a:rPr lang="id-ID" sz="2000" dirty="0" smtClean="0"/>
              <a:t>mutual yang tidak </a:t>
            </a:r>
            <a:r>
              <a:rPr lang="id-ID" sz="2000" dirty="0" smtClean="0"/>
              <a:t>berurutan </a:t>
            </a:r>
            <a:endParaRPr lang="en-AU" sz="2000" dirty="0" smtClean="0">
              <a:solidFill>
                <a:srgbClr val="FF0000"/>
              </a:solidFill>
            </a:endParaRPr>
          </a:p>
          <a:p>
            <a:pPr>
              <a:lnSpc>
                <a:spcPct val="200000"/>
              </a:lnSpc>
            </a:pPr>
            <a:r>
              <a:rPr lang="en-AU" sz="2400" b="1" dirty="0" smtClean="0"/>
              <a:t>Ordinal</a:t>
            </a:r>
            <a:r>
              <a:rPr lang="en-AU" sz="2400" dirty="0" smtClean="0"/>
              <a:t> (</a:t>
            </a:r>
            <a:r>
              <a:rPr lang="id-ID" sz="2400" dirty="0" smtClean="0"/>
              <a:t>contoh kategori berat badan: kecil</a:t>
            </a:r>
            <a:r>
              <a:rPr lang="en-AU" sz="2400" dirty="0" smtClean="0"/>
              <a:t>, </a:t>
            </a:r>
            <a:r>
              <a:rPr lang="id-ID" sz="2400" dirty="0" smtClean="0"/>
              <a:t>sedang, </a:t>
            </a:r>
            <a:r>
              <a:rPr lang="id-ID" sz="2400" dirty="0" smtClean="0"/>
              <a:t>dan</a:t>
            </a:r>
            <a:r>
              <a:rPr lang="en-AU" sz="2400" dirty="0" smtClean="0"/>
              <a:t> </a:t>
            </a:r>
            <a:r>
              <a:rPr lang="id-ID" sz="2400" dirty="0" smtClean="0"/>
              <a:t>besar</a:t>
            </a:r>
            <a:r>
              <a:rPr lang="en-AU" sz="2400" dirty="0" smtClean="0"/>
              <a:t>)</a:t>
            </a:r>
          </a:p>
          <a:p>
            <a:pPr lvl="1">
              <a:lnSpc>
                <a:spcPct val="200000"/>
              </a:lnSpc>
            </a:pPr>
            <a:r>
              <a:rPr lang="id-ID" sz="2000" dirty="0" smtClean="0"/>
              <a:t>Kategori </a:t>
            </a:r>
            <a:r>
              <a:rPr lang="id-ID" sz="2000" dirty="0" smtClean="0"/>
              <a:t>eksklusif </a:t>
            </a:r>
            <a:r>
              <a:rPr lang="id-ID" sz="2000" dirty="0" smtClean="0"/>
              <a:t>mutual yang berurutan </a:t>
            </a:r>
            <a:endParaRPr lang="en-AU" sz="2000" dirty="0" smtClean="0">
              <a:solidFill>
                <a:srgbClr val="FF0000"/>
              </a:solidFill>
            </a:endParaRPr>
          </a:p>
          <a:p>
            <a:pPr>
              <a:lnSpc>
                <a:spcPct val="200000"/>
              </a:lnSpc>
            </a:pPr>
            <a:r>
              <a:rPr lang="id-ID" sz="2400" b="1" dirty="0" smtClean="0"/>
              <a:t>K</a:t>
            </a:r>
            <a:r>
              <a:rPr lang="id-ID" sz="2400" b="1" dirty="0" smtClean="0"/>
              <a:t>ontinu</a:t>
            </a:r>
            <a:r>
              <a:rPr lang="en-AU" sz="2400" dirty="0" smtClean="0"/>
              <a:t> </a:t>
            </a:r>
            <a:r>
              <a:rPr lang="en-AU" sz="2400" dirty="0" smtClean="0"/>
              <a:t>(b</a:t>
            </a:r>
            <a:r>
              <a:rPr lang="id-ID" sz="2400" dirty="0" smtClean="0"/>
              <a:t>erat tubuh</a:t>
            </a:r>
            <a:r>
              <a:rPr lang="en-AU" sz="2400" dirty="0" smtClean="0"/>
              <a:t>)</a:t>
            </a:r>
          </a:p>
          <a:p>
            <a:pPr lvl="1">
              <a:lnSpc>
                <a:spcPct val="200000"/>
              </a:lnSpc>
            </a:pPr>
            <a:r>
              <a:rPr lang="id-ID" sz="2000" dirty="0" smtClean="0"/>
              <a:t>Dapat </a:t>
            </a:r>
            <a:r>
              <a:rPr lang="id-ID" sz="2000" dirty="0" smtClean="0"/>
              <a:t>merupakan nilai apa pun </a:t>
            </a:r>
            <a:r>
              <a:rPr lang="id-ID" sz="2000" dirty="0" smtClean="0"/>
              <a:t>pada skala berkelanjutan (beberapa </a:t>
            </a:r>
            <a:r>
              <a:rPr lang="id-ID" sz="2000" dirty="0" smtClean="0"/>
              <a:t>memiliki batas, </a:t>
            </a:r>
            <a:r>
              <a:rPr lang="id-ID" sz="2000" dirty="0" smtClean="0"/>
              <a:t>misalnya batas berat adalah </a:t>
            </a:r>
            <a:r>
              <a:rPr lang="id-ID" sz="2000" dirty="0" smtClean="0"/>
              <a:t>0)</a:t>
            </a:r>
            <a:endParaRPr lang="en-AU" sz="2000" dirty="0" smtClean="0"/>
          </a:p>
          <a:p>
            <a:pPr>
              <a:lnSpc>
                <a:spcPct val="200000"/>
              </a:lnSpc>
            </a:pPr>
            <a:r>
              <a:rPr lang="id-ID" sz="2400" b="1" dirty="0" smtClean="0"/>
              <a:t>Lainnya</a:t>
            </a:r>
            <a:r>
              <a:rPr lang="en-AU" sz="2400" dirty="0" smtClean="0"/>
              <a:t>: </a:t>
            </a:r>
            <a:r>
              <a:rPr lang="id-ID" sz="2400" dirty="0" smtClean="0"/>
              <a:t>data </a:t>
            </a:r>
            <a:r>
              <a:rPr lang="id-ID" sz="2400" dirty="0" smtClean="0"/>
              <a:t>penghitungan </a:t>
            </a:r>
            <a:r>
              <a:rPr lang="id-ID" sz="2400" dirty="0" smtClean="0"/>
              <a:t>data </a:t>
            </a:r>
            <a:r>
              <a:rPr lang="en-AU" sz="2400" dirty="0" smtClean="0"/>
              <a:t>(</a:t>
            </a:r>
            <a:r>
              <a:rPr lang="id-ID" sz="2400" dirty="0" smtClean="0"/>
              <a:t>contoh jumlah kasus penyakit setiap tahun)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1878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Memahami</a:t>
            </a:r>
            <a:r>
              <a:rPr lang="en-AU" dirty="0" smtClean="0"/>
              <a:t> data (</a:t>
            </a:r>
            <a:r>
              <a:rPr lang="en-AU" dirty="0" err="1" smtClean="0"/>
              <a:t>distribu</a:t>
            </a:r>
            <a:r>
              <a:rPr lang="id-ID" dirty="0" smtClean="0"/>
              <a:t>si</a:t>
            </a:r>
            <a:r>
              <a:rPr lang="en-AU" dirty="0" smtClean="0"/>
              <a:t>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lang="id-ID" sz="2400" dirty="0" smtClean="0"/>
              <a:t>Distribusi probabilitas (fungsi) memberitahukan kita seberapa sering </a:t>
            </a:r>
            <a:r>
              <a:rPr lang="id-ID" sz="2400" dirty="0" smtClean="0"/>
              <a:t>suatu observasi </a:t>
            </a:r>
            <a:r>
              <a:rPr lang="id-ID" sz="2400" dirty="0" smtClean="0"/>
              <a:t>tertentu mungkin terjadi. </a:t>
            </a:r>
            <a:r>
              <a:rPr lang="en-AU" sz="2400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200000"/>
              </a:lnSpc>
            </a:pPr>
            <a:r>
              <a:rPr lang="id-ID" sz="2400" dirty="0" smtClean="0"/>
              <a:t>Dapat direpresentasikan dengan </a:t>
            </a:r>
            <a:r>
              <a:rPr lang="en-AU" sz="2400" dirty="0" smtClean="0"/>
              <a:t>histogram</a:t>
            </a:r>
          </a:p>
          <a:p>
            <a:pPr>
              <a:lnSpc>
                <a:spcPct val="200000"/>
              </a:lnSpc>
            </a:pPr>
            <a:r>
              <a:rPr lang="id-ID" sz="2400" dirty="0" smtClean="0"/>
              <a:t>Banyak jenis</a:t>
            </a:r>
            <a:r>
              <a:rPr lang="en-AU" sz="2400" dirty="0" smtClean="0"/>
              <a:t>, </a:t>
            </a:r>
            <a:r>
              <a:rPr lang="id-ID" sz="2400" dirty="0" smtClean="0"/>
              <a:t>contohnya</a:t>
            </a:r>
            <a:r>
              <a:rPr lang="id-ID" sz="2400" dirty="0"/>
              <a:t>:</a:t>
            </a:r>
            <a:r>
              <a:rPr lang="en-AU" sz="2400" dirty="0" smtClean="0"/>
              <a:t> normal, </a:t>
            </a:r>
            <a:r>
              <a:rPr lang="en-AU" sz="2400" dirty="0"/>
              <a:t>P</a:t>
            </a:r>
            <a:r>
              <a:rPr lang="en-AU" sz="2400" dirty="0" smtClean="0"/>
              <a:t>oisson, binomial, chi </a:t>
            </a:r>
            <a:r>
              <a:rPr lang="id-ID" sz="2400" dirty="0" smtClean="0"/>
              <a:t>kuadrat</a:t>
            </a:r>
            <a:r>
              <a:rPr lang="id-ID" sz="2400" i="1" dirty="0" smtClean="0"/>
              <a:t>, </a:t>
            </a:r>
            <a:r>
              <a:rPr lang="id-ID" sz="2400" dirty="0" smtClean="0"/>
              <a:t>dsb</a:t>
            </a:r>
            <a:r>
              <a:rPr lang="en-AU" sz="2400" dirty="0" smtClean="0"/>
              <a:t>. </a:t>
            </a:r>
          </a:p>
          <a:p>
            <a:pPr>
              <a:lnSpc>
                <a:spcPct val="200000"/>
              </a:lnSpc>
            </a:pPr>
            <a:r>
              <a:rPr lang="en-AU" sz="2400" dirty="0" smtClean="0"/>
              <a:t>Normal</a:t>
            </a:r>
            <a:r>
              <a:rPr lang="id-ID" sz="2400" dirty="0" smtClean="0"/>
              <a:t> adalah yang paling penting dan lazim.</a:t>
            </a:r>
            <a:endParaRPr lang="en-AU" sz="2400" dirty="0" smtClean="0"/>
          </a:p>
          <a:p>
            <a:pPr>
              <a:lnSpc>
                <a:spcPct val="200000"/>
              </a:lnSpc>
            </a:pPr>
            <a:r>
              <a:rPr lang="id-ID" sz="2400" dirty="0" smtClean="0"/>
              <a:t>Distribusi </a:t>
            </a:r>
            <a:r>
              <a:rPr lang="id-ID" sz="2400" dirty="0" smtClean="0"/>
              <a:t>memeengaruhi </a:t>
            </a:r>
            <a:r>
              <a:rPr lang="id-ID" sz="2400" dirty="0" smtClean="0"/>
              <a:t>jenis </a:t>
            </a:r>
            <a:r>
              <a:rPr lang="id-ID" sz="2400" dirty="0" smtClean="0"/>
              <a:t>uji yang akan digunakan</a:t>
            </a:r>
            <a:r>
              <a:rPr lang="en-AU" sz="2400" dirty="0" smtClean="0"/>
              <a:t>.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828608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Understanding data (distributions)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AU" sz="2400" b="1" dirty="0" smtClean="0"/>
              <a:t>Example: Normal distribution</a:t>
            </a:r>
          </a:p>
          <a:p>
            <a:pPr>
              <a:lnSpc>
                <a:spcPct val="200000"/>
              </a:lnSpc>
            </a:pPr>
            <a:r>
              <a:rPr lang="en-AU" sz="2400" dirty="0" smtClean="0"/>
              <a:t>A normal distribution is a ‘bell shaped curve’</a:t>
            </a:r>
          </a:p>
          <a:p>
            <a:pPr>
              <a:lnSpc>
                <a:spcPct val="200000"/>
              </a:lnSpc>
            </a:pPr>
            <a:r>
              <a:rPr lang="en-AU" sz="2400" dirty="0" smtClean="0"/>
              <a:t>Many tests based on it, e.g. t-test, linear regression</a:t>
            </a:r>
          </a:p>
          <a:p>
            <a:pPr>
              <a:lnSpc>
                <a:spcPct val="200000"/>
              </a:lnSpc>
            </a:pPr>
            <a:r>
              <a:rPr lang="en-AU" sz="2400" dirty="0" smtClean="0"/>
              <a:t>Symmetrical about the mean </a:t>
            </a:r>
          </a:p>
          <a:p>
            <a:pPr>
              <a:lnSpc>
                <a:spcPct val="200000"/>
              </a:lnSpc>
            </a:pPr>
            <a:r>
              <a:rPr lang="en-AU" sz="2400" dirty="0" smtClean="0"/>
              <a:t>A fixed proportion of observations are always located a certain number of standard deviations from the mean</a:t>
            </a:r>
          </a:p>
          <a:p>
            <a:pPr>
              <a:lnSpc>
                <a:spcPct val="200000"/>
              </a:lnSpc>
            </a:pPr>
            <a:r>
              <a:rPr lang="en-AU" sz="2400" dirty="0" smtClean="0"/>
              <a:t>Much biological data is normal</a:t>
            </a:r>
          </a:p>
          <a:p>
            <a:endParaRPr lang="en-AU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77" y="0"/>
            <a:ext cx="8686800" cy="687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98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Fa</a:t>
            </a:r>
            <a:r>
              <a:rPr lang="id-ID" dirty="0" smtClean="0"/>
              <a:t>ktor-faktor yang mempengaruhi pilihan </a:t>
            </a:r>
            <a:r>
              <a:rPr lang="id-ID" dirty="0" smtClean="0"/>
              <a:t>uji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AU" sz="2400" dirty="0" smtClean="0"/>
              <a:t>Pre</a:t>
            </a:r>
            <a:r>
              <a:rPr lang="id-ID" sz="2400" dirty="0" smtClean="0"/>
              <a:t>s</a:t>
            </a:r>
            <a:r>
              <a:rPr lang="en-AU" sz="2400" dirty="0" err="1" smtClean="0"/>
              <a:t>eden</a:t>
            </a:r>
            <a:r>
              <a:rPr lang="en-AU" sz="2400" dirty="0" smtClean="0"/>
              <a:t>/</a:t>
            </a:r>
            <a:r>
              <a:rPr lang="en-AU" sz="2400" dirty="0" err="1" smtClean="0"/>
              <a:t>pu</a:t>
            </a:r>
            <a:r>
              <a:rPr lang="id-ID" sz="2400" dirty="0" smtClean="0"/>
              <a:t>blikasi </a:t>
            </a:r>
            <a:endParaRPr lang="en-AU" sz="2400" dirty="0" smtClean="0">
              <a:solidFill>
                <a:srgbClr val="FF0000"/>
              </a:solidFill>
            </a:endParaRP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id-ID" sz="2400" dirty="0" smtClean="0"/>
              <a:t>Persyaratan lembaga regulator </a:t>
            </a:r>
            <a:endParaRPr lang="en-AU" sz="2400" dirty="0" smtClean="0">
              <a:solidFill>
                <a:srgbClr val="FF0000"/>
              </a:solidFill>
            </a:endParaRP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id-ID" sz="2400" dirty="0" smtClean="0"/>
              <a:t>Ketersediaan dan kebiasaan dengan metode 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id-ID" sz="2400" dirty="0" smtClean="0"/>
              <a:t>Tujuan penelitian </a:t>
            </a:r>
            <a:endParaRPr lang="en-AU" sz="2400" dirty="0" smtClean="0"/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id-ID" sz="2400" dirty="0" smtClean="0"/>
              <a:t>Pertimbangan statistis </a:t>
            </a:r>
            <a:r>
              <a:rPr lang="en-AU" sz="2400" dirty="0" smtClean="0"/>
              <a:t>(</a:t>
            </a:r>
            <a:r>
              <a:rPr lang="id-ID" sz="2400" dirty="0" smtClean="0"/>
              <a:t>jenis dan struktur data</a:t>
            </a:r>
            <a:r>
              <a:rPr lang="en-AU" sz="2400" dirty="0" smtClean="0"/>
              <a:t>)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563931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11626</TotalTime>
  <Words>1754</Words>
  <Application>Microsoft Office PowerPoint</Application>
  <PresentationFormat>On-screen Show (4:3)</PresentationFormat>
  <Paragraphs>275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Uji mana yang terbaik?</vt:lpstr>
      <vt:lpstr>Pendahuluan</vt:lpstr>
      <vt:lpstr>Apa yang dicakup di dalam diskusi ini </vt:lpstr>
      <vt:lpstr>Memahami gugus data </vt:lpstr>
      <vt:lpstr>Memahami data (lanjutan)</vt:lpstr>
      <vt:lpstr>Memahami data (Jenis)</vt:lpstr>
      <vt:lpstr>Memahami data (distribusi)</vt:lpstr>
      <vt:lpstr>Understanding data (distributions)</vt:lpstr>
      <vt:lpstr>Faktor-faktor yang mempengaruhi pilihan uji</vt:lpstr>
      <vt:lpstr>1. Preseden</vt:lpstr>
      <vt:lpstr>1. Preseden: hasil pencarian</vt:lpstr>
      <vt:lpstr>2. Persyaratan lembaga registrasi </vt:lpstr>
      <vt:lpstr>2. Badan Registrasi (lanjutan)</vt:lpstr>
      <vt:lpstr>3. Ketersediaan dan keterbiasaan dengan metode </vt:lpstr>
      <vt:lpstr>4. Tujuan penelitian </vt:lpstr>
      <vt:lpstr>4. Tujuan penelitian (lanjutan) </vt:lpstr>
      <vt:lpstr>4. Tujuan penelitian (lanjutan) </vt:lpstr>
      <vt:lpstr>5. Pertimbangan Statistis </vt:lpstr>
      <vt:lpstr>Kelompok pembanding </vt:lpstr>
      <vt:lpstr>Jumlah variabel eksplanatori</vt:lpstr>
      <vt:lpstr>Uji parametrik VS non-parametrik</vt:lpstr>
      <vt:lpstr>Uji non-parametrik </vt:lpstr>
      <vt:lpstr>Data terkorelasi (clustering dan pengukuran yang diulang)</vt:lpstr>
      <vt:lpstr>Apa yang harus dilakukan untuk data terkorelasi</vt:lpstr>
      <vt:lpstr>Alat untuk memilih tes</vt:lpstr>
      <vt:lpstr>Pengunaan ‘tabel uji mana’</vt:lpstr>
      <vt:lpstr>Rangkuman</vt:lpstr>
      <vt:lpstr>Selesai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Australia Indonesia</cp:lastModifiedBy>
  <cp:revision>66</cp:revision>
  <cp:lastPrinted>2015-01-05T10:17:05Z</cp:lastPrinted>
  <dcterms:created xsi:type="dcterms:W3CDTF">2013-03-15T18:03:41Z</dcterms:created>
  <dcterms:modified xsi:type="dcterms:W3CDTF">2015-01-05T10:17:11Z</dcterms:modified>
</cp:coreProperties>
</file>