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2" r:id="rId3"/>
    <p:sldId id="257" r:id="rId4"/>
    <p:sldId id="273" r:id="rId5"/>
    <p:sldId id="258" r:id="rId6"/>
    <p:sldId id="262" r:id="rId7"/>
    <p:sldId id="259" r:id="rId8"/>
    <p:sldId id="260" r:id="rId9"/>
    <p:sldId id="261" r:id="rId10"/>
    <p:sldId id="268" r:id="rId11"/>
    <p:sldId id="264" r:id="rId12"/>
    <p:sldId id="274" r:id="rId13"/>
    <p:sldId id="263" r:id="rId14"/>
    <p:sldId id="265" r:id="rId15"/>
    <p:sldId id="276" r:id="rId16"/>
    <p:sldId id="277" r:id="rId17"/>
    <p:sldId id="269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638" autoAdjust="0"/>
  </p:normalViewPr>
  <p:slideViewPr>
    <p:cSldViewPr>
      <p:cViewPr varScale="1">
        <p:scale>
          <a:sx n="47" d="100"/>
          <a:sy n="47" d="100"/>
        </p:scale>
        <p:origin x="-2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E925C-1DF0-4AF7-8A70-4EB80E0DC54C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FD109-EBE6-4BD3-AE23-44EA62FD4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49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Facilitator notes:</a:t>
            </a:r>
          </a:p>
          <a:p>
            <a:r>
              <a:rPr lang="en-AU" dirty="0" smtClean="0"/>
              <a:t>Timing: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Presentation:</a:t>
            </a:r>
            <a:r>
              <a:rPr lang="en-AU" baseline="0" dirty="0" smtClean="0"/>
              <a:t> 20 min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Discussion and questions: 5-10 min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Exercise: 30 min: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Discussion of exercises: 15 min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baseline="0" dirty="0" smtClean="0"/>
              <a:t>Final questions/discussion: 5-10 min</a:t>
            </a:r>
            <a:endParaRPr lang="en-US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FD109-EBE6-4BD3-AE23-44EA62FD44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02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mtClean="0"/>
              <a:t>Timing notes: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FD109-EBE6-4BD3-AE23-44EA62FD44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77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FD109-EBE6-4BD3-AE23-44EA62FD445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31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FD109-EBE6-4BD3-AE23-44EA62FD445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8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6B54-90EE-430A-80CA-34E05C8225F7}" type="datetimeFigureOut">
              <a:rPr lang="en-AU" smtClean="0"/>
              <a:t>14/07/2014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801F-610F-4436-93E6-8CB1F7AEF8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1577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6B54-90EE-430A-80CA-34E05C8225F7}" type="datetimeFigureOut">
              <a:rPr lang="en-AU" smtClean="0"/>
              <a:t>14/07/2014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801F-610F-4436-93E6-8CB1F7AEF8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284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6B54-90EE-430A-80CA-34E05C8225F7}" type="datetimeFigureOut">
              <a:rPr lang="en-AU" smtClean="0"/>
              <a:t>14/07/2014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801F-610F-4436-93E6-8CB1F7AEF8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770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6B54-90EE-430A-80CA-34E05C8225F7}" type="datetimeFigureOut">
              <a:rPr lang="en-AU" smtClean="0"/>
              <a:t>14/07/2014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801F-610F-4436-93E6-8CB1F7AEF8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1351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6B54-90EE-430A-80CA-34E05C8225F7}" type="datetimeFigureOut">
              <a:rPr lang="en-AU" smtClean="0"/>
              <a:t>14/07/2014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801F-610F-4436-93E6-8CB1F7AEF8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2324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6B54-90EE-430A-80CA-34E05C8225F7}" type="datetimeFigureOut">
              <a:rPr lang="en-AU" smtClean="0"/>
              <a:t>14/07/2014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801F-610F-4436-93E6-8CB1F7AEF8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7279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6B54-90EE-430A-80CA-34E05C8225F7}" type="datetimeFigureOut">
              <a:rPr lang="en-AU" smtClean="0"/>
              <a:t>14/07/2014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801F-610F-4436-93E6-8CB1F7AEF8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996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6B54-90EE-430A-80CA-34E05C8225F7}" type="datetimeFigureOut">
              <a:rPr lang="en-AU" smtClean="0"/>
              <a:t>14/07/2014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801F-610F-4436-93E6-8CB1F7AEF8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7258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6B54-90EE-430A-80CA-34E05C8225F7}" type="datetimeFigureOut">
              <a:rPr lang="en-AU" smtClean="0"/>
              <a:t>14/07/2014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801F-610F-4436-93E6-8CB1F7AEF8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4635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6B54-90EE-430A-80CA-34E05C8225F7}" type="datetimeFigureOut">
              <a:rPr lang="en-AU" smtClean="0"/>
              <a:t>14/07/2014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801F-610F-4436-93E6-8CB1F7AEF8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5816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6B54-90EE-430A-80CA-34E05C8225F7}" type="datetimeFigureOut">
              <a:rPr lang="en-AU" smtClean="0"/>
              <a:t>14/07/2014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801F-610F-4436-93E6-8CB1F7AEF8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880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E6B54-90EE-430A-80CA-34E05C8225F7}" type="datetimeFigureOut">
              <a:rPr lang="en-AU" smtClean="0"/>
              <a:t>14/07/2014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F801F-610F-4436-93E6-8CB1F7AEF8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122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Using </a:t>
            </a:r>
            <a:r>
              <a:rPr lang="en-AU" dirty="0" err="1" smtClean="0"/>
              <a:t>iSIKHNAS</a:t>
            </a:r>
            <a:r>
              <a:rPr lang="en-AU" dirty="0" smtClean="0"/>
              <a:t> for Budget Advocacy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3.3 Costs and benefits of animal health activities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3633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U" dirty="0" err="1" smtClean="0"/>
              <a:t>Helminthiasis</a:t>
            </a:r>
            <a:r>
              <a:rPr lang="en-AU" dirty="0" smtClean="0"/>
              <a:t> is a problem in your area and many farmers use </a:t>
            </a:r>
            <a:r>
              <a:rPr lang="en-AU" dirty="0" err="1" smtClean="0"/>
              <a:t>anthelminthics</a:t>
            </a:r>
            <a:r>
              <a:rPr lang="en-AU" dirty="0" smtClean="0"/>
              <a:t> as a last resort rather than as a preventive</a:t>
            </a:r>
          </a:p>
          <a:p>
            <a:r>
              <a:rPr lang="en-AU" dirty="0" smtClean="0"/>
              <a:t>You are recommending that calves should be given 4 treatments each year at a cost of IDR 100,000 each time</a:t>
            </a:r>
          </a:p>
          <a:p>
            <a:r>
              <a:rPr lang="en-AU" dirty="0" smtClean="0"/>
              <a:t>For this simple program the cost is simply the cost of treatment = 4 x 100,000 = IDR 400,000 per animal</a:t>
            </a:r>
          </a:p>
          <a:p>
            <a:r>
              <a:rPr lang="en-AU" dirty="0" smtClean="0"/>
              <a:t>The farmer needs to get an average benefit of IDR 400,000 in extra meat for sale (fewer deaths and heavier animals) for the program to be worth doing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1375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Benefits of animal health activities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r>
              <a:rPr lang="en-AU" dirty="0" smtClean="0"/>
              <a:t>The main benefit from an animal health activity is the reduction in losses due to the disease</a:t>
            </a:r>
          </a:p>
          <a:p>
            <a:r>
              <a:rPr lang="en-AU" dirty="0" smtClean="0"/>
              <a:t>Benefit = losses without program – losses with program</a:t>
            </a:r>
          </a:p>
          <a:p>
            <a:r>
              <a:rPr lang="en-AU" dirty="0" smtClean="0"/>
              <a:t>Need to know:</a:t>
            </a:r>
          </a:p>
          <a:p>
            <a:pPr lvl="1"/>
            <a:r>
              <a:rPr lang="en-AU" dirty="0"/>
              <a:t>Existing levels of disease and effects on productivity </a:t>
            </a:r>
          </a:p>
          <a:p>
            <a:pPr lvl="1"/>
            <a:r>
              <a:rPr lang="en-AU" dirty="0"/>
              <a:t>The effect of the animal health activity on the disease (reduction in prevalence)</a:t>
            </a:r>
          </a:p>
          <a:p>
            <a:pPr lvl="1"/>
            <a:r>
              <a:rPr lang="en-AU" dirty="0"/>
              <a:t>The effect of the reduced level of disease on production (increased sales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Reduced indirect costs – changes in treatment/prevention costs</a:t>
            </a:r>
            <a:endParaRPr lang="en-AU" dirty="0"/>
          </a:p>
          <a:p>
            <a:pPr lvl="1"/>
            <a:r>
              <a:rPr lang="en-AU" dirty="0"/>
              <a:t>Savings in human health treatment costs, if appropriate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9050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For the </a:t>
            </a:r>
            <a:r>
              <a:rPr lang="en-AU" dirty="0" err="1" smtClean="0"/>
              <a:t>helminthosis</a:t>
            </a:r>
            <a:r>
              <a:rPr lang="en-AU" dirty="0" smtClean="0"/>
              <a:t> example:</a:t>
            </a:r>
          </a:p>
          <a:p>
            <a:pPr lvl="1"/>
            <a:r>
              <a:rPr lang="en-AU" dirty="0" smtClean="0"/>
              <a:t>Assume the farmer has 5 animals and is losing an average of IDR 5,000,000 each year (1,000,000 per animal) due to deaths or low body weight of animals sold (because of </a:t>
            </a:r>
            <a:r>
              <a:rPr lang="en-AU" dirty="0" err="1" smtClean="0"/>
              <a:t>helminths</a:t>
            </a:r>
            <a:r>
              <a:rPr lang="en-AU" dirty="0" smtClean="0"/>
              <a:t>) and</a:t>
            </a:r>
          </a:p>
          <a:p>
            <a:pPr lvl="1"/>
            <a:r>
              <a:rPr lang="en-AU" dirty="0" smtClean="0"/>
              <a:t>The proposed program will reduce this loss to IDR 1,000,000 per year or IDR 200,000 per animal</a:t>
            </a:r>
          </a:p>
          <a:p>
            <a:pPr lvl="1"/>
            <a:r>
              <a:rPr lang="en-AU" dirty="0" smtClean="0"/>
              <a:t>The benefit of the program is IDR 5,000,000 – 1,000,000 = IDR 4,000,000 (800,000 per animal)</a:t>
            </a:r>
          </a:p>
          <a:p>
            <a:pPr lvl="1"/>
            <a:r>
              <a:rPr lang="en-AU" dirty="0" smtClean="0"/>
              <a:t>This is more than the IDR 400,000 per animal for the program, so it is worth implementing the program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3805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 and questions?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7640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Exercise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 smtClean="0"/>
              <a:t>Work through example on-screen, with discussion</a:t>
            </a:r>
          </a:p>
          <a:p>
            <a:pPr lvl="1"/>
            <a:r>
              <a:rPr lang="en-AU" dirty="0" smtClean="0"/>
              <a:t>Participants can follow individually </a:t>
            </a:r>
            <a:r>
              <a:rPr lang="en-AU" dirty="0"/>
              <a:t>or </a:t>
            </a:r>
            <a:r>
              <a:rPr lang="en-AU" dirty="0" smtClean="0"/>
              <a:t>in small </a:t>
            </a:r>
            <a:r>
              <a:rPr lang="en-AU" dirty="0"/>
              <a:t>groups </a:t>
            </a:r>
            <a:r>
              <a:rPr lang="en-AU" dirty="0" smtClean="0"/>
              <a:t>on their computers</a:t>
            </a:r>
            <a:endParaRPr lang="en-AU" dirty="0"/>
          </a:p>
          <a:p>
            <a:r>
              <a:rPr lang="en-AU" dirty="0" smtClean="0"/>
              <a:t>spreadsheet: </a:t>
            </a:r>
            <a:r>
              <a:rPr lang="en-AU" i="1" dirty="0" smtClean="0"/>
              <a:t>3.3 </a:t>
            </a:r>
            <a:r>
              <a:rPr lang="en-AU" i="1" dirty="0"/>
              <a:t>Costs and benefits of animal health </a:t>
            </a:r>
            <a:r>
              <a:rPr lang="en-AU" i="1" dirty="0" smtClean="0"/>
              <a:t>activities.xlsx</a:t>
            </a:r>
          </a:p>
          <a:p>
            <a:r>
              <a:rPr lang="en-AU" dirty="0" smtClean="0"/>
              <a:t>Scenario:	</a:t>
            </a:r>
          </a:p>
          <a:p>
            <a:pPr lvl="1"/>
            <a:r>
              <a:rPr lang="en-AU" dirty="0" smtClean="0"/>
              <a:t>Follows on from previous abortions example – use similar values</a:t>
            </a:r>
          </a:p>
          <a:p>
            <a:pPr lvl="1"/>
            <a:r>
              <a:rPr lang="en-AU" dirty="0" smtClean="0"/>
              <a:t>A brucellosis vaccination program is proposed, to reduce the losses due to abortions (from brucellosis)</a:t>
            </a:r>
          </a:p>
          <a:p>
            <a:pPr lvl="1"/>
            <a:r>
              <a:rPr lang="en-AU" dirty="0" smtClean="0"/>
              <a:t>Costs and benefits are calculated for a single (first) year only as an example</a:t>
            </a:r>
          </a:p>
          <a:p>
            <a:r>
              <a:rPr lang="en-AU" dirty="0" smtClean="0"/>
              <a:t>Work through each worksheet and enter appropriate values</a:t>
            </a:r>
          </a:p>
          <a:p>
            <a:pPr lvl="1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897238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i="1" dirty="0"/>
              <a:t>Program costs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Work through </a:t>
            </a:r>
            <a:r>
              <a:rPr lang="en-AU" i="1" dirty="0"/>
              <a:t>Program costs </a:t>
            </a:r>
            <a:r>
              <a:rPr lang="en-AU" dirty="0"/>
              <a:t>worksheet and fill in </a:t>
            </a:r>
            <a:r>
              <a:rPr lang="en-AU" dirty="0" smtClean="0"/>
              <a:t>suitable </a:t>
            </a:r>
            <a:r>
              <a:rPr lang="en-AU" dirty="0"/>
              <a:t>values </a:t>
            </a:r>
            <a:r>
              <a:rPr lang="en-AU" dirty="0" smtClean="0"/>
              <a:t>and check calculations</a:t>
            </a:r>
          </a:p>
          <a:p>
            <a:r>
              <a:rPr lang="en-AU" dirty="0" smtClean="0"/>
              <a:t>Costs:</a:t>
            </a:r>
          </a:p>
          <a:p>
            <a:pPr lvl="1"/>
            <a:r>
              <a:rPr lang="en-AU" dirty="0" smtClean="0"/>
              <a:t>Cost of vaccination (per calf vaccinated) * numbers of calves to be vaccinated</a:t>
            </a:r>
          </a:p>
          <a:p>
            <a:pPr lvl="1"/>
            <a:r>
              <a:rPr lang="en-AU" dirty="0" smtClean="0"/>
              <a:t>Cost of extra staff – salary and operational costs (travel, expenses)</a:t>
            </a:r>
          </a:p>
          <a:p>
            <a:pPr lvl="1"/>
            <a:r>
              <a:rPr lang="en-AU" dirty="0" smtClean="0"/>
              <a:t>Cost of initial expenses (cold chain, training). This should really only be for the first year</a:t>
            </a:r>
          </a:p>
          <a:p>
            <a:pPr lvl="1"/>
            <a:r>
              <a:rPr lang="en-AU" dirty="0" smtClean="0"/>
              <a:t>Are there other costs that could be included?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08837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i="1" dirty="0"/>
              <a:t>Benefits from vaccination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Work through </a:t>
            </a:r>
            <a:r>
              <a:rPr lang="en-AU" i="1" dirty="0"/>
              <a:t>Benefits from vaccination </a:t>
            </a:r>
            <a:r>
              <a:rPr lang="en-AU" dirty="0"/>
              <a:t>worksheet and fill in suitable values (this is similar to previous example</a:t>
            </a:r>
            <a:r>
              <a:rPr lang="en-AU" dirty="0" smtClean="0"/>
              <a:t>)</a:t>
            </a:r>
          </a:p>
          <a:p>
            <a:r>
              <a:rPr lang="en-AU" dirty="0" smtClean="0"/>
              <a:t>Very similar to the previous abortion example</a:t>
            </a:r>
            <a:endParaRPr lang="en-AU" dirty="0"/>
          </a:p>
          <a:p>
            <a:r>
              <a:rPr lang="en-AU" dirty="0"/>
              <a:t>Discuss what each of the values and formulae </a:t>
            </a:r>
            <a:r>
              <a:rPr lang="en-AU" dirty="0" smtClean="0"/>
              <a:t>mean</a:t>
            </a:r>
          </a:p>
          <a:p>
            <a:r>
              <a:rPr lang="en-AU" dirty="0" smtClean="0"/>
              <a:t>Benefits arise from the reduction in number of abortions, most of the other values remain the same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06750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 and questions?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Compare </a:t>
            </a:r>
            <a:r>
              <a:rPr lang="en-AU" dirty="0"/>
              <a:t>the total benefit to the expected total cost </a:t>
            </a:r>
            <a:r>
              <a:rPr lang="en-AU" dirty="0" smtClean="0"/>
              <a:t>of the program</a:t>
            </a:r>
          </a:p>
          <a:p>
            <a:r>
              <a:rPr lang="en-AU" dirty="0" smtClean="0"/>
              <a:t>Is </a:t>
            </a:r>
            <a:r>
              <a:rPr lang="en-AU" dirty="0"/>
              <a:t>the program worth doing?</a:t>
            </a:r>
          </a:p>
          <a:p>
            <a:r>
              <a:rPr lang="en-AU" dirty="0" smtClean="0"/>
              <a:t>Are there costs or benefits that haven’t been included?</a:t>
            </a:r>
          </a:p>
          <a:p>
            <a:r>
              <a:rPr lang="en-AU" dirty="0" smtClean="0"/>
              <a:t>What difference would these make</a:t>
            </a:r>
          </a:p>
          <a:p>
            <a:r>
              <a:rPr lang="en-AU" dirty="0" smtClean="0"/>
              <a:t>Any further questions or comments?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4812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Session summary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Costs of animal health programs</a:t>
            </a:r>
          </a:p>
          <a:p>
            <a:pPr lvl="1"/>
            <a:r>
              <a:rPr lang="en-AU" dirty="0" smtClean="0"/>
              <a:t>Fixed costs (overheads)</a:t>
            </a:r>
          </a:p>
          <a:p>
            <a:pPr lvl="1"/>
            <a:r>
              <a:rPr lang="en-AU" dirty="0" smtClean="0"/>
              <a:t>Variable costs – vary with number of animals or farms tested, vaccinated, treated or affected</a:t>
            </a:r>
          </a:p>
          <a:p>
            <a:r>
              <a:rPr lang="en-AU" dirty="0"/>
              <a:t>Benefit = losses without program – losses with program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99263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Objectives for this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At the end of this session you should be able to:</a:t>
            </a:r>
          </a:p>
          <a:p>
            <a:pPr lvl="1"/>
            <a:r>
              <a:rPr lang="en-AU" dirty="0" smtClean="0"/>
              <a:t>Describe methods for estimating the costs and benefits of animal health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42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Animal health activities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001419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Animal health activities aim to reduce the overall cost of disease by:</a:t>
            </a:r>
          </a:p>
          <a:p>
            <a:pPr lvl="1"/>
            <a:r>
              <a:rPr lang="en-AU" dirty="0" smtClean="0"/>
              <a:t>Reducing the level of disease – fewer animals affected </a:t>
            </a:r>
          </a:p>
          <a:p>
            <a:pPr lvl="2"/>
            <a:r>
              <a:rPr lang="en-AU" dirty="0" smtClean="0"/>
              <a:t>For example anthrax vaccination in a district reduces the numbers of animals that die due to anthrax</a:t>
            </a:r>
          </a:p>
          <a:p>
            <a:pPr lvl="1"/>
            <a:r>
              <a:rPr lang="en-AU" dirty="0" smtClean="0"/>
              <a:t>Reducing the effects of disease – affected animals less likely to lose production or die</a:t>
            </a:r>
          </a:p>
          <a:p>
            <a:pPr lvl="2"/>
            <a:r>
              <a:rPr lang="en-AU" dirty="0" smtClean="0"/>
              <a:t>For example anthelminthic treatment will not prevent </a:t>
            </a:r>
            <a:r>
              <a:rPr lang="en-AU" dirty="0" err="1" smtClean="0"/>
              <a:t>helminth</a:t>
            </a:r>
            <a:r>
              <a:rPr lang="en-AU" dirty="0" smtClean="0"/>
              <a:t> infections but will reduce the numbers of animals severely affected or that die due to </a:t>
            </a:r>
            <a:r>
              <a:rPr lang="en-AU" dirty="0" err="1" smtClean="0"/>
              <a:t>helminthiasis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904892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Eradicate the disease altogether – no ongoing cost due to disease but may be costs of ongoing biosecurity and surveillance</a:t>
            </a:r>
          </a:p>
          <a:p>
            <a:pPr lvl="2"/>
            <a:r>
              <a:rPr lang="en-AU" dirty="0"/>
              <a:t>For example eradicating rabies would reduce ongoing costs due to animal and human cases but would still require ongoing border security to prevent re-introduction and surveillance for early detection and confirming freedom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9809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Animal health activities can include:</a:t>
            </a:r>
          </a:p>
          <a:p>
            <a:pPr lvl="1"/>
            <a:r>
              <a:rPr lang="en-AU" dirty="0" smtClean="0"/>
              <a:t>Simple on-farm vaccination, treatment or other preventive or control measures to reduce </a:t>
            </a:r>
          </a:p>
          <a:p>
            <a:pPr lvl="2"/>
            <a:r>
              <a:rPr lang="en-AU" dirty="0" smtClean="0"/>
              <a:t>For example vaccination, antibiotic treatment, anthelminthic treatment</a:t>
            </a:r>
          </a:p>
          <a:p>
            <a:pPr lvl="1"/>
            <a:r>
              <a:rPr lang="en-AU" dirty="0" smtClean="0"/>
              <a:t>Major provincial or national programs</a:t>
            </a:r>
          </a:p>
          <a:p>
            <a:pPr lvl="2"/>
            <a:r>
              <a:rPr lang="en-AU" dirty="0" smtClean="0"/>
              <a:t>For example HPAI control, Rabies control or eradication, brucellosis eradication, anthrax vaccination</a:t>
            </a:r>
          </a:p>
          <a:p>
            <a:r>
              <a:rPr lang="en-AU" dirty="0"/>
              <a:t>Actual activities will depend on nature of disease and purpose of the activity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5300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Who pays/benefits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For small on-farm disease control the farmer meets the costs and is usually the one who gets any benefits (from reduced losses and better production)</a:t>
            </a:r>
          </a:p>
          <a:p>
            <a:r>
              <a:rPr lang="en-AU" dirty="0" smtClean="0"/>
              <a:t>For large scale regional or national programs:</a:t>
            </a:r>
          </a:p>
          <a:p>
            <a:pPr lvl="1"/>
            <a:r>
              <a:rPr lang="en-AU" dirty="0" smtClean="0"/>
              <a:t>the government meets many of the costs and the farmer meets some costs on individual affected farms (mainly lost production and sales). </a:t>
            </a:r>
          </a:p>
          <a:p>
            <a:pPr lvl="1"/>
            <a:r>
              <a:rPr lang="en-AU" dirty="0" smtClean="0"/>
              <a:t>The benefits are shared by farmers generally (less disease) and the community (less public health risk and improved product quality and availability)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09990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Costs of animal health activities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Variable costs:</a:t>
            </a:r>
          </a:p>
          <a:p>
            <a:pPr lvl="1"/>
            <a:r>
              <a:rPr lang="en-AU" dirty="0" smtClean="0"/>
              <a:t>These are costs that vary depending on the number of animals treated, the number of farms affected and so on.</a:t>
            </a:r>
          </a:p>
          <a:p>
            <a:pPr lvl="2"/>
            <a:r>
              <a:rPr lang="en-AU" dirty="0" smtClean="0"/>
              <a:t>For example, testing costs, vaccinations, treatments, travel costs, needles/syringes</a:t>
            </a:r>
          </a:p>
          <a:p>
            <a:r>
              <a:rPr lang="en-AU" dirty="0" smtClean="0"/>
              <a:t>Fixed costs:</a:t>
            </a:r>
          </a:p>
          <a:p>
            <a:pPr lvl="1"/>
            <a:r>
              <a:rPr lang="en-AU" dirty="0" smtClean="0"/>
              <a:t>These are costs that have to be paid regardless of the numbers of farms/animals affected</a:t>
            </a:r>
          </a:p>
          <a:p>
            <a:pPr lvl="2"/>
            <a:r>
              <a:rPr lang="en-AU" dirty="0" smtClean="0"/>
              <a:t>For example permanent staff costs, vehicles, electricity, computers, office rent/maintenance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700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Examples of costs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AU" dirty="0"/>
              <a:t>Surveillance</a:t>
            </a:r>
          </a:p>
          <a:p>
            <a:pPr lvl="1"/>
            <a:r>
              <a:rPr lang="en-AU" dirty="0"/>
              <a:t>Sample collection </a:t>
            </a:r>
          </a:p>
          <a:p>
            <a:pPr lvl="1"/>
            <a:r>
              <a:rPr lang="en-AU" dirty="0"/>
              <a:t>Laboratory testing</a:t>
            </a:r>
          </a:p>
          <a:p>
            <a:pPr lvl="1"/>
            <a:r>
              <a:rPr lang="en-AU" dirty="0"/>
              <a:t>Consumables</a:t>
            </a:r>
          </a:p>
          <a:p>
            <a:pPr lvl="1"/>
            <a:r>
              <a:rPr lang="en-AU" dirty="0"/>
              <a:t>Staff and travel costs for surveillance</a:t>
            </a:r>
          </a:p>
          <a:p>
            <a:pPr lvl="0"/>
            <a:r>
              <a:rPr lang="en-AU" dirty="0"/>
              <a:t>Costs of control</a:t>
            </a:r>
          </a:p>
          <a:p>
            <a:pPr lvl="1"/>
            <a:r>
              <a:rPr lang="en-AU" dirty="0"/>
              <a:t>Vaccine, vaccination equipment, cold chains</a:t>
            </a:r>
          </a:p>
          <a:p>
            <a:pPr lvl="1"/>
            <a:r>
              <a:rPr lang="en-AU" dirty="0"/>
              <a:t>Destruction and disposal costs</a:t>
            </a:r>
          </a:p>
          <a:p>
            <a:pPr lvl="1"/>
            <a:r>
              <a:rPr lang="en-AU" dirty="0"/>
              <a:t>Disinfection and clean-up</a:t>
            </a:r>
          </a:p>
          <a:p>
            <a:pPr lvl="1"/>
            <a:r>
              <a:rPr lang="en-AU" dirty="0"/>
              <a:t>Compensation</a:t>
            </a:r>
          </a:p>
          <a:p>
            <a:pPr lvl="1"/>
            <a:r>
              <a:rPr lang="en-AU" dirty="0"/>
              <a:t>Record keeping, computers/printers</a:t>
            </a:r>
          </a:p>
          <a:p>
            <a:pPr lvl="0"/>
            <a:r>
              <a:rPr lang="en-AU" dirty="0"/>
              <a:t>Operational costs</a:t>
            </a:r>
          </a:p>
          <a:p>
            <a:pPr lvl="1"/>
            <a:r>
              <a:rPr lang="en-AU" dirty="0"/>
              <a:t>Staff, transport/fuel, daily allowances, training</a:t>
            </a:r>
          </a:p>
          <a:p>
            <a:pPr lvl="1"/>
            <a:r>
              <a:rPr lang="en-AU" dirty="0"/>
              <a:t>Protective clothing, disinfectants</a:t>
            </a:r>
          </a:p>
          <a:p>
            <a:pPr lvl="1"/>
            <a:r>
              <a:rPr lang="en-AU" dirty="0"/>
              <a:t>Animal handling (ropes, yards</a:t>
            </a:r>
            <a:r>
              <a:rPr lang="en-AU" dirty="0" smtClean="0"/>
              <a:t>?)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8373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AU" dirty="0" smtClean="0"/>
              <a:t>Animal identification</a:t>
            </a:r>
          </a:p>
          <a:p>
            <a:pPr lvl="1"/>
            <a:r>
              <a:rPr lang="en-AU" dirty="0" smtClean="0"/>
              <a:t>Tags, applicators, </a:t>
            </a:r>
            <a:r>
              <a:rPr lang="en-AU" dirty="0" err="1" smtClean="0"/>
              <a:t>etc</a:t>
            </a:r>
            <a:endParaRPr lang="en-AU" dirty="0" smtClean="0"/>
          </a:p>
          <a:p>
            <a:pPr lvl="1"/>
            <a:r>
              <a:rPr lang="en-AU" dirty="0" smtClean="0"/>
              <a:t>Certification of animal/herd status</a:t>
            </a:r>
          </a:p>
          <a:p>
            <a:pPr lvl="0"/>
            <a:r>
              <a:rPr lang="en-AU" dirty="0" smtClean="0"/>
              <a:t>Program management</a:t>
            </a:r>
          </a:p>
          <a:p>
            <a:pPr lvl="1"/>
            <a:r>
              <a:rPr lang="en-AU" dirty="0" smtClean="0"/>
              <a:t>Staff, equipment, materials</a:t>
            </a:r>
          </a:p>
          <a:p>
            <a:pPr lvl="1"/>
            <a:r>
              <a:rPr lang="en-AU" dirty="0" smtClean="0"/>
              <a:t>Steering committee(s)</a:t>
            </a:r>
          </a:p>
          <a:p>
            <a:pPr lvl="0"/>
            <a:r>
              <a:rPr lang="en-AU" dirty="0" smtClean="0"/>
              <a:t>Program monitoring and evaluation</a:t>
            </a:r>
          </a:p>
          <a:p>
            <a:pPr lvl="0"/>
            <a:r>
              <a:rPr lang="en-AU" dirty="0" smtClean="0"/>
              <a:t>Communications</a:t>
            </a:r>
          </a:p>
          <a:p>
            <a:pPr lvl="1"/>
            <a:r>
              <a:rPr lang="en-AU" dirty="0" smtClean="0"/>
              <a:t>Public awareness, industry consultation, focus groups</a:t>
            </a:r>
          </a:p>
          <a:p>
            <a:pPr lvl="0"/>
            <a:r>
              <a:rPr lang="en-AU" dirty="0" smtClean="0"/>
              <a:t>Farmer costs</a:t>
            </a:r>
          </a:p>
          <a:p>
            <a:pPr lvl="1"/>
            <a:r>
              <a:rPr lang="en-AU" dirty="0" smtClean="0"/>
              <a:t>Increased labour requirement</a:t>
            </a:r>
          </a:p>
          <a:p>
            <a:pPr lvl="1"/>
            <a:r>
              <a:rPr lang="en-AU" dirty="0" smtClean="0"/>
              <a:t>Increased vaccinations or other treatments</a:t>
            </a:r>
          </a:p>
          <a:p>
            <a:pPr lvl="1"/>
            <a:r>
              <a:rPr lang="en-AU" dirty="0" smtClean="0"/>
              <a:t>Lost production and sales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21038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1068</Words>
  <Application>Microsoft Office PowerPoint</Application>
  <PresentationFormat>On-screen Show (4:3)</PresentationFormat>
  <Paragraphs>125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Using iSIKHNAS for Budget Advocacy</vt:lpstr>
      <vt:lpstr>Objectives for this session</vt:lpstr>
      <vt:lpstr>Animal health activities</vt:lpstr>
      <vt:lpstr>PowerPoint Presentation</vt:lpstr>
      <vt:lpstr>PowerPoint Presentation</vt:lpstr>
      <vt:lpstr>Who pays/benefits</vt:lpstr>
      <vt:lpstr>Costs of animal health activities</vt:lpstr>
      <vt:lpstr>Examples of costs</vt:lpstr>
      <vt:lpstr>PowerPoint Presentation</vt:lpstr>
      <vt:lpstr>Example</vt:lpstr>
      <vt:lpstr>Benefits of animal health activities</vt:lpstr>
      <vt:lpstr>Example</vt:lpstr>
      <vt:lpstr>Discussion and questions?</vt:lpstr>
      <vt:lpstr>Exercise</vt:lpstr>
      <vt:lpstr>Program costs </vt:lpstr>
      <vt:lpstr>Benefits from vaccination </vt:lpstr>
      <vt:lpstr>Discussion and questions?</vt:lpstr>
      <vt:lpstr>Session summary</vt:lpstr>
    </vt:vector>
  </TitlesOfParts>
  <Company>Ausvet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iSIKHNAS for Budget Advocacy</dc:title>
  <dc:creator>Evan Sergeant</dc:creator>
  <cp:lastModifiedBy>Evan Sergeant</cp:lastModifiedBy>
  <cp:revision>28</cp:revision>
  <dcterms:created xsi:type="dcterms:W3CDTF">2014-05-14T22:53:32Z</dcterms:created>
  <dcterms:modified xsi:type="dcterms:W3CDTF">2014-07-14T09:55:12Z</dcterms:modified>
</cp:coreProperties>
</file>