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7" r:id="rId2"/>
    <p:sldId id="353" r:id="rId3"/>
    <p:sldId id="367" r:id="rId4"/>
    <p:sldId id="365" r:id="rId5"/>
    <p:sldId id="366" r:id="rId6"/>
    <p:sldId id="368" r:id="rId7"/>
    <p:sldId id="369" r:id="rId8"/>
    <p:sldId id="370" r:id="rId9"/>
    <p:sldId id="354" r:id="rId10"/>
    <p:sldId id="363" r:id="rId11"/>
    <p:sldId id="362" r:id="rId12"/>
    <p:sldId id="361" r:id="rId13"/>
    <p:sldId id="360" r:id="rId14"/>
    <p:sldId id="359" r:id="rId15"/>
    <p:sldId id="358" r:id="rId16"/>
    <p:sldId id="357" r:id="rId17"/>
    <p:sldId id="356" r:id="rId18"/>
    <p:sldId id="355" r:id="rId19"/>
    <p:sldId id="374" r:id="rId20"/>
    <p:sldId id="373" r:id="rId21"/>
    <p:sldId id="372" r:id="rId22"/>
    <p:sldId id="375" r:id="rId23"/>
    <p:sldId id="371" r:id="rId24"/>
    <p:sldId id="376" r:id="rId25"/>
    <p:sldId id="378" r:id="rId26"/>
    <p:sldId id="379" r:id="rId27"/>
    <p:sldId id="377" r:id="rId28"/>
    <p:sldId id="2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AE7FCD-0D64-43AF-9B6C-7768D0855F3C}" type="datetimeFigureOut">
              <a:rPr lang="en-AU" smtClean="0"/>
              <a:t>13/05/2014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88545-237D-4214-9CD6-B70F0515B5F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001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SimSun" pitchFamily="2" charset="-122"/>
              </a:defRPr>
            </a:lvl9pPr>
          </a:lstStyle>
          <a:p>
            <a:pPr eaLnBrk="1" hangingPunct="1"/>
            <a:fld id="{DA9A554E-5C69-4768-A91F-78207606D538}" type="slidenum">
              <a:rPr lang="en-US" smtClean="0">
                <a:solidFill>
                  <a:srgbClr val="000000"/>
                </a:solidFill>
              </a:rPr>
              <a:pPr eaLnBrk="1" hangingPunct="1"/>
              <a:t>1</a:t>
            </a:fld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7613" cy="4114800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2884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13/05/2014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65304"/>
            <a:ext cx="9144000" cy="692696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7511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13/05/2014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6165304"/>
            <a:ext cx="9144000" cy="692696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56516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6425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43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22282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3303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609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35486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72092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13/05/2014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6165304"/>
            <a:ext cx="9144000" cy="692696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7334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13/05/2014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165304"/>
            <a:ext cx="9144000" cy="692696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432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081AD0-904E-485A-8F1A-234C776ECA4C}" type="datetimeFigureOut">
              <a:rPr lang="en-AU" smtClean="0"/>
              <a:t>13/05/2014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6165304"/>
            <a:ext cx="9144000" cy="692696"/>
          </a:xfrm>
          <a:prstGeom prst="rect">
            <a:avLst/>
          </a:prstGeom>
        </p:spPr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90F633-CBB4-4B45-A86E-F9DCF6D75EE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75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4529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2" y="6053137"/>
            <a:ext cx="9145016" cy="804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1712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direct.com.ezproxy.library.uq.edu.au/science/article/pii/S0304401713000319#bib0050" TargetMode="External"/><Relationship Id="rId2" Type="http://schemas.openxmlformats.org/officeDocument/2006/relationships/hyperlink" Target="http://www.sciencedirect.com.ezproxy.library.uq.edu.au/science/article/pii/S0304401713000319#bib0045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iencedirect.com.ezproxy.library.uq.edu.au/science/article/pii/S0304401713000319#bib0105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Line 1"/>
          <p:cNvSpPr>
            <a:spLocks noChangeShapeType="1"/>
          </p:cNvSpPr>
          <p:nvPr/>
        </p:nvSpPr>
        <p:spPr bwMode="auto">
          <a:xfrm>
            <a:off x="1116013" y="3429000"/>
            <a:ext cx="6911975" cy="1588"/>
          </a:xfrm>
          <a:prstGeom prst="line">
            <a:avLst/>
          </a:prstGeom>
          <a:noFill/>
          <a:ln w="19080">
            <a:solidFill>
              <a:srgbClr val="8A1C01"/>
            </a:solidFill>
            <a:miter lim="800000"/>
            <a:headEnd/>
            <a:tailEnd/>
          </a:ln>
          <a:effectLst>
            <a:outerShdw dist="17819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4100" name="Rectangle 2"/>
          <p:cNvSpPr>
            <a:spLocks noChangeArrowheads="1"/>
          </p:cNvSpPr>
          <p:nvPr/>
        </p:nvSpPr>
        <p:spPr bwMode="auto">
          <a:xfrm>
            <a:off x="990600" y="1143000"/>
            <a:ext cx="7162800" cy="2286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>
          <a:xfrm>
            <a:off x="611188" y="1844675"/>
            <a:ext cx="7772400" cy="1470025"/>
          </a:xfrm>
        </p:spPr>
        <p:txBody>
          <a:bodyPr lIns="90000" tIns="46800" rIns="90000" bIns="46800" anchor="t"/>
          <a:lstStyle/>
          <a:p>
            <a:pPr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dirty="0" smtClean="0"/>
              <a:t>Which test is best?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 lIns="90000" tIns="46800" rIns="90000" bIns="46800"/>
          <a:lstStyle/>
          <a:p>
            <a:pPr marL="0" indent="0"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Brendan </a:t>
            </a:r>
            <a:r>
              <a:rPr lang="en-US" dirty="0" err="1" smtClean="0"/>
              <a:t>Cowled</a:t>
            </a:r>
            <a:r>
              <a:rPr lang="en-US" dirty="0" smtClean="0"/>
              <a:t> and Nigel Perkins</a:t>
            </a:r>
          </a:p>
          <a:p>
            <a:pPr marL="0" indent="0" algn="ctr" eaLnBrk="1" hangingPunct="1"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err="1" smtClean="0"/>
              <a:t>AusVet</a:t>
            </a:r>
            <a:r>
              <a:rPr lang="en-US" dirty="0" smtClean="0"/>
              <a:t> Animal Health Services</a:t>
            </a:r>
          </a:p>
        </p:txBody>
      </p:sp>
    </p:spTree>
    <p:extLst>
      <p:ext uri="{BB962C8B-B14F-4D97-AF65-F5344CB8AC3E}">
        <p14:creationId xmlns:p14="http://schemas.microsoft.com/office/powerpoint/2010/main" val="9807249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1. Precedent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en-AU" sz="2400" dirty="0" smtClean="0"/>
              <a:t> = Published literature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AU" sz="2400" b="1" dirty="0" smtClean="0"/>
              <a:t>Example:</a:t>
            </a:r>
          </a:p>
          <a:p>
            <a:pPr marL="0" indent="0">
              <a:buNone/>
            </a:pPr>
            <a:r>
              <a:rPr lang="en-AU" sz="2400" dirty="0" smtClean="0"/>
              <a:t>You are looking at a faecal egg count reduction trial in sheep with an </a:t>
            </a:r>
            <a:r>
              <a:rPr lang="en-AU" sz="2400" dirty="0" err="1" smtClean="0"/>
              <a:t>avermectin</a:t>
            </a:r>
            <a:r>
              <a:rPr lang="en-AU" sz="2400" dirty="0" smtClean="0"/>
              <a:t> and you want a method of statistical analysis.</a:t>
            </a:r>
          </a:p>
          <a:p>
            <a:pPr marL="0" indent="0">
              <a:buNone/>
            </a:pPr>
            <a:r>
              <a:rPr lang="en-AU" sz="2400" dirty="0" smtClean="0"/>
              <a:t>Search </a:t>
            </a:r>
            <a:r>
              <a:rPr lang="en-AU" sz="2400" dirty="0" err="1" smtClean="0"/>
              <a:t>biosis</a:t>
            </a:r>
            <a:r>
              <a:rPr lang="en-AU" sz="2400" dirty="0" smtClean="0"/>
              <a:t> previews: sheep AND </a:t>
            </a:r>
            <a:r>
              <a:rPr lang="en-AU" sz="2400" dirty="0" err="1" smtClean="0"/>
              <a:t>avermectin</a:t>
            </a:r>
            <a:r>
              <a:rPr lang="en-AU" sz="2400" dirty="0" smtClean="0"/>
              <a:t> AND faecal egg count reduction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3597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1. Precedent: search results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220000"/>
              </a:lnSpc>
              <a:buNone/>
            </a:pPr>
            <a:r>
              <a:rPr lang="en-AU" sz="1600" dirty="0" smtClean="0"/>
              <a:t>Results of literature search: 6 papers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en-AU" sz="1600" dirty="0" smtClean="0"/>
              <a:t>1 paper has sufficient detail in the methods for you to replicate it.  </a:t>
            </a:r>
          </a:p>
          <a:p>
            <a:pPr marL="0" indent="0">
              <a:lnSpc>
                <a:spcPct val="220000"/>
              </a:lnSpc>
              <a:buNone/>
            </a:pPr>
            <a:r>
              <a:rPr lang="en-AU" sz="1600" b="1" dirty="0" smtClean="0"/>
              <a:t>McMahon et al. 2013</a:t>
            </a:r>
            <a:endParaRPr lang="en-AU" sz="1600" b="1" dirty="0"/>
          </a:p>
          <a:p>
            <a:pPr marL="0" indent="0">
              <a:buNone/>
            </a:pPr>
            <a:r>
              <a:rPr lang="en-AU" sz="1400" i="1" dirty="0"/>
              <a:t>The World Association for the Advancement of Veterinary Parasitology (WAAVP) guidelines indicate that arithmetic mean pre-treatment strongyle egg counts of greater than 150 </a:t>
            </a:r>
            <a:r>
              <a:rPr lang="en-AU" sz="1400" i="1" dirty="0" err="1"/>
              <a:t>epg</a:t>
            </a:r>
            <a:r>
              <a:rPr lang="en-AU" sz="1400" i="1" dirty="0"/>
              <a:t> are required in order to conduct the FECRT (</a:t>
            </a:r>
            <a:r>
              <a:rPr lang="en-AU" sz="1400" i="1" dirty="0">
                <a:hlinkClick r:id="rId2"/>
              </a:rPr>
              <a:t>Coles et al., 1992</a:t>
            </a:r>
            <a:r>
              <a:rPr lang="en-AU" sz="1400" i="1" dirty="0"/>
              <a:t> and </a:t>
            </a:r>
            <a:r>
              <a:rPr lang="en-AU" sz="1400" i="1" dirty="0">
                <a:hlinkClick r:id="rId3"/>
              </a:rPr>
              <a:t>Coles et al., 2006</a:t>
            </a:r>
            <a:r>
              <a:rPr lang="en-AU" sz="1400" i="1" dirty="0"/>
              <a:t>). Percentage reduction was based on the formula of </a:t>
            </a:r>
            <a:r>
              <a:rPr lang="en-AU" sz="1400" i="1" dirty="0" err="1">
                <a:hlinkClick r:id="rId4"/>
              </a:rPr>
              <a:t>Kohapakdee</a:t>
            </a:r>
            <a:r>
              <a:rPr lang="en-AU" sz="1400" i="1" dirty="0">
                <a:hlinkClick r:id="rId4"/>
              </a:rPr>
              <a:t> et al. (1995)</a:t>
            </a:r>
            <a:r>
              <a:rPr lang="en-AU" sz="1400" i="1" dirty="0"/>
              <a:t>: percentage reduction = [(T1 − T2)/T1] × 100, where T1 is the arithmetic mean FEC pre-treatment and T2 is the arithmetic mean FEC </a:t>
            </a:r>
            <a:r>
              <a:rPr lang="en-AU" sz="1400" i="1" dirty="0" err="1"/>
              <a:t>p.t.</a:t>
            </a:r>
            <a:r>
              <a:rPr lang="en-AU" sz="1400" i="1" dirty="0"/>
              <a:t> of treated animals. Resistance was confirmed when the reduction in FECs </a:t>
            </a:r>
            <a:r>
              <a:rPr lang="en-AU" sz="1400" i="1" dirty="0" err="1"/>
              <a:t>p.t.</a:t>
            </a:r>
            <a:r>
              <a:rPr lang="en-AU" sz="1400" i="1" dirty="0"/>
              <a:t> was less than 95% and the lower 95% confidence interval of the percentage reduction was less than 90% (</a:t>
            </a:r>
            <a:r>
              <a:rPr lang="en-AU" sz="1400" i="1" dirty="0">
                <a:hlinkClick r:id="rId2"/>
              </a:rPr>
              <a:t>Coles et al., 1992</a:t>
            </a:r>
            <a:r>
              <a:rPr lang="en-AU" sz="1400" i="1" dirty="0" smtClean="0"/>
              <a:t>).</a:t>
            </a:r>
          </a:p>
          <a:p>
            <a:pPr marL="0" indent="0">
              <a:buNone/>
            </a:pPr>
            <a:endParaRPr lang="en-AU" sz="1000" dirty="0"/>
          </a:p>
          <a:p>
            <a:pPr marL="0" indent="0">
              <a:buNone/>
            </a:pPr>
            <a:endParaRPr lang="en-AU" sz="1000" dirty="0" smtClean="0"/>
          </a:p>
          <a:p>
            <a:pPr marL="0" indent="0">
              <a:lnSpc>
                <a:spcPct val="220000"/>
              </a:lnSpc>
              <a:buNone/>
            </a:pPr>
            <a:r>
              <a:rPr lang="en-AU" sz="1800" dirty="0" smtClean="0"/>
              <a:t>Here the correct ‘test’ is simply a percentage reduction with confidence intervals. </a:t>
            </a:r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216145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2. Registration body requirements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400" b="1" dirty="0" smtClean="0"/>
              <a:t>Example: </a:t>
            </a:r>
          </a:p>
          <a:p>
            <a:pPr marL="0" indent="0">
              <a:buNone/>
            </a:pPr>
            <a:r>
              <a:rPr lang="en-AU" sz="2400" dirty="0" smtClean="0"/>
              <a:t>You are trying to determine what analysis you should use to determine a suitable slaughter interval for your new antibiotic.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AU" sz="2400" dirty="0" smtClean="0"/>
              <a:t>Which test/methodology do you use?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046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2. Registration body (cont.)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200000"/>
              </a:lnSpc>
            </a:pPr>
            <a:r>
              <a:rPr lang="en-AU" sz="2600" dirty="0" smtClean="0"/>
              <a:t>One means that the Australian registration body (APVMA) uses is with regression analysis (Wang et al. 2011). </a:t>
            </a:r>
          </a:p>
          <a:p>
            <a:pPr>
              <a:lnSpc>
                <a:spcPct val="200000"/>
              </a:lnSpc>
            </a:pPr>
            <a:r>
              <a:rPr lang="en-AU" sz="2600" dirty="0" smtClean="0"/>
              <a:t>Steps: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200" dirty="0" smtClean="0"/>
              <a:t>Determine the risk of meat rejection that is acceptable to industry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200" dirty="0" smtClean="0"/>
              <a:t>Determine residue levels (~rejection risk) at various possible slaughter intervals = your trial data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200" dirty="0" smtClean="0"/>
              <a:t>Conduct regression of risk against slaughter times= ‘statistical test’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200" dirty="0" smtClean="0"/>
              <a:t>Use acceptable risk and confidence limit of regression line to determine slaughter interval = ‘significance level’</a:t>
            </a:r>
            <a:endParaRPr lang="en-AU" dirty="0" smtClean="0"/>
          </a:p>
          <a:p>
            <a:pPr lvl="1"/>
            <a:endParaRPr lang="en-AU" dirty="0" smtClean="0"/>
          </a:p>
          <a:p>
            <a:pPr lvl="1"/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41173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3. Availability and familiarity with methods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AU" sz="2400" dirty="0" smtClean="0"/>
              <a:t>Used to using a certain method</a:t>
            </a:r>
          </a:p>
          <a:p>
            <a:pPr lvl="1">
              <a:lnSpc>
                <a:spcPct val="200000"/>
              </a:lnSpc>
            </a:pPr>
            <a:r>
              <a:rPr lang="en-AU" sz="2400" dirty="0" smtClean="0"/>
              <a:t>OK if appropriate method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Available software/code/freeware</a:t>
            </a:r>
          </a:p>
          <a:p>
            <a:pPr lvl="1">
              <a:lnSpc>
                <a:spcPct val="200000"/>
              </a:lnSpc>
            </a:pPr>
            <a:r>
              <a:rPr lang="en-AU" sz="2400" dirty="0" smtClean="0"/>
              <a:t>OK if appropriate method </a:t>
            </a:r>
          </a:p>
          <a:p>
            <a:pPr>
              <a:lnSpc>
                <a:spcPct val="200000"/>
              </a:lnSpc>
            </a:pPr>
            <a:r>
              <a:rPr lang="en-AU" sz="2400" dirty="0"/>
              <a:t>In general, not the best method to choose. </a:t>
            </a:r>
          </a:p>
        </p:txBody>
      </p:sp>
    </p:spTree>
    <p:extLst>
      <p:ext uri="{BB962C8B-B14F-4D97-AF65-F5344CB8AC3E}">
        <p14:creationId xmlns:p14="http://schemas.microsoft.com/office/powerpoint/2010/main" val="122590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4. Objective of research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AU" sz="2400" dirty="0" smtClean="0"/>
              <a:t>Some tests suit a research objective better than others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AU" sz="2400" b="1" dirty="0" smtClean="0"/>
              <a:t>Example: </a:t>
            </a:r>
          </a:p>
          <a:p>
            <a:pPr marL="0" indent="0">
              <a:spcBef>
                <a:spcPts val="600"/>
              </a:spcBef>
              <a:spcAft>
                <a:spcPts val="1200"/>
              </a:spcAft>
              <a:buNone/>
            </a:pPr>
            <a:r>
              <a:rPr lang="en-AU" sz="2400" dirty="0" smtClean="0"/>
              <a:t>How much does treatment reduce </a:t>
            </a:r>
            <a:r>
              <a:rPr lang="en-AU" sz="2400" i="1" dirty="0" smtClean="0"/>
              <a:t>Salmonella</a:t>
            </a:r>
            <a:r>
              <a:rPr lang="en-AU" sz="2400" dirty="0" smtClean="0"/>
              <a:t> infection in pigs?</a:t>
            </a:r>
          </a:p>
          <a:p>
            <a:pPr marL="0" indent="0">
              <a:buNone/>
            </a:pPr>
            <a:endParaRPr lang="en-AU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314241"/>
              </p:ext>
            </p:extLst>
          </p:nvPr>
        </p:nvGraphicFramePr>
        <p:xfrm>
          <a:off x="1187624" y="3789040"/>
          <a:ext cx="6096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en-AU" dirty="0" smtClean="0">
                          <a:solidFill>
                            <a:schemeClr val="tx1"/>
                          </a:solidFill>
                        </a:rPr>
                        <a:t>Treatment category</a:t>
                      </a:r>
                      <a:endParaRPr lang="en-A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A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Un-treated </a:t>
                      </a:r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Treated</a:t>
                      </a:r>
                      <a:endParaRPr lang="en-AU" dirty="0"/>
                    </a:p>
                  </a:txBody>
                  <a:tcPr>
                    <a:noFill/>
                  </a:tcPr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en-AU" b="1" dirty="0" smtClean="0"/>
                        <a:t>Salmonella status</a:t>
                      </a:r>
                      <a:endParaRPr lang="en-AU" b="1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Infected</a:t>
                      </a:r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60</a:t>
                      </a:r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45</a:t>
                      </a:r>
                      <a:endParaRPr lang="en-AU" dirty="0"/>
                    </a:p>
                  </a:txBody>
                  <a:tcPr>
                    <a:noFill/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 smtClean="0"/>
                        <a:t>Un-infected </a:t>
                      </a:r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30</a:t>
                      </a:r>
                      <a:endParaRPr lang="en-AU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45</a:t>
                      </a:r>
                      <a:endParaRPr lang="en-AU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20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4. Objective of research (cont.)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AU" sz="2400" b="1" dirty="0" smtClean="0"/>
              <a:t>Chi-squared test </a:t>
            </a:r>
          </a:p>
          <a:p>
            <a:pPr>
              <a:spcAft>
                <a:spcPts val="1200"/>
              </a:spcAft>
            </a:pPr>
            <a:r>
              <a:rPr lang="en-AU" sz="2400" dirty="0"/>
              <a:t>W</a:t>
            </a:r>
            <a:r>
              <a:rPr lang="en-AU" sz="2400" dirty="0" smtClean="0"/>
              <a:t>ould tell you whether treatment made an overall difference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But results don’t indicate how much disease changed between the two groups so doesn’t really meet research objective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AU" sz="2400" dirty="0" smtClean="0"/>
              <a:t>i.e. </a:t>
            </a:r>
            <a:r>
              <a:rPr lang="en-AU" sz="2400" dirty="0" smtClean="0">
                <a:latin typeface="Cambria Math"/>
                <a:ea typeface="Cambria Math"/>
              </a:rPr>
              <a:t>𝝌2=5.14, </a:t>
            </a:r>
            <a:r>
              <a:rPr lang="en-AU" sz="2400" dirty="0" err="1" smtClean="0">
                <a:latin typeface="Cambria Math"/>
                <a:ea typeface="Cambria Math"/>
              </a:rPr>
              <a:t>d.f.</a:t>
            </a:r>
            <a:r>
              <a:rPr lang="en-AU" sz="2400" dirty="0" smtClean="0">
                <a:latin typeface="Cambria Math"/>
                <a:ea typeface="Cambria Math"/>
              </a:rPr>
              <a:t>=1, p=0.02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494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4. Objective of research (cont.)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AU" sz="2400" b="1" dirty="0" smtClean="0"/>
              <a:t>Odds ratio 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Would tell you whether treatment made a difference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Results also indicate how much disease changed between two groups with treatment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AU" sz="2400" dirty="0" smtClean="0"/>
              <a:t>i.e. OR= 2.00 (95% CI: 1.09 – 3.65)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AU" sz="2400" dirty="0" smtClean="0"/>
              <a:t>The odds of disease in untreated pigs is twice the odds of disease in treated pigs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AU" sz="2400" dirty="0" smtClean="0"/>
              <a:t> </a:t>
            </a:r>
            <a:r>
              <a:rPr lang="en-AU" sz="2400" b="1" dirty="0" smtClean="0"/>
              <a:t>Here choosing the second test allowed you to meet the study objective better.</a:t>
            </a:r>
            <a:endParaRPr lang="en-AU" sz="2400" b="1" dirty="0"/>
          </a:p>
        </p:txBody>
      </p:sp>
    </p:spTree>
    <p:extLst>
      <p:ext uri="{BB962C8B-B14F-4D97-AF65-F5344CB8AC3E}">
        <p14:creationId xmlns:p14="http://schemas.microsoft.com/office/powerpoint/2010/main" val="442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5. Statistical considerations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AU" dirty="0" smtClean="0"/>
              <a:t>Comparison group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One or multiple explanatory variables (X)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Parametric or non parametric test</a:t>
            </a:r>
          </a:p>
          <a:p>
            <a:pPr marL="914400" lvl="1" indent="-514350"/>
            <a:r>
              <a:rPr lang="en-AU" dirty="0" smtClean="0"/>
              <a:t>If parametric </a:t>
            </a:r>
            <a:r>
              <a:rPr lang="en-AU" dirty="0"/>
              <a:t>c</a:t>
            </a:r>
            <a:r>
              <a:rPr lang="en-AU" dirty="0" smtClean="0"/>
              <a:t>hoose a suitably distributed parametric test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Clustered or repeated measures data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8945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Comparison Group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AU" sz="2400" dirty="0" smtClean="0"/>
              <a:t>Some studies only collect data on one group.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AU" sz="2400" dirty="0" smtClean="0"/>
              <a:t>Example: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AU" sz="2400" dirty="0" smtClean="0"/>
              <a:t>A single group of animals is given a treatment and followed and data ‘analysed’</a:t>
            </a:r>
          </a:p>
          <a:p>
            <a:pPr lvl="1">
              <a:spcAft>
                <a:spcPts val="1200"/>
              </a:spcAft>
            </a:pPr>
            <a:r>
              <a:rPr lang="en-AU" sz="2400" dirty="0" smtClean="0"/>
              <a:t>Not an ideal study, changes may not be due to treatment</a:t>
            </a:r>
          </a:p>
          <a:p>
            <a:pPr lvl="1">
              <a:spcAft>
                <a:spcPts val="1200"/>
              </a:spcAft>
            </a:pPr>
            <a:r>
              <a:rPr lang="en-AU" sz="2400" dirty="0" smtClean="0"/>
              <a:t>No tests really possible, just a description of data</a:t>
            </a:r>
          </a:p>
          <a:p>
            <a:pPr lvl="1">
              <a:spcAft>
                <a:spcPts val="1200"/>
              </a:spcAft>
            </a:pPr>
            <a:r>
              <a:rPr lang="en-AU" sz="2400" dirty="0" smtClean="0"/>
              <a:t>Need a comparison group for serious studies, then can compare groups and do a statistical test.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52978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Introduction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lnSpc>
                <a:spcPct val="200000"/>
              </a:lnSpc>
              <a:buNone/>
            </a:pPr>
            <a:r>
              <a:rPr lang="en-AU" sz="2400" dirty="0" smtClean="0"/>
              <a:t>Bewildering array of tests</a:t>
            </a:r>
          </a:p>
          <a:p>
            <a:pPr marL="114300" indent="0">
              <a:lnSpc>
                <a:spcPct val="200000"/>
              </a:lnSpc>
              <a:buNone/>
            </a:pPr>
            <a:r>
              <a:rPr lang="en-AU" sz="2400" dirty="0" smtClean="0"/>
              <a:t>Which is best to use?</a:t>
            </a:r>
          </a:p>
          <a:p>
            <a:pPr marL="114300" indent="0">
              <a:lnSpc>
                <a:spcPct val="200000"/>
              </a:lnSpc>
              <a:buNone/>
            </a:pPr>
            <a:r>
              <a:rPr lang="en-AU" sz="2400" dirty="0" smtClean="0"/>
              <a:t>This presentation- some guidelines</a:t>
            </a:r>
          </a:p>
          <a:p>
            <a:pPr marL="114300" indent="0">
              <a:lnSpc>
                <a:spcPct val="200000"/>
              </a:lnSpc>
              <a:buNone/>
            </a:pPr>
            <a:r>
              <a:rPr lang="en-AU" sz="2400" dirty="0" smtClean="0"/>
              <a:t>Guidelines are not prescriptive or fool-proof- rule of thumb</a:t>
            </a:r>
          </a:p>
          <a:p>
            <a:pPr marL="114300" indent="0">
              <a:lnSpc>
                <a:spcPct val="200000"/>
              </a:lnSpc>
              <a:buNone/>
            </a:pPr>
            <a:r>
              <a:rPr lang="en-AU" sz="2400" dirty="0" smtClean="0"/>
              <a:t>If in doubt talk to a statistical consultant before the study!</a:t>
            </a:r>
          </a:p>
          <a:p>
            <a:pPr marL="11430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481669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Number of explanatory variables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AU" sz="2400" dirty="0" smtClean="0"/>
              <a:t>Recall that a study will always collect data on the explanatory variable of interest (often treatment)</a:t>
            </a:r>
          </a:p>
          <a:p>
            <a:pPr>
              <a:spcAft>
                <a:spcPts val="1200"/>
              </a:spcAft>
            </a:pPr>
            <a:r>
              <a:rPr lang="en-AU" sz="2400" dirty="0"/>
              <a:t>If only a treatment variable then simple analysis (</a:t>
            </a:r>
            <a:r>
              <a:rPr lang="en-AU" sz="2400" dirty="0" err="1"/>
              <a:t>univariable</a:t>
            </a:r>
            <a:r>
              <a:rPr lang="en-AU" sz="2400" dirty="0"/>
              <a:t>). E.g. t-test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Can also collect data on multiple other variables to control confounding (e.g. sex, weight, breed etc.)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If multiple variables collected then need to do a multi-variable regression. 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134641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Parametric verse non-parametric test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AU" sz="2600" dirty="0" smtClean="0"/>
              <a:t>Parametric tests are based on a certain probability distribution (e.g. normal). </a:t>
            </a:r>
          </a:p>
          <a:p>
            <a:pPr>
              <a:spcAft>
                <a:spcPts val="1200"/>
              </a:spcAft>
            </a:pPr>
            <a:r>
              <a:rPr lang="en-AU" sz="2600" dirty="0" smtClean="0"/>
              <a:t>To use parametric tests the data needs to be appropriately distributed</a:t>
            </a:r>
          </a:p>
          <a:p>
            <a:pPr lvl="1">
              <a:spcAft>
                <a:spcPts val="1200"/>
              </a:spcAft>
            </a:pPr>
            <a:r>
              <a:rPr lang="en-AU" sz="2200" dirty="0" smtClean="0"/>
              <a:t>E.g. linear regression usually requires that the outcome variable is normally distributed. A Poisson regression requires count data (Poisson distribution)</a:t>
            </a:r>
          </a:p>
          <a:p>
            <a:pPr lvl="1">
              <a:spcAft>
                <a:spcPts val="1200"/>
              </a:spcAft>
            </a:pPr>
            <a:r>
              <a:rPr lang="en-AU" sz="2200" dirty="0" smtClean="0"/>
              <a:t>Can often tell if it is appropriate based on:</a:t>
            </a:r>
          </a:p>
          <a:p>
            <a:pPr lvl="2">
              <a:spcAft>
                <a:spcPts val="1200"/>
              </a:spcAft>
            </a:pPr>
            <a:r>
              <a:rPr lang="en-AU" sz="1900" dirty="0"/>
              <a:t>t</a:t>
            </a:r>
            <a:r>
              <a:rPr lang="en-AU" sz="1900" dirty="0" smtClean="0"/>
              <a:t>he type of data, experience and by examining data</a:t>
            </a:r>
          </a:p>
          <a:p>
            <a:pPr lvl="2">
              <a:spcAft>
                <a:spcPts val="1200"/>
              </a:spcAft>
            </a:pPr>
            <a:r>
              <a:rPr lang="en-AU" sz="1900" dirty="0"/>
              <a:t>b</a:t>
            </a:r>
            <a:r>
              <a:rPr lang="en-AU" sz="1900" dirty="0" smtClean="0"/>
              <a:t>y implementing a model and looking at whether the assumptions of the model are met. </a:t>
            </a:r>
          </a:p>
          <a:p>
            <a:r>
              <a:rPr lang="en-AU" sz="2600" dirty="0"/>
              <a:t>Parametric tests are often more </a:t>
            </a:r>
            <a:r>
              <a:rPr lang="en-AU" sz="2600" dirty="0" smtClean="0"/>
              <a:t>powerful than non-parametric tests</a:t>
            </a:r>
            <a:endParaRPr lang="en-AU" sz="2600" dirty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6720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Non-parametric tests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AU" sz="2400" dirty="0" smtClean="0"/>
              <a:t>These tests do not depend upon data being distributed in a certain manner. 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They are more applicable to a wide range of data types</a:t>
            </a:r>
          </a:p>
          <a:p>
            <a:pPr>
              <a:spcAft>
                <a:spcPts val="1200"/>
              </a:spcAft>
            </a:pPr>
            <a:r>
              <a:rPr lang="en-AU" sz="2400" dirty="0" smtClean="0"/>
              <a:t>Why don’t we always use them?</a:t>
            </a:r>
          </a:p>
          <a:p>
            <a:pPr lvl="1">
              <a:spcAft>
                <a:spcPts val="1200"/>
              </a:spcAft>
            </a:pPr>
            <a:r>
              <a:rPr lang="en-AU" sz="2000" dirty="0" smtClean="0"/>
              <a:t>less powerful</a:t>
            </a:r>
          </a:p>
          <a:p>
            <a:pPr lvl="1">
              <a:spcAft>
                <a:spcPts val="1200"/>
              </a:spcAft>
            </a:pPr>
            <a:r>
              <a:rPr lang="en-AU" sz="2000" dirty="0"/>
              <a:t>o</a:t>
            </a:r>
            <a:r>
              <a:rPr lang="en-AU" sz="2000" dirty="0" smtClean="0"/>
              <a:t>utputs are less useful, e.g. a Mann Whitney test the same hypothesis as a t-test, but doesn’t give you an idea of how much the outcome changes between treatment groups. A t-test does. 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3111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Correlated data (clustering and repeated measures)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Aft>
                <a:spcPts val="1200"/>
              </a:spcAft>
            </a:pPr>
            <a:r>
              <a:rPr lang="en-AU" sz="2600" dirty="0" smtClean="0"/>
              <a:t>Some data has some observations that are more similar to those around them than to other observations </a:t>
            </a:r>
          </a:p>
          <a:p>
            <a:pPr>
              <a:spcAft>
                <a:spcPts val="1200"/>
              </a:spcAft>
            </a:pPr>
            <a:r>
              <a:rPr lang="en-AU" sz="2600" dirty="0" smtClean="0"/>
              <a:t>Two common types</a:t>
            </a:r>
          </a:p>
          <a:p>
            <a:pPr lvl="1">
              <a:spcAft>
                <a:spcPts val="1200"/>
              </a:spcAft>
            </a:pPr>
            <a:r>
              <a:rPr lang="en-AU" sz="2600" dirty="0" smtClean="0"/>
              <a:t>Clustered data: e.g. individuals are organised in groups</a:t>
            </a:r>
          </a:p>
          <a:p>
            <a:pPr lvl="1">
              <a:spcAft>
                <a:spcPts val="1200"/>
              </a:spcAft>
            </a:pPr>
            <a:r>
              <a:rPr lang="en-AU" sz="2600" dirty="0" smtClean="0"/>
              <a:t>Repeated measures data: An individual has two or more measurements collected in the same study  </a:t>
            </a:r>
          </a:p>
          <a:p>
            <a:pPr>
              <a:spcAft>
                <a:spcPts val="1200"/>
              </a:spcAft>
            </a:pPr>
            <a:r>
              <a:rPr lang="en-AU" sz="2600" dirty="0"/>
              <a:t>Problem: If you don’t account for this then results will generally be ‘more significant</a:t>
            </a:r>
            <a:r>
              <a:rPr lang="en-AU" sz="2600" dirty="0" smtClean="0"/>
              <a:t>’ than they should be.</a:t>
            </a:r>
          </a:p>
          <a:p>
            <a:pPr lvl="1">
              <a:spcAft>
                <a:spcPts val="1200"/>
              </a:spcAft>
            </a:pPr>
            <a:r>
              <a:rPr lang="en-AU" sz="2200" dirty="0" smtClean="0"/>
              <a:t>Will </a:t>
            </a:r>
            <a:r>
              <a:rPr lang="en-AU" sz="2200" dirty="0"/>
              <a:t>get type I errors, i.e. falsely conclude an effect was present. </a:t>
            </a:r>
          </a:p>
        </p:txBody>
      </p:sp>
    </p:spTree>
    <p:extLst>
      <p:ext uri="{BB962C8B-B14F-4D97-AF65-F5344CB8AC3E}">
        <p14:creationId xmlns:p14="http://schemas.microsoft.com/office/powerpoint/2010/main" val="37276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What to do about correlated data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400" dirty="0" smtClean="0"/>
              <a:t>Firstly recognise it. Then get some help from a statistical consultant</a:t>
            </a:r>
          </a:p>
          <a:p>
            <a:r>
              <a:rPr lang="en-AU" sz="2400" dirty="0" smtClean="0"/>
              <a:t>Two broad ways to deal with it:</a:t>
            </a:r>
          </a:p>
          <a:p>
            <a:pPr lvl="1"/>
            <a:r>
              <a:rPr lang="en-AU" sz="2400" dirty="0" smtClean="0"/>
              <a:t>Clustered data = add a random effect to your model = so called mixed or hierarchical models</a:t>
            </a:r>
          </a:p>
          <a:p>
            <a:pPr lvl="1"/>
            <a:r>
              <a:rPr lang="en-AU" sz="2400" dirty="0" smtClean="0"/>
              <a:t>Repeated measures data = Generalised estimating equations (GEE), trend models </a:t>
            </a:r>
            <a:r>
              <a:rPr lang="en-AU" sz="2400" dirty="0" err="1" smtClean="0"/>
              <a:t>etc</a:t>
            </a:r>
            <a:r>
              <a:rPr lang="en-AU" sz="2400" dirty="0" smtClean="0"/>
              <a:t> </a:t>
            </a:r>
          </a:p>
          <a:p>
            <a:r>
              <a:rPr lang="en-AU" sz="2400" dirty="0"/>
              <a:t>However, few vets </a:t>
            </a:r>
            <a:r>
              <a:rPr lang="en-AU" sz="2400" dirty="0" smtClean="0"/>
              <a:t>should </a:t>
            </a:r>
            <a:r>
              <a:rPr lang="en-AU" sz="2400" dirty="0"/>
              <a:t>be expected to do this! Therefore get help!</a:t>
            </a:r>
          </a:p>
        </p:txBody>
      </p:sp>
    </p:spTree>
    <p:extLst>
      <p:ext uri="{BB962C8B-B14F-4D97-AF65-F5344CB8AC3E}">
        <p14:creationId xmlns:p14="http://schemas.microsoft.com/office/powerpoint/2010/main" val="2084160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Tool to choose a test</a:t>
            </a:r>
            <a:endParaRPr lang="en-AU" dirty="0"/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3553006"/>
              </p:ext>
            </p:extLst>
          </p:nvPr>
        </p:nvGraphicFramePr>
        <p:xfrm>
          <a:off x="957536" y="7"/>
          <a:ext cx="7718920" cy="6474985"/>
        </p:xfrm>
        <a:graphic>
          <a:graphicData uri="http://schemas.openxmlformats.org/drawingml/2006/table">
            <a:tbl>
              <a:tblPr/>
              <a:tblGrid>
                <a:gridCol w="2889647"/>
                <a:gridCol w="2553182"/>
                <a:gridCol w="2276091"/>
              </a:tblGrid>
              <a:tr h="7006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b="1" dirty="0">
                          <a:effectLst/>
                          <a:latin typeface="Arial"/>
                          <a:ea typeface="Times New Roman"/>
                        </a:rPr>
                        <a:t>Nature of explanatory/predictor variables (independent or X)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b="1" dirty="0">
                          <a:effectLst/>
                          <a:latin typeface="Arial"/>
                          <a:ea typeface="Times New Roman"/>
                        </a:rPr>
                        <a:t>Nature of outcome variable (dependent or Y)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b="1">
                          <a:effectLst/>
                          <a:latin typeface="Arial"/>
                          <a:ea typeface="Times New Roman"/>
                        </a:rPr>
                        <a:t>Test(s)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7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b="1" dirty="0">
                          <a:effectLst/>
                          <a:latin typeface="Arial"/>
                          <a:ea typeface="Times New Roman"/>
                        </a:rPr>
                        <a:t>No</a:t>
                      </a: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 explanatory variables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continuous, normal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one-sample t-test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ordinal or continuous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one-sample median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categorical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binomial test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categorical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 Chi-square        goodness-of-fit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7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b="1">
                          <a:effectLst/>
                          <a:latin typeface="Arial"/>
                          <a:ea typeface="Times New Roman"/>
                        </a:rPr>
                        <a:t>One</a:t>
                      </a: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 explanatory variable with 2 levels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continuous, normal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t-test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1281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 ordinal or continuous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Wilcoxon-Mann Whitney test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10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 categorical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 Chi- square test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10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Fisher's exact test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107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b="1">
                          <a:effectLst/>
                          <a:latin typeface="Arial"/>
                          <a:ea typeface="Times New Roman"/>
                        </a:rPr>
                        <a:t>One</a:t>
                      </a: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 explanatory variable with 2 or more levels (independent groups)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continuous, normal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one-way ANOVA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ordinal or continuous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Kruskal Wallis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0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categorical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Chi- square test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078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b="1">
                          <a:effectLst/>
                          <a:latin typeface="Arial"/>
                          <a:ea typeface="Times New Roman"/>
                        </a:rPr>
                        <a:t>One</a:t>
                      </a: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 explanatory variable with 2 levels (dependent or matched groups)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continuous, normal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paired t-test 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176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 ordinal or continuous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Wilcoxon signed ranks test 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10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 categorical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McNemar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17617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b="1">
                          <a:effectLst/>
                          <a:latin typeface="Arial"/>
                          <a:ea typeface="Times New Roman"/>
                        </a:rPr>
                        <a:t>One</a:t>
                      </a: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 explanatory variable with 2 or more levels (dependent or matched groups)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continuous, normal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one-way repeated measures ANOVA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0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ordinal or continuous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Friedman test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76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categorical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repeated measures logistic regression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07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b="1">
                          <a:effectLst/>
                          <a:latin typeface="Arial"/>
                          <a:ea typeface="Times New Roman"/>
                        </a:rPr>
                        <a:t>Two or more</a:t>
                      </a: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 explanatory variables (independent groups)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continuous, normal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ANOVA or linear model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1281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categorical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logistic/</a:t>
                      </a:r>
                      <a:r>
                        <a:rPr lang="en-AU" sz="1050" dirty="0" err="1">
                          <a:effectLst/>
                          <a:latin typeface="Arial"/>
                          <a:ea typeface="Times New Roman"/>
                        </a:rPr>
                        <a:t>poisson</a:t>
                      </a: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 regression</a:t>
                      </a:r>
                      <a:r>
                        <a:rPr lang="en-AU" sz="10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107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b="1">
                          <a:effectLst/>
                          <a:latin typeface="Arial"/>
                          <a:ea typeface="Times New Roman"/>
                        </a:rPr>
                        <a:t>One</a:t>
                      </a: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 continuous explanatory variable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continuous, normal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correlation 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683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simple linear regression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6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ordinal or continuous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 non-parametric correlation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42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categorical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simple logistic regression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61078">
                <a:tc row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b="1">
                          <a:effectLst/>
                          <a:latin typeface="Arial"/>
                          <a:ea typeface="Times New Roman"/>
                        </a:rPr>
                        <a:t>Mixture</a:t>
                      </a: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 of continuous &amp;/or categorical explanatory variables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continuous, normal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multiple regression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10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analysis of covariance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17617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>
                          <a:effectLst/>
                          <a:latin typeface="Arial"/>
                          <a:ea typeface="Times New Roman"/>
                        </a:rPr>
                        <a:t>categorical</a:t>
                      </a:r>
                      <a:endParaRPr lang="en-A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multiple logistic regression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6107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050" dirty="0">
                          <a:effectLst/>
                          <a:latin typeface="Arial"/>
                          <a:ea typeface="Times New Roman"/>
                        </a:rPr>
                        <a:t>discriminant analysis</a:t>
                      </a:r>
                      <a:endParaRPr lang="en-A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568" marR="6568" marT="656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949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‘Which test table’ use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AU" b="1" dirty="0" smtClean="0"/>
              <a:t>Example:</a:t>
            </a:r>
          </a:p>
          <a:p>
            <a:pPr marL="0" indent="0">
              <a:buNone/>
            </a:pPr>
            <a:r>
              <a:rPr lang="en-AU" dirty="0" smtClean="0"/>
              <a:t>Controlled trial</a:t>
            </a:r>
          </a:p>
          <a:p>
            <a:r>
              <a:rPr lang="en-AU" dirty="0" smtClean="0"/>
              <a:t>Outcome (Y):</a:t>
            </a:r>
          </a:p>
          <a:p>
            <a:pPr marL="857250" lvl="1" indent="-457200"/>
            <a:r>
              <a:rPr lang="en-AU" dirty="0" smtClean="0"/>
              <a:t>sick/not sick = categorical (nominal)</a:t>
            </a:r>
          </a:p>
          <a:p>
            <a:r>
              <a:rPr lang="en-AU" dirty="0" smtClean="0"/>
              <a:t>Explanatory variables</a:t>
            </a:r>
          </a:p>
          <a:p>
            <a:pPr lvl="1"/>
            <a:r>
              <a:rPr lang="en-AU" dirty="0" smtClean="0"/>
              <a:t>Treatment (yes/no) = categorical (nominal)</a:t>
            </a:r>
          </a:p>
          <a:p>
            <a:pPr lvl="1"/>
            <a:r>
              <a:rPr lang="en-AU" dirty="0" smtClean="0"/>
              <a:t>Age (months) = continuous</a:t>
            </a:r>
          </a:p>
          <a:p>
            <a:pPr lvl="1"/>
            <a:r>
              <a:rPr lang="en-AU" dirty="0" smtClean="0"/>
              <a:t>Sex (male/female) = categorical (nominal)</a:t>
            </a:r>
          </a:p>
          <a:p>
            <a:pPr marL="0" indent="0">
              <a:buNone/>
            </a:pPr>
            <a:r>
              <a:rPr lang="en-AU" dirty="0" smtClean="0"/>
              <a:t>Which test to use? Use table.</a:t>
            </a:r>
          </a:p>
          <a:p>
            <a:pPr marL="0" indent="0">
              <a:buNone/>
            </a:pPr>
            <a:r>
              <a:rPr lang="en-AU" dirty="0" smtClean="0"/>
              <a:t>=Multiple logistic regression or discriminant analyses </a:t>
            </a:r>
          </a:p>
        </p:txBody>
      </p:sp>
    </p:spTree>
    <p:extLst>
      <p:ext uri="{BB962C8B-B14F-4D97-AF65-F5344CB8AC3E}">
        <p14:creationId xmlns:p14="http://schemas.microsoft.com/office/powerpoint/2010/main" val="419990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Summary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AU" sz="2600" dirty="0" smtClean="0"/>
              <a:t>Lots of tests out there!</a:t>
            </a:r>
          </a:p>
          <a:p>
            <a:pPr>
              <a:spcAft>
                <a:spcPts val="1200"/>
              </a:spcAft>
            </a:pPr>
            <a:r>
              <a:rPr lang="en-AU" sz="2600" dirty="0" smtClean="0"/>
              <a:t>Factors affecting choice</a:t>
            </a:r>
          </a:p>
          <a:p>
            <a:pPr lvl="1">
              <a:spcAft>
                <a:spcPts val="1200"/>
              </a:spcAft>
            </a:pPr>
            <a:r>
              <a:rPr lang="en-AU" sz="2200" dirty="0" smtClean="0"/>
              <a:t>Precedent</a:t>
            </a:r>
          </a:p>
          <a:p>
            <a:pPr lvl="1">
              <a:spcAft>
                <a:spcPts val="1200"/>
              </a:spcAft>
            </a:pPr>
            <a:r>
              <a:rPr lang="en-AU" sz="2200" dirty="0" smtClean="0"/>
              <a:t>Registration body</a:t>
            </a:r>
          </a:p>
          <a:p>
            <a:pPr lvl="1">
              <a:spcAft>
                <a:spcPts val="1200"/>
              </a:spcAft>
            </a:pPr>
            <a:r>
              <a:rPr lang="en-AU" sz="2200" dirty="0" smtClean="0"/>
              <a:t>Preferences</a:t>
            </a:r>
          </a:p>
          <a:p>
            <a:pPr lvl="1">
              <a:spcAft>
                <a:spcPts val="1200"/>
              </a:spcAft>
            </a:pPr>
            <a:r>
              <a:rPr lang="en-AU" sz="2200" dirty="0" smtClean="0"/>
              <a:t>Objective</a:t>
            </a:r>
          </a:p>
          <a:p>
            <a:pPr lvl="1">
              <a:spcAft>
                <a:spcPts val="1200"/>
              </a:spcAft>
            </a:pPr>
            <a:r>
              <a:rPr lang="en-AU" sz="2200" u="sng" dirty="0" smtClean="0"/>
              <a:t>Statistical</a:t>
            </a:r>
          </a:p>
          <a:p>
            <a:pPr lvl="2">
              <a:spcAft>
                <a:spcPts val="1200"/>
              </a:spcAft>
            </a:pPr>
            <a:r>
              <a:rPr lang="en-AU" sz="1900" dirty="0" smtClean="0"/>
              <a:t>Type of data (e.g. ordinal, comparison group, multiple variables)</a:t>
            </a:r>
          </a:p>
          <a:p>
            <a:pPr lvl="2">
              <a:spcAft>
                <a:spcPts val="1200"/>
              </a:spcAft>
            </a:pPr>
            <a:r>
              <a:rPr lang="en-AU" sz="1900" dirty="0" smtClean="0"/>
              <a:t>Non/Parametric- distribution</a:t>
            </a:r>
          </a:p>
          <a:p>
            <a:pPr lvl="2">
              <a:spcAft>
                <a:spcPts val="1200"/>
              </a:spcAft>
            </a:pPr>
            <a:r>
              <a:rPr lang="en-AU" sz="1900" dirty="0" smtClean="0"/>
              <a:t>Correlated data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37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AU" sz="6000" dirty="0" smtClean="0"/>
              <a:t>The end </a:t>
            </a:r>
            <a:endParaRPr lang="en-AU" dirty="0"/>
          </a:p>
        </p:txBody>
      </p:sp>
      <p:pic>
        <p:nvPicPr>
          <p:cNvPr id="30725" name="Content Placeholder 5" descr="C:\Users\Brendan\Desktop\photos\20130402_17365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19250" y="1412875"/>
            <a:ext cx="6027738" cy="4522788"/>
          </a:xfrm>
        </p:spPr>
      </p:pic>
    </p:spTree>
    <p:extLst>
      <p:ext uri="{BB962C8B-B14F-4D97-AF65-F5344CB8AC3E}">
        <p14:creationId xmlns:p14="http://schemas.microsoft.com/office/powerpoint/2010/main" val="41397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What will be covered in this talk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b="1" dirty="0" smtClean="0"/>
              <a:t>Essential background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Understanding a data set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Types of data</a:t>
            </a:r>
          </a:p>
          <a:p>
            <a:pPr marL="514350" indent="-514350">
              <a:buFont typeface="+mj-lt"/>
              <a:buAutoNum type="arabicPeriod"/>
            </a:pPr>
            <a:r>
              <a:rPr lang="en-AU" dirty="0" smtClean="0"/>
              <a:t>Probability distributions</a:t>
            </a:r>
          </a:p>
          <a:p>
            <a:pPr marL="0" indent="0">
              <a:buNone/>
            </a:pPr>
            <a:r>
              <a:rPr lang="en-AU" b="1" dirty="0" smtClean="0"/>
              <a:t>Choosing</a:t>
            </a:r>
          </a:p>
          <a:p>
            <a:pPr marL="514350" indent="-514350">
              <a:buAutoNum type="arabicPeriod" startAt="4"/>
            </a:pPr>
            <a:r>
              <a:rPr lang="en-AU" dirty="0" smtClean="0"/>
              <a:t>Factors affecting choice of test</a:t>
            </a:r>
          </a:p>
          <a:p>
            <a:pPr marL="514350" indent="-514350">
              <a:buAutoNum type="arabicPeriod" startAt="4"/>
            </a:pPr>
            <a:r>
              <a:rPr lang="en-AU" dirty="0" smtClean="0"/>
              <a:t>A tool to help you choose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4400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Understanding a data set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AU" sz="2000" dirty="0" smtClean="0"/>
              <a:t>Data is usually has 2-3 parts for each observation: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000" dirty="0" smtClean="0"/>
              <a:t>Outcome measure (dependent variable = Y)</a:t>
            </a:r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000" dirty="0" smtClean="0"/>
              <a:t>Explanatory variable of interest (independent variable = X)</a:t>
            </a:r>
            <a:endParaRPr lang="en-AU" sz="1400" dirty="0" smtClean="0"/>
          </a:p>
          <a:p>
            <a:pPr marL="971550" lvl="1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000" dirty="0" smtClean="0"/>
              <a:t>Confounders</a:t>
            </a:r>
          </a:p>
          <a:p>
            <a:pPr marL="1828800" lvl="3" indent="-514350">
              <a:lnSpc>
                <a:spcPct val="200000"/>
              </a:lnSpc>
            </a:pPr>
            <a:r>
              <a:rPr lang="en-AU" sz="1400" dirty="0" smtClean="0"/>
              <a:t>Also known as independent variables (X).  </a:t>
            </a:r>
          </a:p>
          <a:p>
            <a:pPr marL="2286000" lvl="4" indent="-514350">
              <a:lnSpc>
                <a:spcPct val="200000"/>
              </a:lnSpc>
            </a:pPr>
            <a:r>
              <a:rPr lang="en-AU" sz="1400" dirty="0" smtClean="0"/>
              <a:t>Multivariable analysis</a:t>
            </a:r>
          </a:p>
          <a:p>
            <a:pPr marL="1828800" lvl="3" indent="-514350">
              <a:lnSpc>
                <a:spcPct val="200000"/>
              </a:lnSpc>
            </a:pPr>
            <a:r>
              <a:rPr lang="en-AU" sz="1400" dirty="0" smtClean="0"/>
              <a:t>Not all studies record these</a:t>
            </a:r>
          </a:p>
          <a:p>
            <a:pPr marL="2286000" lvl="4" indent="-514350">
              <a:lnSpc>
                <a:spcPct val="200000"/>
              </a:lnSpc>
            </a:pPr>
            <a:r>
              <a:rPr lang="en-AU" sz="1400" dirty="0"/>
              <a:t>a</a:t>
            </a:r>
            <a:r>
              <a:rPr lang="en-AU" sz="1400" dirty="0" smtClean="0"/>
              <a:t>nalysis is much simpler (</a:t>
            </a:r>
            <a:r>
              <a:rPr lang="en-AU" sz="1400" dirty="0" err="1" smtClean="0"/>
              <a:t>uni</a:t>
            </a:r>
            <a:r>
              <a:rPr lang="en-AU" sz="1400" dirty="0" smtClean="0"/>
              <a:t>-variable  e.g. t-test)</a:t>
            </a:r>
          </a:p>
          <a:p>
            <a:pPr marL="2286000" lvl="4" indent="-514350">
              <a:lnSpc>
                <a:spcPct val="200000"/>
              </a:lnSpc>
            </a:pPr>
            <a:r>
              <a:rPr lang="en-AU" sz="1400" dirty="0" smtClean="0"/>
              <a:t>risk </a:t>
            </a:r>
            <a:r>
              <a:rPr lang="en-AU" sz="1400" dirty="0"/>
              <a:t>confounding- incorrect conclusion</a:t>
            </a:r>
            <a:r>
              <a:rPr lang="en-AU" sz="1400" dirty="0" smtClean="0"/>
              <a:t>.</a:t>
            </a:r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741855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Understanding data (cont.)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" indent="0">
              <a:lnSpc>
                <a:spcPct val="200000"/>
              </a:lnSpc>
              <a:buNone/>
            </a:pPr>
            <a:r>
              <a:rPr lang="en-AU" sz="2400" b="1" dirty="0"/>
              <a:t>Example:</a:t>
            </a:r>
          </a:p>
          <a:p>
            <a:pPr marL="57150" indent="0">
              <a:spcAft>
                <a:spcPts val="1200"/>
              </a:spcAft>
              <a:buNone/>
            </a:pPr>
            <a:r>
              <a:rPr lang="en-AU" sz="2400" dirty="0"/>
              <a:t>A trial to investigate weight gain in cattle due to micronutrient supplementation.</a:t>
            </a:r>
          </a:p>
          <a:p>
            <a:pPr marL="57150" indent="0">
              <a:spcAft>
                <a:spcPts val="1200"/>
              </a:spcAft>
              <a:buNone/>
            </a:pPr>
            <a:r>
              <a:rPr lang="en-AU" sz="2400" dirty="0"/>
              <a:t>Outcome  = weight </a:t>
            </a:r>
            <a:r>
              <a:rPr lang="en-AU" sz="2400" dirty="0" smtClean="0"/>
              <a:t>after treatment</a:t>
            </a:r>
            <a:endParaRPr lang="en-AU" sz="2400" dirty="0"/>
          </a:p>
          <a:p>
            <a:pPr marL="57150" indent="0">
              <a:spcAft>
                <a:spcPts val="1200"/>
              </a:spcAft>
              <a:buNone/>
            </a:pPr>
            <a:r>
              <a:rPr lang="en-AU" sz="2400" dirty="0"/>
              <a:t>Explanatory variable = micronutrient treatment (yes or no)</a:t>
            </a:r>
          </a:p>
          <a:p>
            <a:pPr marL="57150" indent="0">
              <a:spcAft>
                <a:spcPts val="1200"/>
              </a:spcAft>
              <a:buNone/>
            </a:pPr>
            <a:r>
              <a:rPr lang="en-AU" sz="2400" dirty="0"/>
              <a:t>Confounders = start weight, age, sex, breed etc. </a:t>
            </a:r>
            <a:endParaRPr lang="en-AU" sz="2400" dirty="0" smtClean="0"/>
          </a:p>
          <a:p>
            <a:pPr marL="800100" lvl="1">
              <a:spcAft>
                <a:spcPts val="1200"/>
              </a:spcAft>
            </a:pPr>
            <a:r>
              <a:rPr lang="en-AU" sz="2000" dirty="0" smtClean="0"/>
              <a:t>Could analyse outcome and explanatory variable (t-test) and is very simple. However, probably confounded.</a:t>
            </a:r>
          </a:p>
          <a:p>
            <a:pPr marL="57150" indent="0">
              <a:spcAft>
                <a:spcPts val="1200"/>
              </a:spcAft>
              <a:buNone/>
            </a:pPr>
            <a:endParaRPr lang="en-AU" sz="2400" dirty="0" smtClean="0"/>
          </a:p>
          <a:p>
            <a:pPr marL="0" indent="0">
              <a:buNone/>
            </a:pPr>
            <a:endParaRPr lang="en-AU" b="1" dirty="0"/>
          </a:p>
        </p:txBody>
      </p:sp>
    </p:spTree>
    <p:extLst>
      <p:ext uri="{BB962C8B-B14F-4D97-AF65-F5344CB8AC3E}">
        <p14:creationId xmlns:p14="http://schemas.microsoft.com/office/powerpoint/2010/main" val="233551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Understanding data (types)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200000"/>
              </a:lnSpc>
            </a:pPr>
            <a:r>
              <a:rPr lang="en-AU" sz="2400" b="1" dirty="0" smtClean="0"/>
              <a:t>Nominal</a:t>
            </a:r>
            <a:r>
              <a:rPr lang="en-AU" sz="2400" dirty="0" smtClean="0"/>
              <a:t> (e.g. dead or alive, sick or healthy)</a:t>
            </a:r>
          </a:p>
          <a:p>
            <a:pPr lvl="1">
              <a:lnSpc>
                <a:spcPct val="200000"/>
              </a:lnSpc>
            </a:pPr>
            <a:r>
              <a:rPr lang="en-AU" sz="2000" dirty="0" smtClean="0"/>
              <a:t>Un-ordered mutually exclusive categories</a:t>
            </a:r>
          </a:p>
          <a:p>
            <a:pPr>
              <a:lnSpc>
                <a:spcPct val="200000"/>
              </a:lnSpc>
            </a:pPr>
            <a:r>
              <a:rPr lang="en-AU" sz="2400" b="1" dirty="0" smtClean="0"/>
              <a:t>Ordinal</a:t>
            </a:r>
            <a:r>
              <a:rPr lang="en-AU" sz="2400" dirty="0" smtClean="0"/>
              <a:t> (e.g. weight category: light, medium and heavy)</a:t>
            </a:r>
          </a:p>
          <a:p>
            <a:pPr lvl="1">
              <a:lnSpc>
                <a:spcPct val="200000"/>
              </a:lnSpc>
            </a:pPr>
            <a:r>
              <a:rPr lang="en-AU" sz="2000" dirty="0" smtClean="0"/>
              <a:t>Ordered mutually exclusive categories</a:t>
            </a:r>
          </a:p>
          <a:p>
            <a:pPr>
              <a:lnSpc>
                <a:spcPct val="200000"/>
              </a:lnSpc>
            </a:pPr>
            <a:r>
              <a:rPr lang="en-AU" sz="2400" b="1" dirty="0" smtClean="0"/>
              <a:t>Continuous</a:t>
            </a:r>
            <a:r>
              <a:rPr lang="en-AU" sz="2400" dirty="0" smtClean="0"/>
              <a:t> (body weight)</a:t>
            </a:r>
          </a:p>
          <a:p>
            <a:pPr lvl="1">
              <a:lnSpc>
                <a:spcPct val="200000"/>
              </a:lnSpc>
            </a:pPr>
            <a:r>
              <a:rPr lang="en-AU" sz="2000" dirty="0" smtClean="0"/>
              <a:t>Can take any value on a continuous scale (some bounded, e.g. weight bound is 0)</a:t>
            </a:r>
          </a:p>
          <a:p>
            <a:pPr>
              <a:lnSpc>
                <a:spcPct val="200000"/>
              </a:lnSpc>
            </a:pPr>
            <a:r>
              <a:rPr lang="en-AU" sz="2400" b="1" dirty="0" smtClean="0"/>
              <a:t>Other</a:t>
            </a:r>
            <a:r>
              <a:rPr lang="en-AU" sz="2400" dirty="0" smtClean="0"/>
              <a:t>: count data (e.g. number of cases of disease each year)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777835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Understanding data (distributions)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en-AU" sz="2400" dirty="0" smtClean="0"/>
              <a:t>A probability distribution (function) tells us how often a certain observation is likely to occur. 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Can be represented with histograms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Lots of types, e.g. normal, </a:t>
            </a:r>
            <a:r>
              <a:rPr lang="en-AU" sz="2400" dirty="0"/>
              <a:t>P</a:t>
            </a:r>
            <a:r>
              <a:rPr lang="en-AU" sz="2400" dirty="0" smtClean="0"/>
              <a:t>oisson, binomial, chi squared etc. 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Normal is the most important and common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The distribution affects what type of test to use.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26108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Understanding data (distributions)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AU" sz="2400" b="1" dirty="0" smtClean="0"/>
              <a:t>Example: Normal distribution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A normal distribution is a ‘bell shaped curve’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Many tests based on it, e.g. t-test, linear regression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Symmetrical about the mean 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A fixed proportion of observations are always located a certain number of standard deviations from the mean</a:t>
            </a:r>
          </a:p>
          <a:p>
            <a:pPr>
              <a:lnSpc>
                <a:spcPct val="200000"/>
              </a:lnSpc>
            </a:pPr>
            <a:r>
              <a:rPr lang="en-AU" sz="2400" dirty="0" smtClean="0"/>
              <a:t>Much biological data is normal</a:t>
            </a:r>
          </a:p>
          <a:p>
            <a:endParaRPr lang="en-AU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77" y="0"/>
            <a:ext cx="8686800" cy="687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430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Factors affecting choice of test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400" dirty="0" smtClean="0"/>
              <a:t>Precedent/published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400" dirty="0" smtClean="0"/>
              <a:t>Regulatory body requirements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400" dirty="0" smtClean="0"/>
              <a:t>Availability and familiarity with methods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400" dirty="0"/>
              <a:t>Objective of </a:t>
            </a:r>
            <a:r>
              <a:rPr lang="en-AU" sz="2400" dirty="0" smtClean="0"/>
              <a:t>research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AU" sz="2400" dirty="0" smtClean="0"/>
              <a:t>Statistical considerations (type and structure of data)</a:t>
            </a: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398070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4203</TotalTime>
  <Words>1646</Words>
  <Application>Microsoft Office PowerPoint</Application>
  <PresentationFormat>On-screen Show (4:3)</PresentationFormat>
  <Paragraphs>250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Which test is best?</vt:lpstr>
      <vt:lpstr>Introduction</vt:lpstr>
      <vt:lpstr>What will be covered in this talk</vt:lpstr>
      <vt:lpstr>Understanding a data set</vt:lpstr>
      <vt:lpstr>Understanding data (cont.)</vt:lpstr>
      <vt:lpstr>Understanding data (types)</vt:lpstr>
      <vt:lpstr>Understanding data (distributions)</vt:lpstr>
      <vt:lpstr>Understanding data (distributions)</vt:lpstr>
      <vt:lpstr>Factors affecting choice of test</vt:lpstr>
      <vt:lpstr>1. Precedent</vt:lpstr>
      <vt:lpstr>1. Precedent: search results</vt:lpstr>
      <vt:lpstr>2. Registration body requirements</vt:lpstr>
      <vt:lpstr>2. Registration body (cont.)</vt:lpstr>
      <vt:lpstr>3. Availability and familiarity with methods</vt:lpstr>
      <vt:lpstr>4. Objective of research</vt:lpstr>
      <vt:lpstr>4. Objective of research (cont.) </vt:lpstr>
      <vt:lpstr>4. Objective of research (cont.) </vt:lpstr>
      <vt:lpstr>5. Statistical considerations</vt:lpstr>
      <vt:lpstr>Comparison Group</vt:lpstr>
      <vt:lpstr>Number of explanatory variables</vt:lpstr>
      <vt:lpstr>Parametric verse non-parametric test</vt:lpstr>
      <vt:lpstr>Non-parametric tests</vt:lpstr>
      <vt:lpstr>Correlated data (clustering and repeated measures)</vt:lpstr>
      <vt:lpstr>What to do about correlated data </vt:lpstr>
      <vt:lpstr>Tool to choose a test</vt:lpstr>
      <vt:lpstr>‘Which test table’ use</vt:lpstr>
      <vt:lpstr>Summary </vt:lpstr>
      <vt:lpstr>The end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Jenny Hutchison</dc:creator>
  <cp:lastModifiedBy>Brendan</cp:lastModifiedBy>
  <cp:revision>167</cp:revision>
  <dcterms:created xsi:type="dcterms:W3CDTF">2013-07-02T02:04:54Z</dcterms:created>
  <dcterms:modified xsi:type="dcterms:W3CDTF">2014-05-12T21:35:01Z</dcterms:modified>
</cp:coreProperties>
</file>