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13" r:id="rId2"/>
    <p:sldId id="42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387" r:id="rId22"/>
    <p:sldId id="326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30798" autoAdjust="0"/>
  </p:normalViewPr>
  <p:slideViewPr>
    <p:cSldViewPr snapToObjects="1">
      <p:cViewPr varScale="1">
        <p:scale>
          <a:sx n="18" d="100"/>
          <a:sy n="18" d="100"/>
        </p:scale>
        <p:origin x="27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9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8EC898-B093-43EE-8F8E-7B3D715582ED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A37254C-795B-48EA-AE76-06BCE452E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516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7254C-795B-48EA-AE76-06BCE452E86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81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Pada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sistem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lama, data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diinput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dalam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komputer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untuk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analisis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hal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ini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dilakukan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oleh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sedikit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orang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dan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pekerjaan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menjadi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lambat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dan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sangat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sulit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. </a:t>
            </a:r>
          </a:p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Ada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banyak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data yang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dikumpulkan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tetapi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tidak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pernah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digunakan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karena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beban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menginput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data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sangat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berat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.</a:t>
            </a:r>
            <a:endParaRPr lang="en-AU" sz="1200" dirty="0" smtClean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3AF0-A1CC-4292-B124-03C3BB66931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919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Dengan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iSIKHNAS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semua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data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dikumpulkan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secara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elektronik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dengan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menggunakan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handpohone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(SMS)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atau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excell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oleh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banyak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orang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pada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waktu</a:t>
            </a:r>
            <a:r>
              <a:rPr lang="en-US" sz="1200" baseline="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setelah</a:t>
            </a:r>
            <a:r>
              <a:rPr lang="en-US" sz="1200" baseline="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kejadian</a:t>
            </a:r>
            <a:r>
              <a:rPr lang="en-US" sz="1200" baseline="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.</a:t>
            </a:r>
          </a:p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1200" baseline="0" dirty="0" smtClean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r>
              <a:rPr lang="fr-FR" dirty="0" smtClean="0"/>
              <a:t>Tidak ada data yang terlambat untuk dientry.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3AF0-A1CC-4292-B124-03C3BB66931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990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latin typeface="+mn-lt"/>
                <a:ea typeface="Calibri"/>
                <a:cs typeface="Times New Roman"/>
              </a:rPr>
              <a:t>Pada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sistem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yang lama,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tipe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data yang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berbeda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dikumpulkan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dalam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database yang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berbeda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dan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dibanyak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lokasi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yang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berbeda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.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Ini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tidak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mungkin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untuk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menggunakan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tipe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data yang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berbeda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untuk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analisa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yang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sama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atau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menganalisa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data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dari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area yang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berbeda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pada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waktu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yang </a:t>
            </a:r>
            <a:r>
              <a:rPr lang="en-US" sz="1200" baseline="0" dirty="0" err="1" smtClean="0">
                <a:latin typeface="+mn-lt"/>
                <a:ea typeface="Calibri"/>
                <a:cs typeface="Times New Roman"/>
              </a:rPr>
              <a:t>sama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.  </a:t>
            </a:r>
            <a:endParaRPr lang="en-US" sz="1200" dirty="0" smtClean="0">
              <a:latin typeface="+mn-lt"/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3AF0-A1CC-4292-B124-03C3BB66931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124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TERINTEGRASI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58AC-CD09-48BB-8FBA-B46E9830BD9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672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 smtClean="0">
                <a:latin typeface="+mn-lt"/>
                <a:ea typeface="Calibri"/>
                <a:cs typeface="Times New Roman"/>
              </a:rPr>
              <a:t>Data</a:t>
            </a:r>
            <a:r>
              <a:rPr lang="id-ID" sz="1200" dirty="0" smtClean="0">
                <a:latin typeface="+mn-lt"/>
                <a:ea typeface="Calibri"/>
                <a:cs typeface="Times New Roman"/>
              </a:rPr>
              <a:t> sangat sulit diakses </a:t>
            </a:r>
            <a:endParaRPr lang="en-AU" sz="1200" dirty="0" smtClean="0">
              <a:latin typeface="+mn-lt"/>
              <a:ea typeface="Calibri"/>
              <a:cs typeface="Times New Roman"/>
            </a:endParaRPr>
          </a:p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AU" sz="1200" dirty="0" smtClean="0">
              <a:latin typeface="+mn-lt"/>
              <a:ea typeface="Calibri"/>
              <a:cs typeface="Times New Roman"/>
            </a:endParaRPr>
          </a:p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dirty="0" smtClean="0">
                <a:latin typeface="+mn-lt"/>
                <a:ea typeface="Calibri"/>
                <a:cs typeface="Times New Roman"/>
              </a:rPr>
              <a:t>Akses data Tertutup bagi beberapa orang </a:t>
            </a:r>
            <a:endParaRPr lang="en-US" sz="12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3AF0-A1CC-4292-B124-03C3BB66931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660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dirty="0" smtClean="0">
                <a:latin typeface="+mn-lt"/>
                <a:ea typeface="Calibri"/>
                <a:cs typeface="Times New Roman"/>
              </a:rPr>
              <a:t>Akses yang Luas di dalam berbagai bentuk </a:t>
            </a:r>
            <a:endParaRPr lang="en-US" sz="1200" dirty="0" smtClean="0">
              <a:latin typeface="+mn-lt"/>
              <a:ea typeface="Calibri"/>
              <a:cs typeface="Times New Roman"/>
            </a:endParaRPr>
          </a:p>
          <a:p>
            <a:endParaRPr lang="en-AU" dirty="0" smtClean="0"/>
          </a:p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 smtClean="0">
                <a:latin typeface="+mn-lt"/>
                <a:ea typeface="Calibri"/>
                <a:cs typeface="Times New Roman"/>
              </a:rPr>
              <a:t>Data</a:t>
            </a:r>
            <a:r>
              <a:rPr lang="id-ID" sz="1200" dirty="0" smtClean="0">
                <a:latin typeface="+mn-lt"/>
                <a:ea typeface="Calibri"/>
                <a:cs typeface="Times New Roman"/>
              </a:rPr>
              <a:t> tersedia Untuk</a:t>
            </a:r>
            <a:r>
              <a:rPr lang="en-US" sz="1200" baseline="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id-ID" sz="1200" dirty="0" smtClean="0">
                <a:latin typeface="+mn-lt"/>
                <a:ea typeface="Calibri"/>
                <a:cs typeface="Times New Roman"/>
              </a:rPr>
              <a:t>semua </a:t>
            </a:r>
            <a:r>
              <a:rPr lang="en-US" sz="1200" dirty="0" smtClean="0">
                <a:latin typeface="+mn-lt"/>
                <a:ea typeface="Calibri"/>
                <a:cs typeface="Times New Roman"/>
              </a:rPr>
              <a:t>p</a:t>
            </a:r>
            <a:r>
              <a:rPr lang="id-ID" sz="1200" dirty="0" smtClean="0">
                <a:latin typeface="+mn-lt"/>
                <a:ea typeface="Calibri"/>
                <a:cs typeface="Times New Roman"/>
              </a:rPr>
              <a:t>engguna </a:t>
            </a:r>
            <a:endParaRPr lang="en-US" sz="1200" dirty="0" smtClean="0">
              <a:latin typeface="+mn-lt"/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3AF0-A1CC-4292-B124-03C3BB66931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656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dirty="0" smtClean="0">
                <a:latin typeface="+mn-lt"/>
                <a:ea typeface="Calibri"/>
                <a:cs typeface="Times New Roman"/>
              </a:rPr>
              <a:t>Manfaat Sedikit</a:t>
            </a:r>
            <a:r>
              <a:rPr lang="id-ID" sz="1200" baseline="0" dirty="0" smtClean="0">
                <a:latin typeface="+mn-lt"/>
                <a:ea typeface="Calibri"/>
                <a:cs typeface="Times New Roman"/>
              </a:rPr>
              <a:t> dan hanya </a:t>
            </a:r>
            <a:r>
              <a:rPr lang="id-ID" sz="1200" dirty="0" smtClean="0">
                <a:latin typeface="+mn-lt"/>
                <a:ea typeface="Calibri"/>
                <a:cs typeface="Times New Roman"/>
              </a:rPr>
              <a:t>untuk beberapa orang </a:t>
            </a:r>
            <a:endParaRPr lang="en-US" sz="12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3AF0-A1CC-4292-B124-03C3BB66931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656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dirty="0" smtClean="0">
                <a:latin typeface="+mn-lt"/>
                <a:ea typeface="Calibri"/>
                <a:cs typeface="Times New Roman"/>
              </a:rPr>
              <a:t>Data yang tersedia adalah data saat itu juga. </a:t>
            </a:r>
            <a:r>
              <a:rPr lang="en-US" sz="1200" dirty="0" smtClean="0">
                <a:latin typeface="+mn-lt"/>
                <a:ea typeface="Calibri"/>
                <a:cs typeface="Times New Roman"/>
              </a:rPr>
              <a:t> Data d</a:t>
            </a:r>
            <a:r>
              <a:rPr lang="id-ID" sz="1200" dirty="0" smtClean="0">
                <a:latin typeface="+mn-lt"/>
                <a:ea typeface="Calibri"/>
                <a:cs typeface="Times New Roman"/>
              </a:rPr>
              <a:t>apat </a:t>
            </a:r>
            <a:r>
              <a:rPr lang="en-US" sz="1200" dirty="0" smtClean="0">
                <a:latin typeface="+mn-lt"/>
                <a:ea typeface="Calibri"/>
                <a:cs typeface="Times New Roman"/>
              </a:rPr>
              <a:t>di</a:t>
            </a:r>
            <a:r>
              <a:rPr lang="id-ID" sz="1200" dirty="0" smtClean="0">
                <a:latin typeface="+mn-lt"/>
                <a:ea typeface="Calibri"/>
                <a:cs typeface="Times New Roman"/>
              </a:rPr>
              <a:t>akses dengan segera</a:t>
            </a:r>
            <a:r>
              <a:rPr lang="en-AU" sz="1200" dirty="0" smtClean="0">
                <a:latin typeface="+mn-lt"/>
                <a:ea typeface="Calibri"/>
                <a:cs typeface="Times New Roman"/>
              </a:rPr>
              <a:t>.</a:t>
            </a:r>
            <a:endParaRPr lang="en-US" sz="1200" dirty="0" smtClean="0">
              <a:latin typeface="+mn-lt"/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3AF0-A1CC-4292-B124-03C3BB66931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084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Sekarang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</a:t>
            </a:r>
            <a:r>
              <a:rPr lang="en-AU" dirty="0" err="1" smtClean="0"/>
              <a:t>ayangkan</a:t>
            </a:r>
            <a:r>
              <a:rPr lang="en-AU" dirty="0" smtClean="0"/>
              <a:t> </a:t>
            </a:r>
            <a:r>
              <a:rPr lang="en-AU" dirty="0" err="1" smtClean="0"/>
              <a:t>kembali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err="1" smtClean="0"/>
              <a:t>Terdapat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laporan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dari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peternak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diminta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untuk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memeriksa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ternaknya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seperti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sebelumnya</a:t>
            </a:r>
            <a:endParaRPr lang="en-AU" baseline="0" dirty="0" smtClean="0"/>
          </a:p>
          <a:p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smtClean="0"/>
              <a:t>Example case: </a:t>
            </a:r>
            <a:r>
              <a:rPr lang="en-AU" dirty="0" smtClean="0"/>
              <a:t>and we think the problem may be </a:t>
            </a:r>
            <a:r>
              <a:rPr lang="en-AU" dirty="0" err="1" smtClean="0"/>
              <a:t>Cacingen</a:t>
            </a:r>
            <a:r>
              <a:rPr lang="en-AU" dirty="0" smtClean="0"/>
              <a:t> or possibly Salmonellosis.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err="1" smtClean="0"/>
              <a:t>Contoh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kasus</a:t>
            </a:r>
            <a:r>
              <a:rPr lang="en-AU" baseline="0" dirty="0" smtClean="0"/>
              <a:t>: </a:t>
            </a:r>
            <a:r>
              <a:rPr lang="en-AU" baseline="0" dirty="0" err="1" smtClean="0"/>
              <a:t>terdapat</a:t>
            </a:r>
            <a:r>
              <a:rPr lang="en-AU" baseline="0" dirty="0" smtClean="0"/>
              <a:t> 3 </a:t>
            </a:r>
            <a:r>
              <a:rPr lang="en-AU" baseline="0" dirty="0" err="1" smtClean="0"/>
              <a:t>ekor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sapi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diare</a:t>
            </a:r>
            <a:r>
              <a:rPr lang="en-AU" baseline="0" dirty="0" smtClean="0"/>
              <a:t> di </a:t>
            </a:r>
            <a:r>
              <a:rPr lang="fi-FI" dirty="0" smtClean="0"/>
              <a:t>Kalirejo, Palas, Lampung Selatan, Lampung, Sumatera</a:t>
            </a:r>
            <a:r>
              <a:rPr lang="en-AU" dirty="0" smtClean="0"/>
              <a:t> 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diduga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cacingan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atau</a:t>
            </a:r>
            <a:r>
              <a:rPr lang="en-AU" baseline="0" dirty="0" smtClean="0"/>
              <a:t> salmonellosis</a:t>
            </a:r>
          </a:p>
          <a:p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err="1" smtClean="0"/>
              <a:t>Apa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lakukan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ketika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memeriksa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hewannya</a:t>
            </a:r>
            <a:r>
              <a:rPr lang="en-AU" baseline="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smtClean="0"/>
              <a:t>Kita </a:t>
            </a:r>
            <a:r>
              <a:rPr lang="en-AU" baseline="0" dirty="0" err="1" smtClean="0"/>
              <a:t>bertanya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melihat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hewannya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melihat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sekitar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memeriksa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hewan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mungkin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mengambil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sampel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mengobati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menyarankan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manajemen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ternak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atau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biosekuriti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baik</a:t>
            </a:r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r>
              <a:rPr lang="en-AU" baseline="0" dirty="0" err="1" smtClean="0"/>
              <a:t>Informasi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apa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kumpulkan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dengan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iSIKHNAS</a:t>
            </a:r>
            <a:endParaRPr lang="en-AU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err="1" smtClean="0"/>
              <a:t>Lokasi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masalah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diagnosa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sementara</a:t>
            </a:r>
            <a:r>
              <a:rPr lang="en-AU" baseline="0" dirty="0" smtClean="0"/>
              <a:t>? </a:t>
            </a:r>
            <a:r>
              <a:rPr lang="en-AU" baseline="0" dirty="0" err="1" smtClean="0"/>
              <a:t>Apa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lakukan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jika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ternyata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kasus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tersebut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lebih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serius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menular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atau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bahkan</a:t>
            </a:r>
            <a:r>
              <a:rPr lang="en-AU" baseline="0" dirty="0" smtClean="0"/>
              <a:t> zoonosis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err="1" smtClean="0"/>
              <a:t>Bagaimana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mencatat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informasi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tersebut</a:t>
            </a:r>
            <a:r>
              <a:rPr lang="en-AU" baseline="0" dirty="0" smtClean="0"/>
              <a:t>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 err="1" smtClean="0"/>
              <a:t>Dengan</a:t>
            </a:r>
            <a:r>
              <a:rPr lang="en-AU" baseline="0" dirty="0" smtClean="0"/>
              <a:t> HP </a:t>
            </a:r>
            <a:r>
              <a:rPr lang="en-AU" baseline="0" dirty="0" err="1" smtClean="0"/>
              <a:t>kita</a:t>
            </a:r>
            <a:endParaRPr lang="en-AU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r>
              <a:rPr lang="en-AU" baseline="0" dirty="0" err="1" smtClean="0"/>
              <a:t>Informasi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apa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gunakan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untuk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analisa</a:t>
            </a:r>
            <a:r>
              <a:rPr lang="en-AU" baseline="0" dirty="0" smtClean="0"/>
              <a:t> data?</a:t>
            </a:r>
          </a:p>
          <a:p>
            <a:r>
              <a:rPr lang="en-AU" baseline="0" dirty="0" err="1" smtClean="0"/>
              <a:t>Semua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informasi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menjadi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berguna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dalam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bentuk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sudah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siap</a:t>
            </a:r>
            <a:r>
              <a:rPr lang="en-AU" baseline="0" dirty="0" smtClean="0"/>
              <a:t> </a:t>
            </a:r>
            <a:r>
              <a:rPr lang="en-AU" baseline="0" dirty="0" err="1" smtClean="0"/>
              <a:t>untuk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dianalisa</a:t>
            </a:r>
            <a:r>
              <a:rPr lang="en-AU" baseline="0" dirty="0" smtClean="0"/>
              <a:t>.</a:t>
            </a:r>
          </a:p>
          <a:p>
            <a:r>
              <a:rPr lang="en-AU" baseline="0" dirty="0" err="1" smtClean="0"/>
              <a:t>Semua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informasi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sudah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langsung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tersedia</a:t>
            </a:r>
            <a:r>
              <a:rPr lang="en-AU" baseline="0" dirty="0" smtClean="0"/>
              <a:t> di computer </a:t>
            </a:r>
            <a:r>
              <a:rPr lang="en-AU" baseline="0" dirty="0" err="1" smtClean="0"/>
              <a:t>kita</a:t>
            </a:r>
            <a:endParaRPr lang="en-AU" baseline="0" dirty="0" smtClean="0"/>
          </a:p>
          <a:p>
            <a:r>
              <a:rPr lang="en-AU" baseline="0" dirty="0" err="1" smtClean="0"/>
              <a:t>Sistem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membuat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laporan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otomatis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setiap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bulan</a:t>
            </a:r>
            <a:endParaRPr lang="en-AU" baseline="0" dirty="0" smtClean="0"/>
          </a:p>
          <a:p>
            <a:r>
              <a:rPr lang="en-AU" baseline="0" dirty="0" err="1" smtClean="0"/>
              <a:t>Sistem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mengirim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laporan</a:t>
            </a:r>
            <a:endParaRPr lang="en-AU" baseline="0" dirty="0" smtClean="0"/>
          </a:p>
          <a:p>
            <a:r>
              <a:rPr lang="en-AU" baseline="0" dirty="0" smtClean="0"/>
              <a:t>Kita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dapat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mengaksees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informasi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melalui</a:t>
            </a:r>
            <a:r>
              <a:rPr lang="en-AU" baseline="0" dirty="0" smtClean="0"/>
              <a:t> website, </a:t>
            </a:r>
            <a:r>
              <a:rPr lang="en-AU" baseline="0" dirty="0" err="1" smtClean="0"/>
              <a:t>setiap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saat</a:t>
            </a:r>
            <a:r>
              <a:rPr lang="en-AU" baseline="0" dirty="0" smtClean="0"/>
              <a:t>.</a:t>
            </a:r>
          </a:p>
          <a:p>
            <a:r>
              <a:rPr lang="en-AU" baseline="0" dirty="0" smtClean="0"/>
              <a:t>Data yang </a:t>
            </a:r>
            <a:r>
              <a:rPr lang="en-AU" baseline="0" dirty="0" err="1" smtClean="0"/>
              <a:t>terkumpul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semakin</a:t>
            </a:r>
            <a:r>
              <a:rPr lang="en-AU" baseline="0" dirty="0" smtClean="0"/>
              <a:t> lama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semakin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kuat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berguna</a:t>
            </a:r>
            <a:endParaRPr lang="en-AU" baseline="0" dirty="0" smtClean="0"/>
          </a:p>
          <a:p>
            <a:r>
              <a:rPr lang="en-AU" baseline="0" dirty="0" err="1" smtClean="0"/>
              <a:t>Tidak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ada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hilang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pekerjaan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tidak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sia-sia</a:t>
            </a:r>
            <a:endParaRPr lang="en-AU" baseline="0" dirty="0" smtClean="0"/>
          </a:p>
          <a:p>
            <a:r>
              <a:rPr lang="en-AU" baseline="0" dirty="0" err="1" smtClean="0"/>
              <a:t>Setiap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kasus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punya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identifikasi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kasus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unik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sehingga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semua</a:t>
            </a:r>
            <a:r>
              <a:rPr lang="en-AU" baseline="0" dirty="0" smtClean="0"/>
              <a:t> ID yang </a:t>
            </a:r>
            <a:r>
              <a:rPr lang="en-AU" baseline="0" dirty="0" err="1" smtClean="0"/>
              <a:t>sama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dapat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saling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terhubung</a:t>
            </a:r>
            <a:r>
              <a:rPr lang="en-AU" baseline="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err="1" smtClean="0"/>
              <a:t>Marilah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lihat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bagaimana</a:t>
            </a:r>
            <a:r>
              <a:rPr lang="en-AU" baseline="0" dirty="0" smtClean="0"/>
              <a:t> system </a:t>
            </a:r>
            <a:r>
              <a:rPr lang="en-AU" baseline="0" dirty="0" err="1" smtClean="0"/>
              <a:t>ini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bekerja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bagaimana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laporan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dilakukan</a:t>
            </a:r>
            <a:r>
              <a:rPr lang="en-AU" baseline="0" dirty="0" smtClean="0"/>
              <a:t>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58AC-CD09-48BB-8FBA-B46E9830BD9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485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E74AEF4-D6D6-43FD-9032-E43C3C0E836E}" type="slidenum">
              <a:rPr lang="id-ID" altLang="en-US"/>
              <a:pPr/>
              <a:t>22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82235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err="1" smtClean="0"/>
              <a:t>bapak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ibu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coba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bayangkan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ketika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bekerja</a:t>
            </a:r>
            <a:r>
              <a:rPr lang="en-AU" baseline="0" dirty="0" smtClean="0"/>
              <a:t> di </a:t>
            </a:r>
            <a:r>
              <a:rPr lang="en-AU" baseline="0" dirty="0" err="1" smtClean="0"/>
              <a:t>lapangan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melayani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peternak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hewannya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sakit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smtClean="0"/>
              <a:t>.</a:t>
            </a:r>
            <a:r>
              <a:rPr lang="en-AU" baseline="0" dirty="0" err="1" smtClean="0"/>
              <a:t>Ketika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mendapat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laporan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dari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peternak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ada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ternaknya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sakit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diminta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untuk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memeriksa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ternaknya</a:t>
            </a:r>
            <a:endParaRPr lang="en-AU" baseline="0" dirty="0" smtClean="0"/>
          </a:p>
          <a:p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err="1" smtClean="0"/>
              <a:t>Apa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lakukan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ketika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memeriksa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hewannya</a:t>
            </a:r>
            <a:r>
              <a:rPr lang="en-AU" baseline="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smtClean="0"/>
              <a:t>Kita </a:t>
            </a:r>
            <a:r>
              <a:rPr lang="en-AU" baseline="0" dirty="0" err="1" smtClean="0"/>
              <a:t>bertanya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melihat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hewannya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melihat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sekitar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memeriksa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hewan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mungkin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mengambil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sampel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mengobati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menyarankan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manajemen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ternak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atau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biosekuriti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baik</a:t>
            </a:r>
            <a:endParaRPr lang="en-AU" baseline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baseline="0" dirty="0" err="1" smtClean="0"/>
              <a:t>Informasi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apa</a:t>
            </a:r>
            <a:r>
              <a:rPr lang="en-AU" baseline="0" dirty="0" smtClean="0"/>
              <a:t> yang 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kumpulkan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saat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itu</a:t>
            </a:r>
            <a:r>
              <a:rPr lang="en-AU" baseline="0" dirty="0" smtClean="0"/>
              <a:t>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err="1" smtClean="0"/>
              <a:t>Lokasi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masalah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diagnosa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sementara</a:t>
            </a:r>
            <a:r>
              <a:rPr lang="en-AU" baseline="0" dirty="0" smtClean="0"/>
              <a:t>? </a:t>
            </a:r>
            <a:r>
              <a:rPr lang="en-AU" baseline="0" dirty="0" err="1" smtClean="0"/>
              <a:t>Apa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lakukan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jika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ternyata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kasus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tersebut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lebih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serius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menular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atau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bahkan</a:t>
            </a:r>
            <a:r>
              <a:rPr lang="en-AU" baseline="0" dirty="0" smtClean="0"/>
              <a:t> zoonosis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err="1" smtClean="0"/>
              <a:t>Bagaimana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mencatat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informasi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tersebut</a:t>
            </a:r>
            <a:r>
              <a:rPr lang="en-AU" baseline="0" dirty="0" smtClean="0"/>
              <a:t>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Di </a:t>
            </a:r>
            <a:r>
              <a:rPr lang="en-AU" baseline="0" dirty="0" err="1" smtClean="0"/>
              <a:t>buku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catatan</a:t>
            </a:r>
            <a:r>
              <a:rPr lang="en-AU" baseline="0" dirty="0" smtClean="0"/>
              <a:t>, di </a:t>
            </a:r>
            <a:r>
              <a:rPr lang="en-AU" baseline="0" dirty="0" err="1" smtClean="0"/>
              <a:t>kertas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dalam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ingatan</a:t>
            </a:r>
            <a:r>
              <a:rPr lang="en-AU" baseline="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err="1" smtClean="0"/>
              <a:t>Informasi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apa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gunakan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untuk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menganalisa</a:t>
            </a:r>
            <a:r>
              <a:rPr lang="en-AU" baseline="0" dirty="0" smtClean="0"/>
              <a:t>?</a:t>
            </a:r>
          </a:p>
          <a:p>
            <a:r>
              <a:rPr lang="en-AU" baseline="0" dirty="0" err="1" smtClean="0"/>
              <a:t>Informasi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apa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harus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miliki</a:t>
            </a:r>
            <a:r>
              <a:rPr lang="en-AU" baseline="0" dirty="0" smtClean="0"/>
              <a:t> agar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dapat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membuat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laporan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bulanan</a:t>
            </a:r>
            <a:r>
              <a:rPr lang="en-AU" baseline="0" dirty="0" smtClean="0"/>
              <a:t>? </a:t>
            </a:r>
            <a:r>
              <a:rPr lang="en-AU" baseline="0" dirty="0" err="1" smtClean="0"/>
              <a:t>Untuk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siapa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laporan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bulanan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Selama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ini</a:t>
            </a:r>
            <a:r>
              <a:rPr lang="en-AU" baseline="0" dirty="0" smtClean="0"/>
              <a:t>? </a:t>
            </a:r>
            <a:r>
              <a:rPr lang="en-AU" baseline="0" dirty="0" err="1" smtClean="0"/>
              <a:t>Apa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telah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dilakukan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dengan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laporan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tersebut</a:t>
            </a:r>
            <a:r>
              <a:rPr lang="en-AU" baseline="0" dirty="0" smtClean="0"/>
              <a:t>?</a:t>
            </a:r>
          </a:p>
          <a:p>
            <a:r>
              <a:rPr lang="en-AU" baseline="0" dirty="0" err="1" smtClean="0"/>
              <a:t>Apakah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kewajiban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laporan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bulanan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tersebut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membebani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?</a:t>
            </a:r>
          </a:p>
          <a:p>
            <a:r>
              <a:rPr lang="en-AU" baseline="0" dirty="0" err="1" smtClean="0"/>
              <a:t>Apakah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harus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mengetik</a:t>
            </a:r>
            <a:r>
              <a:rPr lang="en-AU" baseline="0" dirty="0" smtClean="0"/>
              <a:t>/ </a:t>
            </a:r>
            <a:r>
              <a:rPr lang="en-AU" baseline="0" dirty="0" err="1" smtClean="0"/>
              <a:t>memasukkan</a:t>
            </a:r>
            <a:r>
              <a:rPr lang="en-AU" baseline="0" dirty="0" smtClean="0"/>
              <a:t> data </a:t>
            </a:r>
            <a:r>
              <a:rPr lang="en-AU" baseline="0" dirty="0" err="1" smtClean="0"/>
              <a:t>ke</a:t>
            </a:r>
            <a:r>
              <a:rPr lang="en-AU" baseline="0" dirty="0" smtClean="0"/>
              <a:t> computer?</a:t>
            </a:r>
          </a:p>
          <a:p>
            <a:r>
              <a:rPr lang="en-AU" baseline="0" dirty="0" err="1" smtClean="0"/>
              <a:t>Apakah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menggunakan</a:t>
            </a:r>
            <a:r>
              <a:rPr lang="en-AU" baseline="0" dirty="0" smtClean="0"/>
              <a:t> informasi2 </a:t>
            </a:r>
            <a:r>
              <a:rPr lang="en-AU" baseline="0" dirty="0" err="1" smtClean="0"/>
              <a:t>itu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kembali</a:t>
            </a:r>
            <a:r>
              <a:rPr lang="en-AU" baseline="0" dirty="0" smtClean="0"/>
              <a:t>?</a:t>
            </a:r>
          </a:p>
          <a:p>
            <a:r>
              <a:rPr lang="en-AU" baseline="0" dirty="0" err="1" smtClean="0"/>
              <a:t>Apaakh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menindaklanjuti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kasus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nya</a:t>
            </a:r>
            <a:r>
              <a:rPr lang="en-AU" baseline="0" dirty="0" smtClean="0"/>
              <a:t>? </a:t>
            </a:r>
            <a:r>
              <a:rPr lang="en-AU" baseline="0" dirty="0" err="1" smtClean="0"/>
              <a:t>Mudahkah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melakukannya</a:t>
            </a:r>
            <a:r>
              <a:rPr lang="en-AU" baseline="0" dirty="0" smtClean="0"/>
              <a:t>? </a:t>
            </a:r>
            <a:r>
              <a:rPr lang="en-AU" baseline="0" dirty="0" err="1" smtClean="0"/>
              <a:t>Bagaimana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bisa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membedakan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kasus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satu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dengan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lainnya</a:t>
            </a:r>
            <a:r>
              <a:rPr lang="en-AU" baseline="0" dirty="0" smtClean="0"/>
              <a:t>?</a:t>
            </a:r>
          </a:p>
          <a:p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err="1" smtClean="0"/>
              <a:t>Apa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kelemahan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dari</a:t>
            </a:r>
            <a:r>
              <a:rPr lang="en-AU" baseline="0" dirty="0" smtClean="0"/>
              <a:t> system yang </a:t>
            </a:r>
            <a:r>
              <a:rPr lang="en-AU" baseline="0" dirty="0" err="1" smtClean="0"/>
              <a:t>ada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selama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ini</a:t>
            </a:r>
            <a:r>
              <a:rPr lang="en-AU" baseline="0" dirty="0" smtClean="0"/>
              <a:t>? </a:t>
            </a:r>
            <a:r>
              <a:rPr lang="en-AU" baseline="0" dirty="0" err="1" smtClean="0"/>
              <a:t>Dapatkan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memperbaikinya</a:t>
            </a:r>
            <a:r>
              <a:rPr lang="en-AU" baseline="0" dirty="0" smtClean="0"/>
              <a:t>? </a:t>
            </a:r>
            <a:r>
              <a:rPr lang="en-AU" baseline="0" dirty="0" err="1" smtClean="0"/>
              <a:t>Bagaimana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menurut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caranya</a:t>
            </a:r>
            <a:r>
              <a:rPr lang="en-AU" baseline="0" dirty="0" smtClean="0"/>
              <a:t>?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58AC-CD09-48BB-8FBA-B46E9830BD9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84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err="1" smtClean="0"/>
              <a:t>Dapatkah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anda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membayangkan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mencatat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semua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informsasi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tersebut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setiap</a:t>
            </a:r>
            <a:r>
              <a:rPr lang="en-AU" baseline="0" dirty="0" smtClean="0"/>
              <a:t> kali </a:t>
            </a:r>
            <a:r>
              <a:rPr lang="en-AU" baseline="0" dirty="0" err="1" smtClean="0"/>
              <a:t>anda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melihatnya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seiring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dengan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aktivitas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rutin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segera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setelah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kegiatan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tersebut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lakukan</a:t>
            </a:r>
            <a:r>
              <a:rPr lang="en-AU" baseline="0" dirty="0" smtClean="0"/>
              <a:t>? </a:t>
            </a:r>
            <a:r>
              <a:rPr lang="en-AU" baseline="0" dirty="0" err="1" smtClean="0"/>
              <a:t>Sehingga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tidak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perlu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mengingat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menyimpan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catatannya</a:t>
            </a:r>
            <a:r>
              <a:rPr lang="en-AU" baseline="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err="1" smtClean="0"/>
              <a:t>Langsung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dari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lapangan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sehingga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tidak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perlu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lagi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mengetik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atau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kembali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kantor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untuk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membuat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laporan</a:t>
            </a:r>
            <a:r>
              <a:rPr lang="en-AU" baseline="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err="1" smtClean="0"/>
              <a:t>Menggunakan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sesuatu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memang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selalu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ada</a:t>
            </a:r>
            <a:r>
              <a:rPr lang="en-AU" baseline="0" dirty="0" smtClean="0"/>
              <a:t> di </a:t>
            </a:r>
            <a:r>
              <a:rPr lang="en-AU" baseline="0" dirty="0" err="1" smtClean="0"/>
              <a:t>kantong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anda</a:t>
            </a:r>
            <a:r>
              <a:rPr lang="en-AU" baseline="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HP?</a:t>
            </a:r>
          </a:p>
          <a:p>
            <a:endParaRPr lang="en-AU" baseline="0" dirty="0" smtClean="0"/>
          </a:p>
          <a:p>
            <a:r>
              <a:rPr lang="en-AU" baseline="0" dirty="0" err="1" smtClean="0"/>
              <a:t>Hari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belajar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mengenai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iSIKHNAS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Sistem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informasi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kesehatan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hewan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terpadu</a:t>
            </a:r>
            <a:r>
              <a:rPr lang="en-AU" baseline="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err="1" smtClean="0"/>
              <a:t>Sistem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membuat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dapat</a:t>
            </a: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err="1" smtClean="0"/>
              <a:t>Melaporkan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semua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kejadian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penyakit</a:t>
            </a:r>
            <a:r>
              <a:rPr lang="en-AU" baseline="0" dirty="0" smtClean="0"/>
              <a:t>  </a:t>
            </a:r>
            <a:r>
              <a:rPr lang="en-AU" baseline="0" dirty="0" err="1" smtClean="0"/>
              <a:t>rutin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pada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saat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kegiatan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itu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dilakukan</a:t>
            </a:r>
            <a:r>
              <a:rPr lang="en-AU" baseline="0" dirty="0" smtClean="0"/>
              <a:t> di </a:t>
            </a:r>
            <a:r>
              <a:rPr lang="en-AU" baseline="0" dirty="0" err="1" smtClean="0"/>
              <a:t>lapangan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dari</a:t>
            </a:r>
            <a:r>
              <a:rPr lang="en-AU" baseline="0" dirty="0" smtClean="0"/>
              <a:t> HP </a:t>
            </a:r>
            <a:r>
              <a:rPr lang="en-AU" baseline="0" dirty="0" err="1" smtClean="0"/>
              <a:t>menggunakan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sms</a:t>
            </a:r>
            <a:r>
              <a:rPr lang="en-AU" baseline="0" dirty="0" smtClean="0"/>
              <a:t> yang </a:t>
            </a:r>
            <a:r>
              <a:rPr lang="en-AU" baseline="0" dirty="0" err="1" smtClean="0"/>
              <a:t>sederhana</a:t>
            </a: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err="1" smtClean="0"/>
              <a:t>Semua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aktivitas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rutin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seperti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mengunjungi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kasus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pengobatan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pengiriman</a:t>
            </a:r>
            <a:r>
              <a:rPr lang="en-AU" baseline="0" dirty="0" smtClean="0"/>
              <a:t> specimen, </a:t>
            </a:r>
            <a:r>
              <a:rPr lang="en-AU" baseline="0" dirty="0" err="1" smtClean="0"/>
              <a:t>perkembangan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kasus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dll</a:t>
            </a: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Dan </a:t>
            </a:r>
            <a:r>
              <a:rPr lang="en-AU" baseline="0" dirty="0" err="1" smtClean="0"/>
              <a:t>banyak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lagi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smtClean="0"/>
              <a:t>Hal </a:t>
            </a:r>
            <a:r>
              <a:rPr lang="en-AU" baseline="0" dirty="0" err="1" smtClean="0"/>
              <a:t>ini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juga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berarti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bahwa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tidak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perlu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lagi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membuat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laporan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mingguan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atau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bulanan</a:t>
            </a:r>
            <a:r>
              <a:rPr lang="en-AU" baseline="0" dirty="0" smtClean="0"/>
              <a:t>.</a:t>
            </a:r>
          </a:p>
          <a:p>
            <a:r>
              <a:rPr lang="en-AU" baseline="0" dirty="0" err="1" smtClean="0"/>
              <a:t>Sistem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ini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membuat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pekerjaan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lebih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terencana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berguna</a:t>
            </a:r>
            <a:r>
              <a:rPr lang="en-AU" baseline="0" dirty="0" smtClean="0"/>
              <a:t>. </a:t>
            </a:r>
          </a:p>
          <a:p>
            <a:r>
              <a:rPr lang="en-AU" baseline="0" dirty="0" smtClean="0"/>
              <a:t>Dan </a:t>
            </a:r>
            <a:r>
              <a:rPr lang="en-AU" baseline="0" dirty="0" err="1" smtClean="0"/>
              <a:t>tidak</a:t>
            </a:r>
            <a:r>
              <a:rPr lang="en-AU" baseline="0" dirty="0" smtClean="0"/>
              <a:t> lama </a:t>
            </a:r>
            <a:r>
              <a:rPr lang="en-AU" baseline="0" dirty="0" err="1" smtClean="0"/>
              <a:t>lagi</a:t>
            </a:r>
            <a:r>
              <a:rPr lang="en-AU" baseline="0" dirty="0" smtClean="0"/>
              <a:t>, data-data lain </a:t>
            </a:r>
            <a:r>
              <a:rPr lang="en-AU" baseline="0" dirty="0" err="1" smtClean="0"/>
              <a:t>seperti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vaksinasi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laporan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ib</a:t>
            </a:r>
            <a:r>
              <a:rPr lang="en-AU" baseline="0" dirty="0" smtClean="0"/>
              <a:t>, id </a:t>
            </a:r>
            <a:r>
              <a:rPr lang="en-AU" baseline="0" dirty="0" err="1" smtClean="0"/>
              <a:t>ternak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dll</a:t>
            </a:r>
            <a:r>
              <a:rPr lang="en-AU" baseline="0" dirty="0" smtClean="0"/>
              <a:t> </a:t>
            </a:r>
            <a:r>
              <a:rPr lang="en-AU" baseline="0" dirty="0" err="1" smtClean="0"/>
              <a:t>juga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diintegrasikan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dengan</a:t>
            </a:r>
            <a:r>
              <a:rPr lang="en-AU" baseline="0" dirty="0" smtClean="0"/>
              <a:t> system </a:t>
            </a:r>
            <a:r>
              <a:rPr lang="en-AU" baseline="0" dirty="0" err="1" smtClean="0"/>
              <a:t>ini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err="1" smtClean="0"/>
              <a:t>Tidak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ada</a:t>
            </a:r>
            <a:r>
              <a:rPr lang="en-AU" baseline="0" dirty="0" smtClean="0"/>
              <a:t> pekerjaaan2 </a:t>
            </a:r>
            <a:r>
              <a:rPr lang="en-AU" baseline="0" dirty="0" err="1" smtClean="0"/>
              <a:t>memasukkan</a:t>
            </a:r>
            <a:r>
              <a:rPr lang="en-AU" baseline="0" dirty="0" smtClean="0"/>
              <a:t> data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dapat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lebih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sering</a:t>
            </a:r>
            <a:r>
              <a:rPr lang="en-AU" baseline="0" dirty="0" smtClean="0"/>
              <a:t> di </a:t>
            </a:r>
            <a:r>
              <a:rPr lang="en-AU" baseline="0" dirty="0" err="1" smtClean="0"/>
              <a:t>lapangan</a:t>
            </a:r>
            <a:endParaRPr lang="en-AU" baseline="0" dirty="0" smtClean="0"/>
          </a:p>
          <a:p>
            <a:r>
              <a:rPr lang="en-AU" baseline="0" dirty="0" err="1" smtClean="0"/>
              <a:t>Kerja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administrasi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hampir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tidak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ada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sehingg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kita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punya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banyak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waktu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untuk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pelayanan</a:t>
            </a:r>
            <a:r>
              <a:rPr lang="en-AU" baseline="0" dirty="0" smtClean="0"/>
              <a:t> </a:t>
            </a:r>
            <a:r>
              <a:rPr lang="en-AU" baseline="0" dirty="0" smtClean="0"/>
              <a:t>di </a:t>
            </a:r>
            <a:r>
              <a:rPr lang="en-AU" baseline="0" dirty="0" err="1" smtClean="0"/>
              <a:t>lapangan</a:t>
            </a:r>
            <a:endParaRPr lang="en-AU" baseline="0" dirty="0" smtClean="0"/>
          </a:p>
          <a:p>
            <a:endParaRPr lang="en-AU" baseline="0" dirty="0" smtClean="0"/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358AC-CD09-48BB-8FBA-B46E9830BD9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7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Lambat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3AF0-A1CC-4292-B124-03C3BB66931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55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 smtClean="0">
                <a:solidFill>
                  <a:schemeClr val="tx1"/>
                </a:solidFill>
                <a:ea typeface="Calibri"/>
                <a:cs typeface="Times New Roman"/>
              </a:rPr>
              <a:t>Dengan </a:t>
            </a:r>
            <a:r>
              <a:rPr lang="id-ID" sz="1200" dirty="0" err="1" smtClean="0">
                <a:solidFill>
                  <a:schemeClr val="tx1"/>
                </a:solidFill>
                <a:ea typeface="Calibri"/>
                <a:cs typeface="Times New Roman"/>
              </a:rPr>
              <a:t>iSIKHNAS</a:t>
            </a:r>
            <a:r>
              <a:rPr lang="id-ID" sz="1200" dirty="0" smtClean="0">
                <a:solidFill>
                  <a:schemeClr val="tx1"/>
                </a:solidFill>
                <a:ea typeface="Calibri"/>
                <a:cs typeface="Times New Roman"/>
              </a:rPr>
              <a:t> laporan cepat,</a:t>
            </a:r>
            <a:r>
              <a:rPr lang="id-ID" sz="1200" baseline="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200" dirty="0" err="1" smtClean="0">
                <a:cs typeface="Times New Roman"/>
              </a:rPr>
              <a:t>langsung</a:t>
            </a:r>
            <a:r>
              <a:rPr lang="en-US" sz="1200" dirty="0" smtClean="0">
                <a:cs typeface="Times New Roman"/>
              </a:rPr>
              <a:t> </a:t>
            </a:r>
            <a:r>
              <a:rPr lang="en-US" sz="1200" dirty="0" err="1" smtClean="0">
                <a:cs typeface="Times New Roman"/>
              </a:rPr>
              <a:t>dari</a:t>
            </a:r>
            <a:r>
              <a:rPr lang="en-US" sz="1200" dirty="0" smtClean="0">
                <a:cs typeface="Times New Roman"/>
              </a:rPr>
              <a:t> </a:t>
            </a:r>
            <a:r>
              <a:rPr lang="id-ID" sz="1200" dirty="0" smtClean="0">
                <a:cs typeface="Times New Roman"/>
              </a:rPr>
              <a:t>lapangan/sumber</a:t>
            </a:r>
            <a:r>
              <a:rPr lang="id-ID" sz="1200" baseline="0" dirty="0" smtClean="0">
                <a:cs typeface="Times New Roman"/>
              </a:rPr>
              <a:t> dan tersedia dengan segera untuk semua pengguna yang membutuhkan dalam hitungan detik.</a:t>
            </a:r>
            <a:endParaRPr lang="en-US" sz="1200" dirty="0" smtClean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3AF0-A1CC-4292-B124-03C3BB66931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95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sz="1200" dirty="0" smtClean="0">
                <a:cs typeface="Times New Roman"/>
              </a:rPr>
              <a:t>Sistem</a:t>
            </a:r>
            <a:r>
              <a:rPr lang="id-ID" sz="1200" baseline="0" dirty="0" smtClean="0">
                <a:cs typeface="Times New Roman"/>
              </a:rPr>
              <a:t> lama berbasis kertas, pergerakan yang lambat dan berbasis laporan tidak aktif ( tidak langsung dari lapangan)</a:t>
            </a:r>
          </a:p>
          <a:p>
            <a:pPr lvl="0">
              <a:buFont typeface="Arial" pitchFamily="34" charset="0"/>
              <a:buChar char="•"/>
            </a:pPr>
            <a:r>
              <a:rPr lang="id-ID" sz="1200" baseline="0" dirty="0" smtClean="0">
                <a:cs typeface="Times New Roman"/>
              </a:rPr>
              <a:t>Laporan berbasis kertas sangat sulit untuk digunakan. Tidak tepat waktu dalam pengirimannya dan data selalu tidak dapat dianalisa</a:t>
            </a:r>
          </a:p>
          <a:p>
            <a:pPr lvl="0">
              <a:buFont typeface="Arial" pitchFamily="34" charset="0"/>
              <a:buChar char="•"/>
            </a:pPr>
            <a:r>
              <a:rPr lang="id-ID" sz="1200" baseline="0" dirty="0" smtClean="0">
                <a:cs typeface="Times New Roman"/>
              </a:rPr>
              <a:t>Kita mengumpulkan kertas-kertas ini tapi kemudian tidak menggunakannya lagi (diarsipkan atau dibuang)</a:t>
            </a:r>
          </a:p>
          <a:p>
            <a:pPr lvl="0">
              <a:buFont typeface="Arial" pitchFamily="34" charset="0"/>
              <a:buChar char="•"/>
            </a:pPr>
            <a:r>
              <a:rPr lang="id-ID" sz="1200" baseline="0" dirty="0" smtClean="0">
                <a:cs typeface="Times New Roman"/>
              </a:rPr>
              <a:t>Membutuhkan waktu yang sangat lama untuk menghasilkan  dan sangat sedikit manfaatnya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3AF0-A1CC-4292-B124-03C3BB66931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023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iSIKHNAS</a:t>
            </a:r>
            <a:r>
              <a:rPr lang="id-ID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berbasis elektronik, digunakan setiap hari, teknologi terjangkau untuk melaporkan penyakit langsung dari lapangan dan membuatnya tersedia segera, real </a:t>
            </a:r>
            <a:r>
              <a:rPr lang="id-ID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time</a:t>
            </a:r>
            <a:r>
              <a:rPr lang="id-ID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kepada semua orang yang membutuhkannya.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3AF0-A1CC-4292-B124-03C3BB66931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35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Sulit</a:t>
            </a:r>
            <a:r>
              <a:rPr lang="id-ID" sz="1200" baseline="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dalam </a:t>
            </a:r>
            <a:r>
              <a:rPr lang="id-ID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menganalisis data karena data tersedia</a:t>
            </a:r>
            <a:r>
              <a:rPr lang="id-ID" sz="1200" baseline="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id-ID" sz="1200" baseline="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diatas</a:t>
            </a:r>
            <a:r>
              <a:rPr lang="id-ID" sz="1200" baseline="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kertas dan terpisah.</a:t>
            </a:r>
            <a:endParaRPr lang="en-AU" sz="1200" dirty="0" smtClean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3AF0-A1CC-4292-B124-03C3BB66931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48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Dalam </a:t>
            </a:r>
            <a:r>
              <a:rPr lang="id-ID" sz="120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iSIKHNAS</a:t>
            </a:r>
            <a:r>
              <a:rPr lang="id-ID" sz="120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, sistem menganalisa data secara otomatis dan membuatnya tersedia</a:t>
            </a:r>
            <a:r>
              <a:rPr lang="id-ID" sz="1200" baseline="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dengan segera.</a:t>
            </a:r>
          </a:p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aseline="0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Dan mengirimkannya ke pengguna baik melalui email atau SMS dalam bentuk laporan yang bermakna (tabel, grafik dan peta) dan data tersedia di </a:t>
            </a:r>
            <a:r>
              <a:rPr lang="id-ID" sz="1200" baseline="0" dirty="0" err="1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excell</a:t>
            </a:r>
            <a:endParaRPr lang="en-US" sz="1200" dirty="0" smtClean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93AF0-A1CC-4292-B124-03C3BB66931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14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400"/>
            <a:ext cx="14017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 Kementa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74638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1970-BB81-4286-9C9E-41FAFF6A64D1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DBA38-A8FA-4219-9C10-1A798CE42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00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AB63-FDA8-4708-AD70-659EB3E6EA49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48F8-8975-4600-9237-D7E3B378A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93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C7A0-C771-4DD4-8566-C33404F6C6A1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5FE9-A742-4A7F-9A9B-FD37863BE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47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5682-1863-4342-A3E7-4332CA5E6EFD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859DF-5090-432F-BCD9-3F645ED4D2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62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 Kementa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74638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E685-A8B2-4795-B7FB-DCA144F5ECC1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753FF-4406-416F-B1F6-AFB36D865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17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3E75-EC5B-469C-951D-C3A44170CB1E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D1E01-466E-41C9-B7B3-67E043CC6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15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B44B-F419-4E45-BF9F-193B0E69CDC5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87BE5-5A23-49A5-A521-C445D2796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13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2349C-53A0-4384-B59F-A0FBB1598938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1F993-C980-4790-97EC-A4291696D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1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63C8-1B30-47F4-B594-D84053A47753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DBE10-EB9F-4982-AD7D-5158ECE02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5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F9A8-30C0-4E7A-9007-9681196732FB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80A92-9973-46E6-84B4-018BC4080D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04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F711-79F3-4EC8-ACA0-3F2D0BF89D02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6298-CD11-4BAA-A0CA-3C5A99C9E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60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5F06B-9855-4E12-8544-97FFFE43A21A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C6C4C9E-F10D-4CEE-862A-FE26BD9B745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868863"/>
            <a:ext cx="23590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cap="all" dirty="0">
                <a:latin typeface="Times New Roman" pitchFamily="18" charset="0"/>
              </a:rPr>
              <a:t>Australia Indonesia Partnership for Emerging Infectious Diseases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3" r:id="rId2"/>
    <p:sldLayoutId id="214748376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g"/><Relationship Id="rId7" Type="http://schemas.openxmlformats.org/officeDocument/2006/relationships/image" Target="../media/image31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microsoft.com/office/2007/relationships/hdphoto" Target="../media/hdphoto4.wdp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76250"/>
            <a:ext cx="33766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3213"/>
            <a:ext cx="1655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7325"/>
            <a:ext cx="10556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6"/>
          <p:cNvSpPr txBox="1">
            <a:spLocks noChangeArrowheads="1"/>
          </p:cNvSpPr>
          <p:nvPr/>
        </p:nvSpPr>
        <p:spPr bwMode="auto">
          <a:xfrm>
            <a:off x="53975" y="2276475"/>
            <a:ext cx="90360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 sz="28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r>
              <a:rPr lang="en-US" altLang="en-US" sz="28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P</a:t>
            </a:r>
            <a:r>
              <a:rPr lang="id-ID" altLang="en-US" sz="28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ENGENALAN iSIKHNAS</a:t>
            </a:r>
          </a:p>
          <a:p>
            <a:pPr algn="ctr" eaLnBrk="1" hangingPunct="1"/>
            <a:r>
              <a:rPr lang="id-ID" altLang="en-US" sz="28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Sesi </a:t>
            </a:r>
            <a:r>
              <a:rPr lang="en-US" altLang="en-US" sz="28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1 </a:t>
            </a:r>
            <a:endParaRPr lang="en-US" altLang="en-US" sz="280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en-US" altLang="en-US" sz="24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126" name="Rectangle 23"/>
          <p:cNvSpPr>
            <a:spLocks noChangeArrowheads="1"/>
          </p:cNvSpPr>
          <p:nvPr/>
        </p:nvSpPr>
        <p:spPr bwMode="auto">
          <a:xfrm>
            <a:off x="0" y="4292600"/>
            <a:ext cx="9144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750888" eaLnBrk="1" hangingPunct="1"/>
            <a:r>
              <a:rPr lang="en-US" altLang="en-US" sz="16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id-ID" altLang="en-US" sz="16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EMENTERIAN PERTANIAN</a:t>
            </a:r>
          </a:p>
          <a:p>
            <a:pPr algn="ctr" defTabSz="750888" eaLnBrk="1" hangingPunct="1"/>
            <a:r>
              <a:rPr lang="id-ID" altLang="en-US" sz="16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DIREKTORAT JENDERAL PETERNAKAN DAN KESEHATAN HEWAN</a:t>
            </a:r>
            <a:endParaRPr lang="en-US" altLang="en-US" sz="16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750888" eaLnBrk="1" hangingPunct="1"/>
            <a:r>
              <a:rPr lang="en-US" altLang="en-US" sz="16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DIREKTORAT KESEHATAN HEWAN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ea typeface="Calibri"/>
                <a:cs typeface="Times New Roman"/>
              </a:rPr>
              <a:t>SISTEM YANG </a:t>
            </a:r>
            <a:r>
              <a:rPr lang="id-ID" b="1" dirty="0" smtClean="0">
                <a:ea typeface="Calibri"/>
                <a:cs typeface="Times New Roman"/>
              </a:rPr>
              <a:t>ADA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55" y="1399872"/>
            <a:ext cx="691709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9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31" y="1844824"/>
            <a:ext cx="6733338" cy="446449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27584" y="125760"/>
            <a:ext cx="46530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>
                <a:ea typeface="Calibri"/>
                <a:cs typeface="Times New Roman"/>
              </a:rPr>
              <a:t>SISTEM BARU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037">
            <a:off x="5196454" y="332656"/>
            <a:ext cx="331006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ea typeface="Calibri"/>
                <a:cs typeface="Times New Roman"/>
              </a:rPr>
              <a:t>SISTEM YANG </a:t>
            </a:r>
            <a:r>
              <a:rPr lang="id-ID" b="1" dirty="0" smtClean="0">
                <a:ea typeface="Calibri"/>
                <a:cs typeface="Times New Roman"/>
              </a:rPr>
              <a:t>ADA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0" y="1700808"/>
            <a:ext cx="81225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38" y="3607918"/>
            <a:ext cx="4181580" cy="2782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59" y="1214369"/>
            <a:ext cx="4985980" cy="2688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3" y="3341259"/>
            <a:ext cx="4985586" cy="2782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9" y="1052736"/>
            <a:ext cx="4380662" cy="23999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125760"/>
            <a:ext cx="46530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>
                <a:ea typeface="Calibri"/>
                <a:cs typeface="Times New Roman"/>
              </a:rPr>
              <a:t>SISTEM BARU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037">
            <a:off x="5196454" y="332656"/>
            <a:ext cx="331006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ea typeface="Calibri"/>
                <a:cs typeface="Times New Roman"/>
              </a:rPr>
              <a:t>SISTEM YANG </a:t>
            </a:r>
            <a:r>
              <a:rPr lang="id-ID" b="1" dirty="0" smtClean="0">
                <a:ea typeface="Calibri"/>
                <a:cs typeface="Times New Roman"/>
              </a:rPr>
              <a:t>ADA</a:t>
            </a:r>
            <a:endParaRPr lang="fr-FR" dirty="0"/>
          </a:p>
        </p:txBody>
      </p:sp>
      <p:sp>
        <p:nvSpPr>
          <p:cNvPr id="9" name="Cube 8"/>
          <p:cNvSpPr/>
          <p:nvPr/>
        </p:nvSpPr>
        <p:spPr>
          <a:xfrm>
            <a:off x="827584" y="1206476"/>
            <a:ext cx="2232248" cy="20065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 rot="19899351">
            <a:off x="1404136" y="2035569"/>
            <a:ext cx="86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IB</a:t>
            </a:r>
            <a:endParaRPr lang="fr-FR" sz="4000" b="1" dirty="0"/>
          </a:p>
        </p:txBody>
      </p:sp>
      <p:sp>
        <p:nvSpPr>
          <p:cNvPr id="13" name="Cube 12"/>
          <p:cNvSpPr/>
          <p:nvPr/>
        </p:nvSpPr>
        <p:spPr>
          <a:xfrm>
            <a:off x="3347864" y="1194781"/>
            <a:ext cx="2232248" cy="20065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Cube 14"/>
          <p:cNvSpPr/>
          <p:nvPr/>
        </p:nvSpPr>
        <p:spPr>
          <a:xfrm>
            <a:off x="564477" y="3933056"/>
            <a:ext cx="2232248" cy="20065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 rot="19899351">
            <a:off x="453504" y="4762659"/>
            <a:ext cx="270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err="1" smtClean="0"/>
              <a:t>Kesehatan</a:t>
            </a:r>
            <a:endParaRPr lang="fr-FR" sz="3600" b="1" dirty="0"/>
          </a:p>
        </p:txBody>
      </p:sp>
      <p:sp>
        <p:nvSpPr>
          <p:cNvPr id="17" name="TextBox 16"/>
          <p:cNvSpPr txBox="1"/>
          <p:nvPr/>
        </p:nvSpPr>
        <p:spPr>
          <a:xfrm rot="19570202">
            <a:off x="3483368" y="2094129"/>
            <a:ext cx="1425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LAB</a:t>
            </a:r>
            <a:endParaRPr lang="fr-FR" sz="4000" b="1" dirty="0"/>
          </a:p>
        </p:txBody>
      </p:sp>
      <p:sp>
        <p:nvSpPr>
          <p:cNvPr id="18" name="Cube 17"/>
          <p:cNvSpPr/>
          <p:nvPr/>
        </p:nvSpPr>
        <p:spPr>
          <a:xfrm>
            <a:off x="3279240" y="3933056"/>
            <a:ext cx="2232248" cy="20065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18"/>
          <p:cNvSpPr txBox="1"/>
          <p:nvPr/>
        </p:nvSpPr>
        <p:spPr>
          <a:xfrm rot="19761929">
            <a:off x="3319297" y="4334819"/>
            <a:ext cx="2200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err="1" smtClean="0"/>
              <a:t>Rumah</a:t>
            </a:r>
            <a:r>
              <a:rPr lang="en-AU" sz="3600" b="1" dirty="0" smtClean="0"/>
              <a:t> </a:t>
            </a:r>
          </a:p>
          <a:p>
            <a:r>
              <a:rPr lang="en-AU" sz="3600" b="1" dirty="0" err="1" smtClean="0"/>
              <a:t>Potong</a:t>
            </a:r>
            <a:endParaRPr lang="fr-FR" sz="3600" b="1" dirty="0"/>
          </a:p>
        </p:txBody>
      </p:sp>
      <p:sp>
        <p:nvSpPr>
          <p:cNvPr id="20" name="Cube 19"/>
          <p:cNvSpPr/>
          <p:nvPr/>
        </p:nvSpPr>
        <p:spPr>
          <a:xfrm>
            <a:off x="6084168" y="1194781"/>
            <a:ext cx="2232248" cy="20065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 rot="19907179">
            <a:off x="6128982" y="2078023"/>
            <a:ext cx="185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err="1" smtClean="0"/>
              <a:t>Lokasi</a:t>
            </a:r>
            <a:endParaRPr lang="fr-FR" sz="3600" b="1" dirty="0"/>
          </a:p>
        </p:txBody>
      </p:sp>
      <p:sp>
        <p:nvSpPr>
          <p:cNvPr id="22" name="Cube 21"/>
          <p:cNvSpPr/>
          <p:nvPr/>
        </p:nvSpPr>
        <p:spPr>
          <a:xfrm>
            <a:off x="6084168" y="3952816"/>
            <a:ext cx="2232248" cy="20065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 rot="19800543">
            <a:off x="6340758" y="4852937"/>
            <a:ext cx="1384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err="1" smtClean="0"/>
              <a:t>Staf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42381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1"/>
          <p:cNvSpPr/>
          <p:nvPr/>
        </p:nvSpPr>
        <p:spPr>
          <a:xfrm>
            <a:off x="6699906" y="2526719"/>
            <a:ext cx="1570301" cy="1216718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>
            <a:normAutofit/>
          </a:bodyPr>
          <a:lstStyle/>
          <a:p>
            <a:r>
              <a:rPr lang="en-AU" b="1" dirty="0" smtClean="0"/>
              <a:t>SISTEM BARU</a:t>
            </a:r>
            <a:endParaRPr lang="fr-F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80" y="2990528"/>
            <a:ext cx="3204606" cy="18595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97133" y="1097865"/>
            <a:ext cx="1448811" cy="1084445"/>
            <a:chOff x="3347954" y="-144887"/>
            <a:chExt cx="1764614" cy="1287475"/>
          </a:xfrm>
        </p:grpSpPr>
        <p:sp>
          <p:nvSpPr>
            <p:cNvPr id="44" name="Rounded Rectangle 43"/>
            <p:cNvSpPr/>
            <p:nvPr/>
          </p:nvSpPr>
          <p:spPr>
            <a:xfrm>
              <a:off x="3347954" y="-144887"/>
              <a:ext cx="1764614" cy="128747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3410803" y="-82038"/>
              <a:ext cx="1638916" cy="1161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b="1" kern="1200" dirty="0" err="1" smtClean="0">
                  <a:solidFill>
                    <a:schemeClr val="tx1"/>
                  </a:solidFill>
                </a:rPr>
                <a:t>Produksi</a:t>
              </a:r>
              <a:endParaRPr lang="en-AU" sz="2400" b="1" kern="1200" dirty="0" smtClean="0">
                <a:solidFill>
                  <a:schemeClr val="tx1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b="1" dirty="0" smtClean="0">
                  <a:solidFill>
                    <a:schemeClr val="tx1"/>
                  </a:solidFill>
                </a:rPr>
                <a:t>IB</a:t>
              </a:r>
              <a:r>
                <a:rPr lang="en-AU" sz="2400" b="1" kern="1200" dirty="0" smtClean="0">
                  <a:solidFill>
                    <a:schemeClr val="tx1"/>
                  </a:solidFill>
                </a:rPr>
                <a:t> </a:t>
              </a:r>
              <a:endParaRPr lang="fr-FR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94919" y="1206833"/>
            <a:ext cx="2555159" cy="2400050"/>
            <a:chOff x="5472610" y="288032"/>
            <a:chExt cx="3136108" cy="2489826"/>
          </a:xfrm>
        </p:grpSpPr>
        <p:sp>
          <p:nvSpPr>
            <p:cNvPr id="42" name="Rounded Rectangle 41"/>
            <p:cNvSpPr/>
            <p:nvPr/>
          </p:nvSpPr>
          <p:spPr>
            <a:xfrm>
              <a:off x="5472610" y="288032"/>
              <a:ext cx="1950886" cy="128747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6"/>
            <p:cNvSpPr/>
            <p:nvPr/>
          </p:nvSpPr>
          <p:spPr>
            <a:xfrm>
              <a:off x="6783530" y="1616081"/>
              <a:ext cx="1825188" cy="1161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b="1" dirty="0" err="1" smtClean="0">
                  <a:solidFill>
                    <a:schemeClr val="tx1"/>
                  </a:solidFill>
                </a:rPr>
                <a:t>Laporan</a:t>
              </a:r>
              <a:r>
                <a:rPr lang="en-AU" sz="2400" b="1" dirty="0" smtClean="0">
                  <a:solidFill>
                    <a:schemeClr val="tx1"/>
                  </a:solidFill>
                </a:rPr>
                <a:t> </a:t>
              </a:r>
              <a:r>
                <a:rPr lang="en-AU" sz="2400" b="1" dirty="0" err="1" smtClean="0">
                  <a:solidFill>
                    <a:schemeClr val="tx1"/>
                  </a:solidFill>
                </a:rPr>
                <a:t>Penyakit</a:t>
              </a:r>
              <a:endParaRPr lang="fr-FR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87004" y="4039057"/>
            <a:ext cx="1883203" cy="1084445"/>
            <a:chOff x="6560835" y="3175961"/>
            <a:chExt cx="2293693" cy="1287475"/>
          </a:xfrm>
        </p:grpSpPr>
        <p:sp>
          <p:nvSpPr>
            <p:cNvPr id="38" name="Rounded Rectangle 37"/>
            <p:cNvSpPr/>
            <p:nvPr/>
          </p:nvSpPr>
          <p:spPr>
            <a:xfrm>
              <a:off x="6560835" y="3175961"/>
              <a:ext cx="2293693" cy="128747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10"/>
            <p:cNvSpPr/>
            <p:nvPr/>
          </p:nvSpPr>
          <p:spPr>
            <a:xfrm>
              <a:off x="6623681" y="3238810"/>
              <a:ext cx="2230847" cy="1161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b="1" kern="1200" dirty="0" err="1" smtClean="0">
                  <a:solidFill>
                    <a:schemeClr val="tx1"/>
                  </a:solidFill>
                </a:rPr>
                <a:t>Investigasi</a:t>
              </a:r>
              <a:r>
                <a:rPr lang="en-AU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en-AU" sz="2400" b="1" kern="1200" dirty="0" smtClean="0">
                  <a:solidFill>
                    <a:schemeClr val="tx1"/>
                  </a:solidFill>
                </a:rPr>
                <a:t>/</a:t>
              </a:r>
              <a:r>
                <a:rPr lang="en-AU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en-AU" sz="2400" b="1" kern="1200" dirty="0" err="1" smtClean="0">
                  <a:solidFill>
                    <a:schemeClr val="tx1"/>
                  </a:solidFill>
                </a:rPr>
                <a:t>respon</a:t>
              </a:r>
              <a:endParaRPr lang="fr-FR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00876" y="1231362"/>
            <a:ext cx="1101118" cy="1084445"/>
            <a:chOff x="1358849" y="360038"/>
            <a:chExt cx="1341133" cy="1287475"/>
          </a:xfrm>
        </p:grpSpPr>
        <p:sp>
          <p:nvSpPr>
            <p:cNvPr id="36" name="Rounded Rectangle 35"/>
            <p:cNvSpPr/>
            <p:nvPr/>
          </p:nvSpPr>
          <p:spPr>
            <a:xfrm>
              <a:off x="1358849" y="360038"/>
              <a:ext cx="1341133" cy="128747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12"/>
            <p:cNvSpPr/>
            <p:nvPr/>
          </p:nvSpPr>
          <p:spPr>
            <a:xfrm>
              <a:off x="1421698" y="422887"/>
              <a:ext cx="1215435" cy="1161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b="1" kern="1200" dirty="0" err="1" smtClean="0">
                  <a:solidFill>
                    <a:schemeClr val="tx1"/>
                  </a:solidFill>
                </a:rPr>
                <a:t>Obat</a:t>
              </a:r>
              <a:endParaRPr lang="fr-FR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82110" y="5233450"/>
            <a:ext cx="1004021" cy="875447"/>
            <a:chOff x="3968540" y="5112563"/>
            <a:chExt cx="1222871" cy="1287475"/>
          </a:xfrm>
        </p:grpSpPr>
        <p:sp>
          <p:nvSpPr>
            <p:cNvPr id="34" name="Rounded Rectangle 33"/>
            <p:cNvSpPr/>
            <p:nvPr/>
          </p:nvSpPr>
          <p:spPr>
            <a:xfrm>
              <a:off x="3968540" y="5112563"/>
              <a:ext cx="1172255" cy="128747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14"/>
            <p:cNvSpPr/>
            <p:nvPr/>
          </p:nvSpPr>
          <p:spPr>
            <a:xfrm>
              <a:off x="4025765" y="5169787"/>
              <a:ext cx="1165646" cy="1173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b="1" kern="1200" dirty="0" smtClean="0">
                  <a:solidFill>
                    <a:schemeClr val="tx1"/>
                  </a:solidFill>
                </a:rPr>
                <a:t>SKKH</a:t>
              </a:r>
              <a:endParaRPr lang="fr-FR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17049" y="5128952"/>
            <a:ext cx="1603421" cy="1084445"/>
            <a:chOff x="2016224" y="4680524"/>
            <a:chExt cx="1593266" cy="1287475"/>
          </a:xfrm>
        </p:grpSpPr>
        <p:sp>
          <p:nvSpPr>
            <p:cNvPr id="32" name="Rounded Rectangle 31"/>
            <p:cNvSpPr/>
            <p:nvPr/>
          </p:nvSpPr>
          <p:spPr>
            <a:xfrm>
              <a:off x="2016224" y="4680524"/>
              <a:ext cx="1593266" cy="128747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16"/>
            <p:cNvSpPr/>
            <p:nvPr/>
          </p:nvSpPr>
          <p:spPr>
            <a:xfrm>
              <a:off x="2079073" y="4743373"/>
              <a:ext cx="1467568" cy="1161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b="1" kern="1200" dirty="0" err="1" smtClean="0">
                  <a:solidFill>
                    <a:schemeClr val="tx1"/>
                  </a:solidFill>
                </a:rPr>
                <a:t>Rumah</a:t>
              </a:r>
              <a:endParaRPr lang="en-AU" sz="2400" b="1" kern="1200" dirty="0" smtClean="0">
                <a:solidFill>
                  <a:schemeClr val="tx1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b="1" kern="1200" dirty="0" err="1" smtClean="0">
                  <a:solidFill>
                    <a:schemeClr val="tx1"/>
                  </a:solidFill>
                </a:rPr>
                <a:t>potong</a:t>
              </a:r>
              <a:endParaRPr lang="fr-FR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59419" y="3818536"/>
            <a:ext cx="1715260" cy="1084445"/>
            <a:chOff x="432050" y="3384379"/>
            <a:chExt cx="2089142" cy="1287475"/>
          </a:xfrm>
        </p:grpSpPr>
        <p:sp>
          <p:nvSpPr>
            <p:cNvPr id="30" name="Rounded Rectangle 29"/>
            <p:cNvSpPr/>
            <p:nvPr/>
          </p:nvSpPr>
          <p:spPr>
            <a:xfrm>
              <a:off x="432050" y="3384379"/>
              <a:ext cx="2089142" cy="128747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18"/>
            <p:cNvSpPr/>
            <p:nvPr/>
          </p:nvSpPr>
          <p:spPr>
            <a:xfrm>
              <a:off x="506290" y="3447226"/>
              <a:ext cx="1963444" cy="1161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b="1" kern="1200" dirty="0" err="1" smtClean="0">
                  <a:solidFill>
                    <a:schemeClr val="tx1"/>
                  </a:solidFill>
                </a:rPr>
                <a:t>Surveilans</a:t>
              </a:r>
              <a:endParaRPr lang="fr-FR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74396" y="2406858"/>
            <a:ext cx="1562780" cy="1084445"/>
            <a:chOff x="260805" y="1875763"/>
            <a:chExt cx="1903425" cy="1287475"/>
          </a:xfrm>
        </p:grpSpPr>
        <p:sp>
          <p:nvSpPr>
            <p:cNvPr id="28" name="Rounded Rectangle 27"/>
            <p:cNvSpPr/>
            <p:nvPr/>
          </p:nvSpPr>
          <p:spPr>
            <a:xfrm>
              <a:off x="260805" y="1875763"/>
              <a:ext cx="1903425" cy="128747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20"/>
            <p:cNvSpPr/>
            <p:nvPr/>
          </p:nvSpPr>
          <p:spPr>
            <a:xfrm>
              <a:off x="323654" y="1938612"/>
              <a:ext cx="1777727" cy="1161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b="1" kern="1200" dirty="0" err="1" smtClean="0">
                  <a:solidFill>
                    <a:schemeClr val="tx1"/>
                  </a:solidFill>
                </a:rPr>
                <a:t>Vaksinasi</a:t>
              </a:r>
              <a:endParaRPr lang="fr-FR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05133" y="5377664"/>
            <a:ext cx="2144451" cy="1132747"/>
            <a:chOff x="5480707" y="4616124"/>
            <a:chExt cx="2730897" cy="1344821"/>
          </a:xfrm>
        </p:grpSpPr>
        <p:sp>
          <p:nvSpPr>
            <p:cNvPr id="26" name="Rounded Rectangle 25"/>
            <p:cNvSpPr/>
            <p:nvPr/>
          </p:nvSpPr>
          <p:spPr>
            <a:xfrm>
              <a:off x="5480707" y="4616124"/>
              <a:ext cx="2730897" cy="134482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22"/>
            <p:cNvSpPr/>
            <p:nvPr/>
          </p:nvSpPr>
          <p:spPr>
            <a:xfrm>
              <a:off x="5546356" y="4681773"/>
              <a:ext cx="2599599" cy="1213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400" b="1" kern="1200" dirty="0" err="1" smtClean="0">
                  <a:solidFill>
                    <a:schemeClr val="tx1"/>
                  </a:solidFill>
                </a:rPr>
                <a:t>Laboratorium</a:t>
              </a:r>
              <a:endParaRPr lang="fr-FR" sz="2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Down Arrow 15"/>
          <p:cNvSpPr/>
          <p:nvPr/>
        </p:nvSpPr>
        <p:spPr>
          <a:xfrm>
            <a:off x="4387458" y="2182310"/>
            <a:ext cx="413848" cy="6888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Down Arrow 16"/>
          <p:cNvSpPr/>
          <p:nvPr/>
        </p:nvSpPr>
        <p:spPr>
          <a:xfrm rot="2632817">
            <a:off x="5401719" y="2284956"/>
            <a:ext cx="413848" cy="6888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8" name="Down Arrow 17"/>
          <p:cNvSpPr/>
          <p:nvPr/>
        </p:nvSpPr>
        <p:spPr>
          <a:xfrm rot="19658134">
            <a:off x="3189847" y="2149611"/>
            <a:ext cx="413848" cy="6888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9" name="Down Arrow 18"/>
          <p:cNvSpPr/>
          <p:nvPr/>
        </p:nvSpPr>
        <p:spPr>
          <a:xfrm rot="14680969">
            <a:off x="2703711" y="4245565"/>
            <a:ext cx="424568" cy="6714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1" name="Down Arrow 20"/>
          <p:cNvSpPr/>
          <p:nvPr/>
        </p:nvSpPr>
        <p:spPr>
          <a:xfrm rot="5400000">
            <a:off x="5818348" y="4192486"/>
            <a:ext cx="424568" cy="6714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" name="Down Arrow 21"/>
          <p:cNvSpPr/>
          <p:nvPr/>
        </p:nvSpPr>
        <p:spPr>
          <a:xfrm rot="17957551">
            <a:off x="2700615" y="2828842"/>
            <a:ext cx="424568" cy="6714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3" name="Down Arrow 22"/>
          <p:cNvSpPr/>
          <p:nvPr/>
        </p:nvSpPr>
        <p:spPr>
          <a:xfrm rot="10497057">
            <a:off x="4414615" y="4752034"/>
            <a:ext cx="413848" cy="6888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4" name="Down Arrow 23"/>
          <p:cNvSpPr/>
          <p:nvPr/>
        </p:nvSpPr>
        <p:spPr>
          <a:xfrm rot="13120326">
            <a:off x="3395717" y="4635063"/>
            <a:ext cx="413848" cy="6888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5" name="Down Arrow 24"/>
          <p:cNvSpPr/>
          <p:nvPr/>
        </p:nvSpPr>
        <p:spPr>
          <a:xfrm rot="7461292">
            <a:off x="5716179" y="4757312"/>
            <a:ext cx="424568" cy="6714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6" name="Rounded Rectangle 6"/>
          <p:cNvSpPr/>
          <p:nvPr/>
        </p:nvSpPr>
        <p:spPr>
          <a:xfrm>
            <a:off x="5694919" y="1337238"/>
            <a:ext cx="1681803" cy="9785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400" b="1" dirty="0" err="1" smtClean="0">
                <a:solidFill>
                  <a:schemeClr val="tx1"/>
                </a:solidFill>
              </a:rPr>
              <a:t>Identifikasi</a:t>
            </a:r>
            <a:r>
              <a:rPr lang="en-AU" sz="2400" b="1" dirty="0" smtClean="0">
                <a:solidFill>
                  <a:schemeClr val="tx1"/>
                </a:solidFill>
              </a:rPr>
              <a:t> </a:t>
            </a:r>
            <a:r>
              <a:rPr lang="en-AU" sz="2400" b="1" dirty="0" err="1" smtClean="0">
                <a:solidFill>
                  <a:schemeClr val="tx1"/>
                </a:solidFill>
              </a:rPr>
              <a:t>Ternak</a:t>
            </a:r>
            <a:endParaRPr lang="fr-FR" sz="2400" b="1" kern="1200" dirty="0">
              <a:solidFill>
                <a:schemeClr val="tx1"/>
              </a:solidFill>
            </a:endParaRPr>
          </a:p>
        </p:txBody>
      </p:sp>
      <p:sp>
        <p:nvSpPr>
          <p:cNvPr id="47" name="Down Arrow 16"/>
          <p:cNvSpPr/>
          <p:nvPr/>
        </p:nvSpPr>
        <p:spPr>
          <a:xfrm rot="4058723">
            <a:off x="6232254" y="3122863"/>
            <a:ext cx="486502" cy="6132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141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ea typeface="Calibri"/>
                <a:cs typeface="Times New Roman"/>
              </a:rPr>
              <a:t>SISTEM YANG </a:t>
            </a:r>
            <a:r>
              <a:rPr lang="id-ID" b="1" dirty="0" smtClean="0">
                <a:ea typeface="Calibri"/>
                <a:cs typeface="Times New Roman"/>
              </a:rPr>
              <a:t>ADA</a:t>
            </a:r>
            <a:endParaRPr lang="fr-FR" dirty="0"/>
          </a:p>
        </p:txBody>
      </p:sp>
      <p:pic>
        <p:nvPicPr>
          <p:cNvPr id="4" name="Picture 24" descr="C:\Users\Multimedia\Downloads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988840"/>
            <a:ext cx="777686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46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88" y="1875802"/>
            <a:ext cx="288607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8" y="1299431"/>
            <a:ext cx="1364100" cy="1372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08229"/>
            <a:ext cx="2654448" cy="264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8495"/>
            <a:ext cx="1728484" cy="1728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86"/>
          <a:stretch/>
        </p:blipFill>
        <p:spPr>
          <a:xfrm>
            <a:off x="5258014" y="2025597"/>
            <a:ext cx="3171616" cy="3246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159">
            <a:off x="5462167" y="4474980"/>
            <a:ext cx="2417218" cy="1872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22" y="3491905"/>
            <a:ext cx="2689556" cy="15201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83" b="97512" l="4781" r="99602">
                        <a14:foregroundMark x1="54582" y1="74129" x2="54582" y2="74129"/>
                        <a14:foregroundMark x1="44622" y1="27861" x2="44622" y2="27861"/>
                        <a14:foregroundMark x1="24303" y1="36816" x2="24303" y2="36816"/>
                        <a14:foregroundMark x1="37849" y1="15423" x2="37849" y2="15423"/>
                        <a14:foregroundMark x1="66135" y1="39801" x2="66135" y2="39801"/>
                        <a14:foregroundMark x1="85259" y1="68657" x2="85259" y2="68657"/>
                        <a14:foregroundMark x1="96414" y1="57214" x2="96414" y2="57214"/>
                        <a14:foregroundMark x1="40637" y1="84577" x2="40637" y2="84577"/>
                        <a14:foregroundMark x1="35060" y1="79602" x2="35060" y2="79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22" y="2124959"/>
            <a:ext cx="2390775" cy="191452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27584" y="125760"/>
            <a:ext cx="46530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>
                <a:ea typeface="Calibri"/>
                <a:cs typeface="Times New Roman"/>
              </a:rPr>
              <a:t>SISTEM BARU</a:t>
            </a:r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037">
            <a:off x="5196454" y="332656"/>
            <a:ext cx="331006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ea typeface="Calibri"/>
                <a:cs typeface="Times New Roman"/>
              </a:rPr>
              <a:t>SISTEM YANG ADA</a:t>
            </a:r>
            <a:endParaRPr lang="fr-FR" dirty="0"/>
          </a:p>
        </p:txBody>
      </p:sp>
      <p:grpSp>
        <p:nvGrpSpPr>
          <p:cNvPr id="22" name="Group 21"/>
          <p:cNvGrpSpPr/>
          <p:nvPr/>
        </p:nvGrpSpPr>
        <p:grpSpPr>
          <a:xfrm>
            <a:off x="2499291" y="1344833"/>
            <a:ext cx="4232950" cy="5108504"/>
            <a:chOff x="2915816" y="1772816"/>
            <a:chExt cx="3399899" cy="4252537"/>
          </a:xfrm>
        </p:grpSpPr>
        <p:sp>
          <p:nvSpPr>
            <p:cNvPr id="10" name="Rectangle 9"/>
            <p:cNvSpPr/>
            <p:nvPr/>
          </p:nvSpPr>
          <p:spPr>
            <a:xfrm>
              <a:off x="2915816" y="1772816"/>
              <a:ext cx="3168352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15816" y="4005064"/>
              <a:ext cx="3168352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15816" y="2864829"/>
              <a:ext cx="3168352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15816" y="5229200"/>
              <a:ext cx="3168352" cy="7920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59832" y="1977413"/>
              <a:ext cx="2880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smtClean="0"/>
                <a:t>PUSAT</a:t>
              </a:r>
              <a:endParaRPr lang="fr-FR" sz="3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9714" y="3076207"/>
              <a:ext cx="2880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smtClean="0"/>
                <a:t>REGION</a:t>
              </a:r>
              <a:endParaRPr lang="fr-FR" sz="3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9714" y="4216442"/>
              <a:ext cx="2880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smtClean="0"/>
                <a:t>PROVINSI</a:t>
              </a:r>
              <a:endParaRPr lang="fr-FR" sz="3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4507" y="5440578"/>
              <a:ext cx="2880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b="1" dirty="0" smtClean="0"/>
                <a:t>KABUPATEN</a:t>
              </a:r>
              <a:endParaRPr lang="fr-FR" sz="3200" b="1" dirty="0"/>
            </a:p>
          </p:txBody>
        </p:sp>
        <p:sp>
          <p:nvSpPr>
            <p:cNvPr id="18" name="Right Arrow 17"/>
            <p:cNvSpPr/>
            <p:nvPr/>
          </p:nvSpPr>
          <p:spPr>
            <a:xfrm rot="16200000">
              <a:off x="5513260" y="4838312"/>
              <a:ext cx="792088" cy="781776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ight Arrow 18"/>
            <p:cNvSpPr/>
            <p:nvPr/>
          </p:nvSpPr>
          <p:spPr>
            <a:xfrm rot="16200000">
              <a:off x="5528783" y="3722188"/>
              <a:ext cx="792088" cy="781776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ight Arrow 19"/>
            <p:cNvSpPr/>
            <p:nvPr/>
          </p:nvSpPr>
          <p:spPr>
            <a:xfrm rot="16200000">
              <a:off x="5513260" y="2473941"/>
              <a:ext cx="792088" cy="781776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793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9901" y="1100684"/>
            <a:ext cx="7641696" cy="5208636"/>
            <a:chOff x="739901" y="1100684"/>
            <a:chExt cx="7641696" cy="52086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01" y="1100684"/>
              <a:ext cx="7641696" cy="520863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347864" y="5373216"/>
              <a:ext cx="19442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800" b="1" dirty="0" smtClean="0"/>
                <a:t>Lain</a:t>
              </a:r>
              <a:endParaRPr lang="fr-FR" sz="2800" b="1" dirty="0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827584" y="125760"/>
            <a:ext cx="46530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>
                <a:ea typeface="Calibri"/>
                <a:cs typeface="Times New Roman"/>
              </a:rPr>
              <a:t>SISTEM BARU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037">
            <a:off x="5196454" y="332656"/>
            <a:ext cx="331006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err="1" smtClean="0"/>
              <a:t>Pemutaran</a:t>
            </a:r>
            <a:r>
              <a:rPr lang="en-US" sz="7200" dirty="0" smtClean="0"/>
              <a:t> Video</a:t>
            </a:r>
          </a:p>
          <a:p>
            <a:pPr marL="0" indent="0" algn="ctr">
              <a:buNone/>
            </a:pPr>
            <a:r>
              <a:rPr lang="en-US" sz="7200" dirty="0" err="1" smtClean="0"/>
              <a:t>iSIKHNAS</a:t>
            </a:r>
            <a:endParaRPr lang="en-US" sz="7200" dirty="0" smtClean="0"/>
          </a:p>
          <a:p>
            <a:pPr marL="0" indent="0" algn="ctr">
              <a:buNone/>
            </a:pPr>
            <a:r>
              <a:rPr lang="en-US" sz="4800" dirty="0" smtClean="0"/>
              <a:t>60 </a:t>
            </a:r>
            <a:r>
              <a:rPr lang="en-US" sz="4800" dirty="0" err="1" smtClean="0"/>
              <a:t>detik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0342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776864" cy="5184576"/>
          </a:xfrm>
        </p:spPr>
      </p:pic>
    </p:spTree>
    <p:extLst>
      <p:ext uri="{BB962C8B-B14F-4D97-AF65-F5344CB8AC3E}">
        <p14:creationId xmlns:p14="http://schemas.microsoft.com/office/powerpoint/2010/main" val="21766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err="1" smtClean="0"/>
              <a:t>Pemutaran</a:t>
            </a:r>
            <a:r>
              <a:rPr lang="en-US" sz="7200" dirty="0" smtClean="0"/>
              <a:t> Video</a:t>
            </a:r>
          </a:p>
          <a:p>
            <a:pPr marL="0" indent="0" algn="ctr">
              <a:buNone/>
            </a:pPr>
            <a:r>
              <a:rPr lang="en-US" sz="7200" dirty="0" err="1" smtClean="0"/>
              <a:t>iSIKHNAS</a:t>
            </a:r>
            <a:endParaRPr lang="en-US" sz="7200" dirty="0" smtClean="0"/>
          </a:p>
          <a:p>
            <a:pPr marL="914400" indent="-914400" algn="ctr">
              <a:buAutoNum type="arabicPeriod"/>
            </a:pPr>
            <a:r>
              <a:rPr lang="en-US" sz="4400" dirty="0" smtClean="0"/>
              <a:t>a day of a live of </a:t>
            </a:r>
            <a:r>
              <a:rPr lang="en-US" sz="4400" dirty="0" err="1" smtClean="0"/>
              <a:t>paravet</a:t>
            </a:r>
            <a:endParaRPr lang="en-US" sz="4400" dirty="0"/>
          </a:p>
          <a:p>
            <a:pPr marL="914400" indent="-914400" algn="ctr">
              <a:buAutoNum type="arabicPeriod"/>
            </a:pPr>
            <a:r>
              <a:rPr lang="en-US" sz="4400" dirty="0" err="1" smtClean="0"/>
              <a:t>Bagaimana</a:t>
            </a:r>
            <a:r>
              <a:rPr lang="en-US" sz="4400" dirty="0" smtClean="0"/>
              <a:t> </a:t>
            </a:r>
            <a:r>
              <a:rPr lang="en-US" sz="4400" dirty="0" err="1" smtClean="0"/>
              <a:t>iSIKHNAS</a:t>
            </a:r>
            <a:r>
              <a:rPr lang="en-US" sz="4400" dirty="0" smtClean="0"/>
              <a:t> </a:t>
            </a:r>
            <a:r>
              <a:rPr lang="en-US" sz="4400" dirty="0" err="1" smtClean="0"/>
              <a:t>bekerja</a:t>
            </a:r>
            <a:endParaRPr lang="en-US" sz="4400" dirty="0" smtClean="0"/>
          </a:p>
          <a:p>
            <a:pPr marL="0" indent="0" algn="ctr">
              <a:buNone/>
            </a:pP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944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619250" y="2628900"/>
            <a:ext cx="561975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6000" dirty="0" err="1" smtClean="0">
                <a:latin typeface="+mj-lt"/>
                <a:cs typeface="+mn-cs"/>
              </a:rPr>
              <a:t>Terimakasih</a:t>
            </a:r>
            <a:endParaRPr lang="en-US" altLang="en-US" sz="6000" dirty="0">
              <a:latin typeface="+mj-lt"/>
              <a:cs typeface="+mn-cs"/>
            </a:endParaRP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76250"/>
            <a:ext cx="33766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3213"/>
            <a:ext cx="1655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7325"/>
            <a:ext cx="10556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8667"/>
            <a:ext cx="8784976" cy="5856650"/>
          </a:xfrm>
        </p:spPr>
      </p:pic>
    </p:spTree>
    <p:extLst>
      <p:ext uri="{BB962C8B-B14F-4D97-AF65-F5344CB8AC3E}">
        <p14:creationId xmlns:p14="http://schemas.microsoft.com/office/powerpoint/2010/main" val="29127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06968"/>
            <a:ext cx="3017308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3165"/>
            <a:ext cx="5364088" cy="2936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8" y="3573016"/>
            <a:ext cx="4526816" cy="3059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519">
            <a:off x="5567482" y="323165"/>
            <a:ext cx="3312368" cy="18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8678" y="394692"/>
            <a:ext cx="30974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SISTEM INI BEKERJA DENGAN </a:t>
            </a:r>
            <a:r>
              <a:rPr lang="en-US" sz="3200" dirty="0" smtClean="0"/>
              <a:t>SMARTPHONE</a:t>
            </a:r>
            <a:endParaRPr lang="en-US" sz="3200" dirty="0"/>
          </a:p>
          <a:p>
            <a:r>
              <a:rPr lang="id-ID" sz="3200" dirty="0" smtClean="0"/>
              <a:t>MAUPUN </a:t>
            </a:r>
            <a:r>
              <a:rPr lang="en-US" sz="3200" dirty="0" smtClean="0"/>
              <a:t>HANDPHONE</a:t>
            </a:r>
            <a:r>
              <a:rPr lang="id-ID" sz="3200" dirty="0" smtClean="0"/>
              <a:t> </a:t>
            </a:r>
            <a:r>
              <a:rPr lang="en-US" sz="3200" dirty="0" smtClean="0"/>
              <a:t> BIASA</a:t>
            </a:r>
            <a:endParaRPr lang="en-AU" sz="3200" dirty="0" smtClean="0"/>
          </a:p>
          <a:p>
            <a:endParaRPr lang="en-AU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703" l="0" r="96400">
                        <a14:foregroundMark x1="8200" y1="90855" x2="8200" y2="90855"/>
                        <a14:foregroundMark x1="90400" y1="19640" x2="90400" y2="19640"/>
                        <a14:foregroundMark x1="6800" y1="88006" x2="6800" y2="88006"/>
                        <a14:foregroundMark x1="25000" y1="92204" x2="25000" y2="92204"/>
                        <a14:backgroundMark x1="3600" y1="48276" x2="3600" y2="48276"/>
                        <a14:backgroundMark x1="68200" y1="91304" x2="68200" y2="91304"/>
                        <a14:backgroundMark x1="38600" y1="97751" x2="38600" y2="97751"/>
                        <a14:backgroundMark x1="88000" y1="85607" x2="88000" y2="85607"/>
                        <a14:backgroundMark x1="76000" y1="82459" x2="76000" y2="82459"/>
                        <a14:backgroundMark x1="89200" y1="65667" x2="89200" y2="65667"/>
                        <a14:backgroundMark x1="85400" y1="49475" x2="85400" y2="49475"/>
                        <a14:backgroundMark x1="82600" y1="32834" x2="82600" y2="32834"/>
                        <a14:backgroundMark x1="93800" y1="29985" x2="93800" y2="29985"/>
                        <a14:backgroundMark x1="90400" y1="27136" x2="90400" y2="27136"/>
                        <a14:backgroundMark x1="92000" y1="11694" x2="92000" y2="11694"/>
                        <a14:backgroundMark x1="85400" y1="12144" x2="85400" y2="12144"/>
                        <a14:backgroundMark x1="65000" y1="2699" x2="65000" y2="2699"/>
                        <a14:backgroundMark x1="88200" y1="2699" x2="88200" y2="2699"/>
                        <a14:backgroundMark x1="6000" y1="43928" x2="6000" y2="43928"/>
                        <a14:backgroundMark x1="6800" y1="3898" x2="6800" y2="3898"/>
                        <a14:backgroundMark x1="32000" y1="38681" x2="32000" y2="38681"/>
                        <a14:backgroundMark x1="47400" y1="2549" x2="47400" y2="2549"/>
                        <a14:backgroundMark x1="24000" y1="4048" x2="24000" y2="4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914867" cy="3888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9" b="97301" l="0" r="74400">
                        <a14:backgroundMark x1="6400" y1="23988" x2="6400" y2="23988"/>
                        <a14:backgroundMark x1="6800" y1="30435" x2="6800" y2="30435"/>
                        <a14:backgroundMark x1="6200" y1="33883" x2="6200" y2="33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99" r="24791" b="10629"/>
          <a:stretch/>
        </p:blipFill>
        <p:spPr>
          <a:xfrm rot="506928">
            <a:off x="-134812" y="-146853"/>
            <a:ext cx="2571750" cy="3752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5" b="99400" l="10000" r="99800">
                        <a14:backgroundMark x1="16600" y1="14843" x2="16600" y2="14843"/>
                        <a14:backgroundMark x1="15200" y1="28786" x2="15200" y2="28786"/>
                        <a14:backgroundMark x1="16000" y1="41529" x2="16000" y2="41529"/>
                        <a14:backgroundMark x1="18000" y1="51424" x2="18000" y2="51424"/>
                        <a14:backgroundMark x1="33800" y1="71664" x2="33800" y2="71664"/>
                        <a14:backgroundMark x1="47800" y1="76612" x2="47800" y2="76612"/>
                        <a14:backgroundMark x1="66800" y1="86657" x2="66800" y2="87556"/>
                        <a14:backgroundMark x1="77400" y1="96102" x2="77400" y2="96102"/>
                        <a14:backgroundMark x1="95000" y1="67616" x2="95000" y2="67616"/>
                        <a14:backgroundMark x1="87400" y1="61619" x2="87400" y2="61619"/>
                        <a14:backgroundMark x1="84800" y1="49325" x2="84800" y2="49325"/>
                        <a14:backgroundMark x1="82000" y1="40630" x2="82000" y2="40630"/>
                        <a14:backgroundMark x1="75400" y1="32684" x2="75400" y2="32684"/>
                        <a14:backgroundMark x1="74600" y1="16192" x2="74600" y2="16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56" t="8820" r="9483" b="16400"/>
          <a:stretch/>
        </p:blipFill>
        <p:spPr>
          <a:xfrm>
            <a:off x="5148064" y="480956"/>
            <a:ext cx="5301487" cy="654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ea typeface="Calibri"/>
                <a:cs typeface="Times New Roman"/>
              </a:rPr>
              <a:t>SISTEM YANG </a:t>
            </a:r>
            <a:r>
              <a:rPr lang="id-ID" b="1" dirty="0" smtClean="0">
                <a:ea typeface="Calibri"/>
                <a:cs typeface="Times New Roman"/>
              </a:rPr>
              <a:t>ADA</a:t>
            </a:r>
            <a:endParaRPr lang="fr-FR" dirty="0"/>
          </a:p>
        </p:txBody>
      </p:sp>
      <p:pic>
        <p:nvPicPr>
          <p:cNvPr id="4" name="Picture 16" descr="C:\Users\Multimedia\Downloads\2Siput-Tercepat-di-Du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1439342"/>
            <a:ext cx="5386380" cy="4321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9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5760"/>
            <a:ext cx="4653062" cy="1143000"/>
          </a:xfrm>
        </p:spPr>
        <p:txBody>
          <a:bodyPr/>
          <a:lstStyle/>
          <a:p>
            <a:r>
              <a:rPr lang="id-ID" b="1" dirty="0">
                <a:ea typeface="Calibri"/>
                <a:cs typeface="Times New Roman"/>
              </a:rPr>
              <a:t>SISTEM </a:t>
            </a:r>
            <a:r>
              <a:rPr lang="id-ID" b="1" dirty="0" smtClean="0">
                <a:ea typeface="Calibri"/>
                <a:cs typeface="Times New Roman"/>
              </a:rPr>
              <a:t>BARU</a:t>
            </a:r>
            <a:endParaRPr lang="fr-FR" dirty="0"/>
          </a:p>
        </p:txBody>
      </p:sp>
      <p:pic>
        <p:nvPicPr>
          <p:cNvPr id="5" name="Picture 17" descr="C:\Users\Multimedia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378" y="2204864"/>
            <a:ext cx="7986138" cy="430906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037">
            <a:off x="5196454" y="332656"/>
            <a:ext cx="331006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ea typeface="Calibri"/>
                <a:cs typeface="Times New Roman"/>
              </a:rPr>
              <a:t>SISTEM YANG </a:t>
            </a:r>
            <a:r>
              <a:rPr lang="id-ID" b="1" dirty="0" smtClean="0">
                <a:ea typeface="Calibri"/>
                <a:cs typeface="Times New Roman"/>
              </a:rPr>
              <a:t>ADA</a:t>
            </a:r>
            <a:endParaRPr lang="fr-F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8" y="1489051"/>
            <a:ext cx="8608744" cy="4748262"/>
          </a:xfrm>
        </p:spPr>
      </p:pic>
    </p:spTree>
    <p:extLst>
      <p:ext uri="{BB962C8B-B14F-4D97-AF65-F5344CB8AC3E}">
        <p14:creationId xmlns:p14="http://schemas.microsoft.com/office/powerpoint/2010/main" val="36820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" y="1916832"/>
            <a:ext cx="9159626" cy="4579813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45295" y="167138"/>
            <a:ext cx="46530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>
                <a:ea typeface="Calibri"/>
                <a:cs typeface="Times New Roman"/>
              </a:rPr>
              <a:t>SISTEM BARU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037">
            <a:off x="5214165" y="374034"/>
            <a:ext cx="331006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5533</TotalTime>
  <Words>1098</Words>
  <Application>Microsoft Office PowerPoint</Application>
  <PresentationFormat>Tampilan Layar (4:3)</PresentationFormat>
  <Paragraphs>165</Paragraphs>
  <Slides>22</Slides>
  <Notes>19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22</vt:i4>
      </vt:variant>
    </vt:vector>
  </HeadingPairs>
  <TitlesOfParts>
    <vt:vector size="28" baseType="lpstr">
      <vt:lpstr>Arial Unicode MS</vt:lpstr>
      <vt:lpstr>Arial</vt:lpstr>
      <vt:lpstr>Calibri</vt:lpstr>
      <vt:lpstr>Tahoma</vt:lpstr>
      <vt:lpstr>Times New Roman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SISTEM YANG ADA</vt:lpstr>
      <vt:lpstr>SISTEM BARU</vt:lpstr>
      <vt:lpstr>SISTEM YANG ADA</vt:lpstr>
      <vt:lpstr>Presentasi PowerPoint</vt:lpstr>
      <vt:lpstr>SISTEM YANG ADA</vt:lpstr>
      <vt:lpstr>Presentasi PowerPoint</vt:lpstr>
      <vt:lpstr>SISTEM YANG ADA</vt:lpstr>
      <vt:lpstr>Presentasi PowerPoint</vt:lpstr>
      <vt:lpstr>SISTEM YANG ADA</vt:lpstr>
      <vt:lpstr>SISTEM BARU</vt:lpstr>
      <vt:lpstr>SISTEM YANG ADA</vt:lpstr>
      <vt:lpstr>Presentasi PowerPoint</vt:lpstr>
      <vt:lpstr>SISTEM YANG ADA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admin aluisius</cp:lastModifiedBy>
  <cp:revision>149</cp:revision>
  <dcterms:created xsi:type="dcterms:W3CDTF">2013-03-15T18:03:41Z</dcterms:created>
  <dcterms:modified xsi:type="dcterms:W3CDTF">2014-11-03T02:33:12Z</dcterms:modified>
</cp:coreProperties>
</file>