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47" autoAdjust="0"/>
  </p:normalViewPr>
  <p:slideViewPr>
    <p:cSldViewPr snapToGrid="0">
      <p:cViewPr varScale="1">
        <p:scale>
          <a:sx n="111" d="100"/>
          <a:sy n="111" d="100"/>
        </p:scale>
        <p:origin x="88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C9F06-BEAF-438C-96F0-D90ADE12B82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d-ID"/>
        </a:p>
      </dgm:t>
    </dgm:pt>
    <dgm:pt modelId="{0E559FA9-8880-4683-8F16-CE23E73D3E92}">
      <dgm:prSet phldrT="[Text]"/>
      <dgm:spPr/>
      <dgm:t>
        <a:bodyPr/>
        <a:lstStyle/>
        <a:p>
          <a:r>
            <a:rPr lang="id-ID" dirty="0" smtClean="0"/>
            <a:t>Section</a:t>
          </a:r>
        </a:p>
        <a:p>
          <a:r>
            <a:rPr lang="id-ID" dirty="0" smtClean="0"/>
            <a:t>1</a:t>
          </a:r>
          <a:endParaRPr lang="id-ID" dirty="0"/>
        </a:p>
      </dgm:t>
    </dgm:pt>
    <dgm:pt modelId="{FED759F6-AA74-44E2-8A5B-7A52EB32DA34}" type="parTrans" cxnId="{39DC120A-7797-4763-B912-80D5AA5363F8}">
      <dgm:prSet/>
      <dgm:spPr/>
      <dgm:t>
        <a:bodyPr/>
        <a:lstStyle/>
        <a:p>
          <a:endParaRPr lang="id-ID"/>
        </a:p>
      </dgm:t>
    </dgm:pt>
    <dgm:pt modelId="{8F1E561F-C99C-4BCE-9771-5907102DED74}" type="sibTrans" cxnId="{39DC120A-7797-4763-B912-80D5AA5363F8}">
      <dgm:prSet/>
      <dgm:spPr/>
      <dgm:t>
        <a:bodyPr/>
        <a:lstStyle/>
        <a:p>
          <a:endParaRPr lang="id-ID"/>
        </a:p>
      </dgm:t>
    </dgm:pt>
    <dgm:pt modelId="{6B91B2EB-9639-428F-8E74-58F3522C6218}">
      <dgm:prSet phldrT="[Text]"/>
      <dgm:spPr/>
      <dgm:t>
        <a:bodyPr/>
        <a:lstStyle/>
        <a:p>
          <a:r>
            <a:rPr lang="id-ID" dirty="0" smtClean="0"/>
            <a:t>Prinsip pengelolaan data</a:t>
          </a:r>
          <a:r>
            <a:rPr lang="id-ID" dirty="0" smtClean="0">
              <a:solidFill>
                <a:srgbClr val="FF0000"/>
              </a:solidFill>
              <a:sym typeface="Wingdings"/>
            </a:rPr>
            <a:t></a:t>
          </a:r>
          <a:endParaRPr lang="id-ID" dirty="0">
            <a:solidFill>
              <a:srgbClr val="FF0000"/>
            </a:solidFill>
          </a:endParaRPr>
        </a:p>
      </dgm:t>
    </dgm:pt>
    <dgm:pt modelId="{5810BD7C-E27B-44DA-ADFC-223D70AD500B}" type="parTrans" cxnId="{52B82319-91E6-4CAB-A600-A821C4A36ECA}">
      <dgm:prSet/>
      <dgm:spPr/>
      <dgm:t>
        <a:bodyPr/>
        <a:lstStyle/>
        <a:p>
          <a:endParaRPr lang="id-ID"/>
        </a:p>
      </dgm:t>
    </dgm:pt>
    <dgm:pt modelId="{65FD3610-5E92-43B7-83D7-14270F6525CE}" type="sibTrans" cxnId="{52B82319-91E6-4CAB-A600-A821C4A36ECA}">
      <dgm:prSet/>
      <dgm:spPr/>
      <dgm:t>
        <a:bodyPr/>
        <a:lstStyle/>
        <a:p>
          <a:endParaRPr lang="id-ID"/>
        </a:p>
      </dgm:t>
    </dgm:pt>
    <dgm:pt modelId="{55D749A6-BA84-49DF-B9DE-6466E32659F1}">
      <dgm:prSet phldrT="[Text]"/>
      <dgm:spPr/>
      <dgm:t>
        <a:bodyPr/>
        <a:lstStyle/>
        <a:p>
          <a:r>
            <a:rPr lang="id-ID" dirty="0" smtClean="0"/>
            <a:t>Section </a:t>
          </a:r>
        </a:p>
        <a:p>
          <a:r>
            <a:rPr lang="id-ID" dirty="0" smtClean="0"/>
            <a:t>2</a:t>
          </a:r>
          <a:endParaRPr lang="id-ID" dirty="0"/>
        </a:p>
      </dgm:t>
    </dgm:pt>
    <dgm:pt modelId="{9746A22E-6442-4A95-8EB8-CFE8346E8EF9}" type="parTrans" cxnId="{E9956E7E-2CAF-44CB-95A4-EFCDD24B5E7E}">
      <dgm:prSet/>
      <dgm:spPr/>
      <dgm:t>
        <a:bodyPr/>
        <a:lstStyle/>
        <a:p>
          <a:endParaRPr lang="id-ID"/>
        </a:p>
      </dgm:t>
    </dgm:pt>
    <dgm:pt modelId="{77AB7DC1-D3E8-40E8-84AA-7204E5E067F2}" type="sibTrans" cxnId="{E9956E7E-2CAF-44CB-95A4-EFCDD24B5E7E}">
      <dgm:prSet/>
      <dgm:spPr/>
      <dgm:t>
        <a:bodyPr/>
        <a:lstStyle/>
        <a:p>
          <a:endParaRPr lang="id-ID"/>
        </a:p>
      </dgm:t>
    </dgm:pt>
    <dgm:pt modelId="{52C52BD6-449D-4B6B-B63A-929E9913B29C}">
      <dgm:prSet phldrT="[Text]"/>
      <dgm:spPr/>
      <dgm:t>
        <a:bodyPr/>
        <a:lstStyle/>
        <a:p>
          <a:r>
            <a:rPr lang="id-ID" dirty="0" smtClean="0"/>
            <a:t>Keterampilan Excel dasar </a:t>
          </a:r>
          <a:endParaRPr lang="id-ID" dirty="0">
            <a:solidFill>
              <a:srgbClr val="FF0000"/>
            </a:solidFill>
          </a:endParaRPr>
        </a:p>
      </dgm:t>
    </dgm:pt>
    <dgm:pt modelId="{9806B6A6-CDDC-4C07-A92A-12F58B99786F}" type="parTrans" cxnId="{DB8CE7E2-113B-4428-B01D-D5C59CF1AD39}">
      <dgm:prSet/>
      <dgm:spPr/>
      <dgm:t>
        <a:bodyPr/>
        <a:lstStyle/>
        <a:p>
          <a:endParaRPr lang="id-ID"/>
        </a:p>
      </dgm:t>
    </dgm:pt>
    <dgm:pt modelId="{2D2E1A7B-CAB2-4C14-846F-20DFB3D49019}" type="sibTrans" cxnId="{DB8CE7E2-113B-4428-B01D-D5C59CF1AD39}">
      <dgm:prSet/>
      <dgm:spPr/>
      <dgm:t>
        <a:bodyPr/>
        <a:lstStyle/>
        <a:p>
          <a:endParaRPr lang="id-ID"/>
        </a:p>
      </dgm:t>
    </dgm:pt>
    <dgm:pt modelId="{135A27B4-738E-4FCB-A79E-F5A5E72A6A8E}">
      <dgm:prSet phldrT="[Text]"/>
      <dgm:spPr/>
      <dgm:t>
        <a:bodyPr/>
        <a:lstStyle/>
        <a:p>
          <a:r>
            <a:rPr lang="id-ID" dirty="0" smtClean="0"/>
            <a:t>Section </a:t>
          </a:r>
        </a:p>
        <a:p>
          <a:r>
            <a:rPr lang="id-ID" dirty="0" smtClean="0"/>
            <a:t>3</a:t>
          </a:r>
          <a:endParaRPr lang="id-ID" dirty="0"/>
        </a:p>
      </dgm:t>
    </dgm:pt>
    <dgm:pt modelId="{CACF8C1C-030E-483A-99A2-B93CFB2BFB1E}" type="parTrans" cxnId="{64D7D1BE-9C38-4700-BA76-2186F52F8C22}">
      <dgm:prSet/>
      <dgm:spPr/>
      <dgm:t>
        <a:bodyPr/>
        <a:lstStyle/>
        <a:p>
          <a:endParaRPr lang="id-ID"/>
        </a:p>
      </dgm:t>
    </dgm:pt>
    <dgm:pt modelId="{7EF073CB-E1FD-43AA-BF14-B51E718795BE}" type="sibTrans" cxnId="{64D7D1BE-9C38-4700-BA76-2186F52F8C22}">
      <dgm:prSet/>
      <dgm:spPr/>
      <dgm:t>
        <a:bodyPr/>
        <a:lstStyle/>
        <a:p>
          <a:endParaRPr lang="id-ID"/>
        </a:p>
      </dgm:t>
    </dgm:pt>
    <dgm:pt modelId="{C497BA87-9E19-4CDF-954E-048C4797964F}">
      <dgm:prSet phldrT="[Text]"/>
      <dgm:spPr/>
      <dgm:t>
        <a:bodyPr/>
        <a:lstStyle/>
        <a:p>
          <a:r>
            <a:rPr lang="id-ID" dirty="0" smtClean="0"/>
            <a:t>Merapikan Data</a:t>
          </a:r>
          <a:endParaRPr lang="id-ID" dirty="0">
            <a:solidFill>
              <a:srgbClr val="FF0000"/>
            </a:solidFill>
          </a:endParaRPr>
        </a:p>
      </dgm:t>
    </dgm:pt>
    <dgm:pt modelId="{B9E5108F-0A79-426A-B84E-0836403C15CB}" type="parTrans" cxnId="{F4C4E994-4E96-4F0C-B009-D9E44604B360}">
      <dgm:prSet/>
      <dgm:spPr/>
      <dgm:t>
        <a:bodyPr/>
        <a:lstStyle/>
        <a:p>
          <a:endParaRPr lang="id-ID"/>
        </a:p>
      </dgm:t>
    </dgm:pt>
    <dgm:pt modelId="{80B6F25E-5A42-46F7-AB3D-48C98C13C379}" type="sibTrans" cxnId="{F4C4E994-4E96-4F0C-B009-D9E44604B360}">
      <dgm:prSet/>
      <dgm:spPr/>
      <dgm:t>
        <a:bodyPr/>
        <a:lstStyle/>
        <a:p>
          <a:endParaRPr lang="id-ID"/>
        </a:p>
      </dgm:t>
    </dgm:pt>
    <dgm:pt modelId="{3A3E76A9-2518-4085-9328-D6412EFED215}">
      <dgm:prSet phldrT="[Text]"/>
      <dgm:spPr/>
      <dgm:t>
        <a:bodyPr/>
        <a:lstStyle/>
        <a:p>
          <a:r>
            <a:rPr lang="en-AU" dirty="0" smtClean="0"/>
            <a:t>Section</a:t>
          </a:r>
        </a:p>
        <a:p>
          <a:r>
            <a:rPr lang="en-AU" dirty="0" smtClean="0"/>
            <a:t>4</a:t>
          </a:r>
        </a:p>
      </dgm:t>
    </dgm:pt>
    <dgm:pt modelId="{A2B85BC5-1A17-4BC1-90D9-0254C80403EA}" type="parTrans" cxnId="{8ABCEE24-061B-461E-BD87-E0DFADCEC3E7}">
      <dgm:prSet/>
      <dgm:spPr/>
      <dgm:t>
        <a:bodyPr/>
        <a:lstStyle/>
        <a:p>
          <a:endParaRPr lang="id-ID"/>
        </a:p>
      </dgm:t>
    </dgm:pt>
    <dgm:pt modelId="{8A10637C-23F5-4222-83CF-4850A3E3B72B}" type="sibTrans" cxnId="{8ABCEE24-061B-461E-BD87-E0DFADCEC3E7}">
      <dgm:prSet/>
      <dgm:spPr/>
      <dgm:t>
        <a:bodyPr/>
        <a:lstStyle/>
        <a:p>
          <a:endParaRPr lang="id-ID"/>
        </a:p>
      </dgm:t>
    </dgm:pt>
    <dgm:pt modelId="{1BBFF0F5-093E-4B50-BDB6-0643918D08EC}">
      <dgm:prSet/>
      <dgm:spPr/>
      <dgm:t>
        <a:bodyPr/>
        <a:lstStyle/>
        <a:p>
          <a:r>
            <a:rPr lang="id-ID" dirty="0" smtClean="0"/>
            <a:t>Menyiapkan Keluaran/ Output </a:t>
          </a:r>
          <a:r>
            <a:rPr lang="id-ID" dirty="0" smtClean="0">
              <a:solidFill>
                <a:srgbClr val="FF0000"/>
              </a:solidFill>
            </a:rPr>
            <a:t> </a:t>
          </a:r>
          <a:endParaRPr lang="id-ID" dirty="0">
            <a:solidFill>
              <a:srgbClr val="FF0000"/>
            </a:solidFill>
          </a:endParaRPr>
        </a:p>
      </dgm:t>
    </dgm:pt>
    <dgm:pt modelId="{0AB68D63-F603-4F72-AC7F-D12C8996A67E}" type="parTrans" cxnId="{15C55EA5-B40A-48D7-BD3C-D5266EA8C304}">
      <dgm:prSet/>
      <dgm:spPr/>
      <dgm:t>
        <a:bodyPr/>
        <a:lstStyle/>
        <a:p>
          <a:endParaRPr lang="id-ID"/>
        </a:p>
      </dgm:t>
    </dgm:pt>
    <dgm:pt modelId="{57702E48-C3E3-4E12-9828-503F876CD29B}" type="sibTrans" cxnId="{15C55EA5-B40A-48D7-BD3C-D5266EA8C304}">
      <dgm:prSet/>
      <dgm:spPr/>
      <dgm:t>
        <a:bodyPr/>
        <a:lstStyle/>
        <a:p>
          <a:endParaRPr lang="id-ID"/>
        </a:p>
      </dgm:t>
    </dgm:pt>
    <dgm:pt modelId="{EF7F9DF9-6300-4D48-9168-929203146D83}" type="pres">
      <dgm:prSet presAssocID="{8ABC9F06-BEAF-438C-96F0-D90ADE12B828}" presName="linearFlow" presStyleCnt="0">
        <dgm:presLayoutVars>
          <dgm:dir/>
          <dgm:animLvl val="lvl"/>
          <dgm:resizeHandles val="exact"/>
        </dgm:presLayoutVars>
      </dgm:prSet>
      <dgm:spPr/>
      <dgm:t>
        <a:bodyPr/>
        <a:lstStyle/>
        <a:p>
          <a:endParaRPr lang="id-ID"/>
        </a:p>
      </dgm:t>
    </dgm:pt>
    <dgm:pt modelId="{95E60EC4-DD58-4F9E-831A-55EB329A9BF6}" type="pres">
      <dgm:prSet presAssocID="{0E559FA9-8880-4683-8F16-CE23E73D3E92}" presName="composite" presStyleCnt="0"/>
      <dgm:spPr/>
    </dgm:pt>
    <dgm:pt modelId="{EBA31D3A-6737-4E54-B4CD-8BF4B804473A}" type="pres">
      <dgm:prSet presAssocID="{0E559FA9-8880-4683-8F16-CE23E73D3E92}" presName="parentText" presStyleLbl="alignNode1" presStyleIdx="0" presStyleCnt="4">
        <dgm:presLayoutVars>
          <dgm:chMax val="1"/>
          <dgm:bulletEnabled val="1"/>
        </dgm:presLayoutVars>
      </dgm:prSet>
      <dgm:spPr/>
      <dgm:t>
        <a:bodyPr/>
        <a:lstStyle/>
        <a:p>
          <a:endParaRPr lang="id-ID"/>
        </a:p>
      </dgm:t>
    </dgm:pt>
    <dgm:pt modelId="{30EA71B0-0861-4112-B954-95F7AA086E8A}" type="pres">
      <dgm:prSet presAssocID="{0E559FA9-8880-4683-8F16-CE23E73D3E92}" presName="descendantText" presStyleLbl="alignAcc1" presStyleIdx="0" presStyleCnt="4">
        <dgm:presLayoutVars>
          <dgm:bulletEnabled val="1"/>
        </dgm:presLayoutVars>
      </dgm:prSet>
      <dgm:spPr/>
      <dgm:t>
        <a:bodyPr/>
        <a:lstStyle/>
        <a:p>
          <a:endParaRPr lang="id-ID"/>
        </a:p>
      </dgm:t>
    </dgm:pt>
    <dgm:pt modelId="{24008C68-4399-4594-B051-48333E02DF36}" type="pres">
      <dgm:prSet presAssocID="{8F1E561F-C99C-4BCE-9771-5907102DED74}" presName="sp" presStyleCnt="0"/>
      <dgm:spPr/>
    </dgm:pt>
    <dgm:pt modelId="{D6E10F0D-6BD8-495B-A9B8-5720AF1214DE}" type="pres">
      <dgm:prSet presAssocID="{55D749A6-BA84-49DF-B9DE-6466E32659F1}" presName="composite" presStyleCnt="0"/>
      <dgm:spPr/>
    </dgm:pt>
    <dgm:pt modelId="{12B8E3C8-EE35-4461-9970-956AFF5999AD}" type="pres">
      <dgm:prSet presAssocID="{55D749A6-BA84-49DF-B9DE-6466E32659F1}" presName="parentText" presStyleLbl="alignNode1" presStyleIdx="1" presStyleCnt="4">
        <dgm:presLayoutVars>
          <dgm:chMax val="1"/>
          <dgm:bulletEnabled val="1"/>
        </dgm:presLayoutVars>
      </dgm:prSet>
      <dgm:spPr/>
      <dgm:t>
        <a:bodyPr/>
        <a:lstStyle/>
        <a:p>
          <a:endParaRPr lang="id-ID"/>
        </a:p>
      </dgm:t>
    </dgm:pt>
    <dgm:pt modelId="{9753FA34-CCAD-42A6-A839-1FC23D3F7168}" type="pres">
      <dgm:prSet presAssocID="{55D749A6-BA84-49DF-B9DE-6466E32659F1}" presName="descendantText" presStyleLbl="alignAcc1" presStyleIdx="1" presStyleCnt="4">
        <dgm:presLayoutVars>
          <dgm:bulletEnabled val="1"/>
        </dgm:presLayoutVars>
      </dgm:prSet>
      <dgm:spPr/>
      <dgm:t>
        <a:bodyPr/>
        <a:lstStyle/>
        <a:p>
          <a:endParaRPr lang="id-ID"/>
        </a:p>
      </dgm:t>
    </dgm:pt>
    <dgm:pt modelId="{50E8FE27-3DD3-43A4-8E1A-ACB346C2FAA9}" type="pres">
      <dgm:prSet presAssocID="{77AB7DC1-D3E8-40E8-84AA-7204E5E067F2}" presName="sp" presStyleCnt="0"/>
      <dgm:spPr/>
    </dgm:pt>
    <dgm:pt modelId="{36FEA25A-1A8C-401D-9BFC-56AD0259922D}" type="pres">
      <dgm:prSet presAssocID="{135A27B4-738E-4FCB-A79E-F5A5E72A6A8E}" presName="composite" presStyleCnt="0"/>
      <dgm:spPr/>
    </dgm:pt>
    <dgm:pt modelId="{5109EE11-D359-426D-B9F4-BF43A17DE3C7}" type="pres">
      <dgm:prSet presAssocID="{135A27B4-738E-4FCB-A79E-F5A5E72A6A8E}" presName="parentText" presStyleLbl="alignNode1" presStyleIdx="2" presStyleCnt="4">
        <dgm:presLayoutVars>
          <dgm:chMax val="1"/>
          <dgm:bulletEnabled val="1"/>
        </dgm:presLayoutVars>
      </dgm:prSet>
      <dgm:spPr/>
      <dgm:t>
        <a:bodyPr/>
        <a:lstStyle/>
        <a:p>
          <a:endParaRPr lang="id-ID"/>
        </a:p>
      </dgm:t>
    </dgm:pt>
    <dgm:pt modelId="{A6E1AE30-AD4B-4475-B902-360DF0792E8C}" type="pres">
      <dgm:prSet presAssocID="{135A27B4-738E-4FCB-A79E-F5A5E72A6A8E}" presName="descendantText" presStyleLbl="alignAcc1" presStyleIdx="2" presStyleCnt="4">
        <dgm:presLayoutVars>
          <dgm:bulletEnabled val="1"/>
        </dgm:presLayoutVars>
      </dgm:prSet>
      <dgm:spPr/>
      <dgm:t>
        <a:bodyPr/>
        <a:lstStyle/>
        <a:p>
          <a:endParaRPr lang="id-ID"/>
        </a:p>
      </dgm:t>
    </dgm:pt>
    <dgm:pt modelId="{A64DC596-1BB4-4F25-9A45-BD33AFA0B800}" type="pres">
      <dgm:prSet presAssocID="{7EF073CB-E1FD-43AA-BF14-B51E718795BE}" presName="sp" presStyleCnt="0"/>
      <dgm:spPr/>
    </dgm:pt>
    <dgm:pt modelId="{5D42067E-B7D9-4822-9923-92A2F334CFE5}" type="pres">
      <dgm:prSet presAssocID="{3A3E76A9-2518-4085-9328-D6412EFED215}" presName="composite" presStyleCnt="0"/>
      <dgm:spPr/>
    </dgm:pt>
    <dgm:pt modelId="{AD86B657-8F09-4104-A6CB-835D21F13D5F}" type="pres">
      <dgm:prSet presAssocID="{3A3E76A9-2518-4085-9328-D6412EFED215}" presName="parentText" presStyleLbl="alignNode1" presStyleIdx="3" presStyleCnt="4">
        <dgm:presLayoutVars>
          <dgm:chMax val="1"/>
          <dgm:bulletEnabled val="1"/>
        </dgm:presLayoutVars>
      </dgm:prSet>
      <dgm:spPr/>
      <dgm:t>
        <a:bodyPr/>
        <a:lstStyle/>
        <a:p>
          <a:endParaRPr lang="id-ID"/>
        </a:p>
      </dgm:t>
    </dgm:pt>
    <dgm:pt modelId="{953F7E41-5352-400A-9887-5BD646F3E785}" type="pres">
      <dgm:prSet presAssocID="{3A3E76A9-2518-4085-9328-D6412EFED215}" presName="descendantText" presStyleLbl="alignAcc1" presStyleIdx="3" presStyleCnt="4">
        <dgm:presLayoutVars>
          <dgm:bulletEnabled val="1"/>
        </dgm:presLayoutVars>
      </dgm:prSet>
      <dgm:spPr/>
      <dgm:t>
        <a:bodyPr/>
        <a:lstStyle/>
        <a:p>
          <a:endParaRPr lang="id-ID"/>
        </a:p>
      </dgm:t>
    </dgm:pt>
  </dgm:ptLst>
  <dgm:cxnLst>
    <dgm:cxn modelId="{64D7D1BE-9C38-4700-BA76-2186F52F8C22}" srcId="{8ABC9F06-BEAF-438C-96F0-D90ADE12B828}" destId="{135A27B4-738E-4FCB-A79E-F5A5E72A6A8E}" srcOrd="2" destOrd="0" parTransId="{CACF8C1C-030E-483A-99A2-B93CFB2BFB1E}" sibTransId="{7EF073CB-E1FD-43AA-BF14-B51E718795BE}"/>
    <dgm:cxn modelId="{05A65E2B-4374-4FF2-87F6-788D8BEBFEE7}" type="presOf" srcId="{1BBFF0F5-093E-4B50-BDB6-0643918D08EC}" destId="{953F7E41-5352-400A-9887-5BD646F3E785}" srcOrd="0" destOrd="0" presId="urn:microsoft.com/office/officeart/2005/8/layout/chevron2"/>
    <dgm:cxn modelId="{1EBC41B7-0335-44CB-BAC2-28C00586985D}" type="presOf" srcId="{135A27B4-738E-4FCB-A79E-F5A5E72A6A8E}" destId="{5109EE11-D359-426D-B9F4-BF43A17DE3C7}" srcOrd="0" destOrd="0" presId="urn:microsoft.com/office/officeart/2005/8/layout/chevron2"/>
    <dgm:cxn modelId="{524794F6-A6D2-4F0D-860C-999445D8B467}" type="presOf" srcId="{C497BA87-9E19-4CDF-954E-048C4797964F}" destId="{A6E1AE30-AD4B-4475-B902-360DF0792E8C}" srcOrd="0" destOrd="0" presId="urn:microsoft.com/office/officeart/2005/8/layout/chevron2"/>
    <dgm:cxn modelId="{47852953-0BCF-477B-8842-012B1169CF6D}" type="presOf" srcId="{8ABC9F06-BEAF-438C-96F0-D90ADE12B828}" destId="{EF7F9DF9-6300-4D48-9168-929203146D83}" srcOrd="0" destOrd="0" presId="urn:microsoft.com/office/officeart/2005/8/layout/chevron2"/>
    <dgm:cxn modelId="{5C076FD0-61DF-4F68-AD1E-DD7CB0555CC8}" type="presOf" srcId="{0E559FA9-8880-4683-8F16-CE23E73D3E92}" destId="{EBA31D3A-6737-4E54-B4CD-8BF4B804473A}" srcOrd="0" destOrd="0" presId="urn:microsoft.com/office/officeart/2005/8/layout/chevron2"/>
    <dgm:cxn modelId="{39DC120A-7797-4763-B912-80D5AA5363F8}" srcId="{8ABC9F06-BEAF-438C-96F0-D90ADE12B828}" destId="{0E559FA9-8880-4683-8F16-CE23E73D3E92}" srcOrd="0" destOrd="0" parTransId="{FED759F6-AA74-44E2-8A5B-7A52EB32DA34}" sibTransId="{8F1E561F-C99C-4BCE-9771-5907102DED74}"/>
    <dgm:cxn modelId="{4B58206C-9268-4224-9D93-2BE53011E127}" type="presOf" srcId="{52C52BD6-449D-4B6B-B63A-929E9913B29C}" destId="{9753FA34-CCAD-42A6-A839-1FC23D3F7168}" srcOrd="0" destOrd="0" presId="urn:microsoft.com/office/officeart/2005/8/layout/chevron2"/>
    <dgm:cxn modelId="{E9956E7E-2CAF-44CB-95A4-EFCDD24B5E7E}" srcId="{8ABC9F06-BEAF-438C-96F0-D90ADE12B828}" destId="{55D749A6-BA84-49DF-B9DE-6466E32659F1}" srcOrd="1" destOrd="0" parTransId="{9746A22E-6442-4A95-8EB8-CFE8346E8EF9}" sibTransId="{77AB7DC1-D3E8-40E8-84AA-7204E5E067F2}"/>
    <dgm:cxn modelId="{F4C4E994-4E96-4F0C-B009-D9E44604B360}" srcId="{135A27B4-738E-4FCB-A79E-F5A5E72A6A8E}" destId="{C497BA87-9E19-4CDF-954E-048C4797964F}" srcOrd="0" destOrd="0" parTransId="{B9E5108F-0A79-426A-B84E-0836403C15CB}" sibTransId="{80B6F25E-5A42-46F7-AB3D-48C98C13C379}"/>
    <dgm:cxn modelId="{2A3D84CC-09B7-4835-8E0A-CBEE6096F63A}" type="presOf" srcId="{55D749A6-BA84-49DF-B9DE-6466E32659F1}" destId="{12B8E3C8-EE35-4461-9970-956AFF5999AD}" srcOrd="0" destOrd="0" presId="urn:microsoft.com/office/officeart/2005/8/layout/chevron2"/>
    <dgm:cxn modelId="{8ABCEE24-061B-461E-BD87-E0DFADCEC3E7}" srcId="{8ABC9F06-BEAF-438C-96F0-D90ADE12B828}" destId="{3A3E76A9-2518-4085-9328-D6412EFED215}" srcOrd="3" destOrd="0" parTransId="{A2B85BC5-1A17-4BC1-90D9-0254C80403EA}" sibTransId="{8A10637C-23F5-4222-83CF-4850A3E3B72B}"/>
    <dgm:cxn modelId="{DB8CE7E2-113B-4428-B01D-D5C59CF1AD39}" srcId="{55D749A6-BA84-49DF-B9DE-6466E32659F1}" destId="{52C52BD6-449D-4B6B-B63A-929E9913B29C}" srcOrd="0" destOrd="0" parTransId="{9806B6A6-CDDC-4C07-A92A-12F58B99786F}" sibTransId="{2D2E1A7B-CAB2-4C14-846F-20DFB3D49019}"/>
    <dgm:cxn modelId="{52B82319-91E6-4CAB-A600-A821C4A36ECA}" srcId="{0E559FA9-8880-4683-8F16-CE23E73D3E92}" destId="{6B91B2EB-9639-428F-8E74-58F3522C6218}" srcOrd="0" destOrd="0" parTransId="{5810BD7C-E27B-44DA-ADFC-223D70AD500B}" sibTransId="{65FD3610-5E92-43B7-83D7-14270F6525CE}"/>
    <dgm:cxn modelId="{E21DEF0D-54BC-43E1-8A7D-D750A155AFE8}" type="presOf" srcId="{3A3E76A9-2518-4085-9328-D6412EFED215}" destId="{AD86B657-8F09-4104-A6CB-835D21F13D5F}" srcOrd="0" destOrd="0" presId="urn:microsoft.com/office/officeart/2005/8/layout/chevron2"/>
    <dgm:cxn modelId="{15C55EA5-B40A-48D7-BD3C-D5266EA8C304}" srcId="{3A3E76A9-2518-4085-9328-D6412EFED215}" destId="{1BBFF0F5-093E-4B50-BDB6-0643918D08EC}" srcOrd="0" destOrd="0" parTransId="{0AB68D63-F603-4F72-AC7F-D12C8996A67E}" sibTransId="{57702E48-C3E3-4E12-9828-503F876CD29B}"/>
    <dgm:cxn modelId="{03187CD7-452D-4461-BA4C-5C1BA9898752}" type="presOf" srcId="{6B91B2EB-9639-428F-8E74-58F3522C6218}" destId="{30EA71B0-0861-4112-B954-95F7AA086E8A}" srcOrd="0" destOrd="0" presId="urn:microsoft.com/office/officeart/2005/8/layout/chevron2"/>
    <dgm:cxn modelId="{8D9A7DD1-92B3-4EDB-8986-B7EA0DD0D08A}" type="presParOf" srcId="{EF7F9DF9-6300-4D48-9168-929203146D83}" destId="{95E60EC4-DD58-4F9E-831A-55EB329A9BF6}" srcOrd="0" destOrd="0" presId="urn:microsoft.com/office/officeart/2005/8/layout/chevron2"/>
    <dgm:cxn modelId="{8DDD426E-9015-4C18-AAC2-B78054051D9A}" type="presParOf" srcId="{95E60EC4-DD58-4F9E-831A-55EB329A9BF6}" destId="{EBA31D3A-6737-4E54-B4CD-8BF4B804473A}" srcOrd="0" destOrd="0" presId="urn:microsoft.com/office/officeart/2005/8/layout/chevron2"/>
    <dgm:cxn modelId="{F01426BD-D93B-4709-BD85-186402EC22F8}" type="presParOf" srcId="{95E60EC4-DD58-4F9E-831A-55EB329A9BF6}" destId="{30EA71B0-0861-4112-B954-95F7AA086E8A}" srcOrd="1" destOrd="0" presId="urn:microsoft.com/office/officeart/2005/8/layout/chevron2"/>
    <dgm:cxn modelId="{1C6AD414-8722-4989-B312-C243E304A467}" type="presParOf" srcId="{EF7F9DF9-6300-4D48-9168-929203146D83}" destId="{24008C68-4399-4594-B051-48333E02DF36}" srcOrd="1" destOrd="0" presId="urn:microsoft.com/office/officeart/2005/8/layout/chevron2"/>
    <dgm:cxn modelId="{D3C672A5-CDFD-4923-94AE-99919A6AC9FA}" type="presParOf" srcId="{EF7F9DF9-6300-4D48-9168-929203146D83}" destId="{D6E10F0D-6BD8-495B-A9B8-5720AF1214DE}" srcOrd="2" destOrd="0" presId="urn:microsoft.com/office/officeart/2005/8/layout/chevron2"/>
    <dgm:cxn modelId="{0A6224A4-D60D-47FE-998A-74316D9F005C}" type="presParOf" srcId="{D6E10F0D-6BD8-495B-A9B8-5720AF1214DE}" destId="{12B8E3C8-EE35-4461-9970-956AFF5999AD}" srcOrd="0" destOrd="0" presId="urn:microsoft.com/office/officeart/2005/8/layout/chevron2"/>
    <dgm:cxn modelId="{0D8165B1-36AD-488B-927C-CD0B20231132}" type="presParOf" srcId="{D6E10F0D-6BD8-495B-A9B8-5720AF1214DE}" destId="{9753FA34-CCAD-42A6-A839-1FC23D3F7168}" srcOrd="1" destOrd="0" presId="urn:microsoft.com/office/officeart/2005/8/layout/chevron2"/>
    <dgm:cxn modelId="{50489ABD-D7E6-46F2-A599-39643AAC766F}" type="presParOf" srcId="{EF7F9DF9-6300-4D48-9168-929203146D83}" destId="{50E8FE27-3DD3-43A4-8E1A-ACB346C2FAA9}" srcOrd="3" destOrd="0" presId="urn:microsoft.com/office/officeart/2005/8/layout/chevron2"/>
    <dgm:cxn modelId="{9BDACE2E-958D-4EB6-9973-831A35D0866D}" type="presParOf" srcId="{EF7F9DF9-6300-4D48-9168-929203146D83}" destId="{36FEA25A-1A8C-401D-9BFC-56AD0259922D}" srcOrd="4" destOrd="0" presId="urn:microsoft.com/office/officeart/2005/8/layout/chevron2"/>
    <dgm:cxn modelId="{0BB038B9-AEC3-494D-8582-AC895EDDF63F}" type="presParOf" srcId="{36FEA25A-1A8C-401D-9BFC-56AD0259922D}" destId="{5109EE11-D359-426D-B9F4-BF43A17DE3C7}" srcOrd="0" destOrd="0" presId="urn:microsoft.com/office/officeart/2005/8/layout/chevron2"/>
    <dgm:cxn modelId="{69C1C7EE-E6DF-4BB6-A39A-8A30993ABA07}" type="presParOf" srcId="{36FEA25A-1A8C-401D-9BFC-56AD0259922D}" destId="{A6E1AE30-AD4B-4475-B902-360DF0792E8C}" srcOrd="1" destOrd="0" presId="urn:microsoft.com/office/officeart/2005/8/layout/chevron2"/>
    <dgm:cxn modelId="{A2FC7C63-D61F-4717-AB41-282DFBB61EB5}" type="presParOf" srcId="{EF7F9DF9-6300-4D48-9168-929203146D83}" destId="{A64DC596-1BB4-4F25-9A45-BD33AFA0B800}" srcOrd="5" destOrd="0" presId="urn:microsoft.com/office/officeart/2005/8/layout/chevron2"/>
    <dgm:cxn modelId="{D54F5BBF-17A5-4E86-9BE8-A992507643A2}" type="presParOf" srcId="{EF7F9DF9-6300-4D48-9168-929203146D83}" destId="{5D42067E-B7D9-4822-9923-92A2F334CFE5}" srcOrd="6" destOrd="0" presId="urn:microsoft.com/office/officeart/2005/8/layout/chevron2"/>
    <dgm:cxn modelId="{17E6F5AF-961B-4401-BCB1-F48B6C0AF26D}" type="presParOf" srcId="{5D42067E-B7D9-4822-9923-92A2F334CFE5}" destId="{AD86B657-8F09-4104-A6CB-835D21F13D5F}" srcOrd="0" destOrd="0" presId="urn:microsoft.com/office/officeart/2005/8/layout/chevron2"/>
    <dgm:cxn modelId="{4AC0E1FA-BB74-472E-BA0F-EE7561CDBBB3}" type="presParOf" srcId="{5D42067E-B7D9-4822-9923-92A2F334CFE5}" destId="{953F7E41-5352-400A-9887-5BD646F3E78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31D3A-6737-4E54-B4CD-8BF4B804473A}">
      <dsp:nvSpPr>
        <dsp:cNvPr id="0" name=""/>
        <dsp:cNvSpPr/>
      </dsp:nvSpPr>
      <dsp:spPr>
        <a:xfrm rot="5400000">
          <a:off x="-185966" y="189497"/>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d-ID" sz="1000" kern="1200" dirty="0" smtClean="0"/>
            <a:t>Section</a:t>
          </a:r>
        </a:p>
        <a:p>
          <a:pPr lvl="0" algn="ctr" defTabSz="444500">
            <a:lnSpc>
              <a:spcPct val="90000"/>
            </a:lnSpc>
            <a:spcBef>
              <a:spcPct val="0"/>
            </a:spcBef>
            <a:spcAft>
              <a:spcPct val="35000"/>
            </a:spcAft>
          </a:pPr>
          <a:r>
            <a:rPr lang="id-ID" sz="1000" kern="1200" dirty="0" smtClean="0"/>
            <a:t>1</a:t>
          </a:r>
          <a:endParaRPr lang="id-ID" sz="1000" kern="1200" dirty="0"/>
        </a:p>
      </dsp:txBody>
      <dsp:txXfrm rot="-5400000">
        <a:off x="1" y="437452"/>
        <a:ext cx="867844" cy="371933"/>
      </dsp:txXfrm>
    </dsp:sp>
    <dsp:sp modelId="{30EA71B0-0861-4112-B954-95F7AA086E8A}">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id-ID" sz="4200" kern="1200" dirty="0" smtClean="0"/>
            <a:t>Prinsip pengelolaan data</a:t>
          </a:r>
          <a:r>
            <a:rPr lang="id-ID" sz="4200" kern="1200" dirty="0" smtClean="0">
              <a:solidFill>
                <a:srgbClr val="FF0000"/>
              </a:solidFill>
              <a:sym typeface="Wingdings"/>
            </a:rPr>
            <a:t></a:t>
          </a:r>
          <a:endParaRPr lang="id-ID" sz="4200" kern="1200" dirty="0">
            <a:solidFill>
              <a:srgbClr val="FF0000"/>
            </a:solidFill>
          </a:endParaRPr>
        </a:p>
      </dsp:txBody>
      <dsp:txXfrm rot="-5400000">
        <a:off x="867845" y="42869"/>
        <a:ext cx="7322416" cy="727177"/>
      </dsp:txXfrm>
    </dsp:sp>
    <dsp:sp modelId="{12B8E3C8-EE35-4461-9970-956AFF5999AD}">
      <dsp:nvSpPr>
        <dsp:cNvPr id="0" name=""/>
        <dsp:cNvSpPr/>
      </dsp:nvSpPr>
      <dsp:spPr>
        <a:xfrm rot="5400000">
          <a:off x="-185966" y="1282538"/>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d-ID" sz="1000" kern="1200" dirty="0" smtClean="0"/>
            <a:t>Section </a:t>
          </a:r>
        </a:p>
        <a:p>
          <a:pPr lvl="0" algn="ctr" defTabSz="444500">
            <a:lnSpc>
              <a:spcPct val="90000"/>
            </a:lnSpc>
            <a:spcBef>
              <a:spcPct val="0"/>
            </a:spcBef>
            <a:spcAft>
              <a:spcPct val="35000"/>
            </a:spcAft>
          </a:pPr>
          <a:r>
            <a:rPr lang="id-ID" sz="1000" kern="1200" dirty="0" smtClean="0"/>
            <a:t>2</a:t>
          </a:r>
          <a:endParaRPr lang="id-ID" sz="1000" kern="1200" dirty="0"/>
        </a:p>
      </dsp:txBody>
      <dsp:txXfrm rot="-5400000">
        <a:off x="1" y="1530493"/>
        <a:ext cx="867844" cy="371933"/>
      </dsp:txXfrm>
    </dsp:sp>
    <dsp:sp modelId="{9753FA34-CCAD-42A6-A839-1FC23D3F7168}">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id-ID" sz="4200" kern="1200" dirty="0" smtClean="0"/>
            <a:t>Keterampilan Excel dasar </a:t>
          </a:r>
          <a:endParaRPr lang="id-ID" sz="4200" kern="1200" dirty="0">
            <a:solidFill>
              <a:srgbClr val="FF0000"/>
            </a:solidFill>
          </a:endParaRPr>
        </a:p>
      </dsp:txBody>
      <dsp:txXfrm rot="-5400000">
        <a:off x="867845" y="1135910"/>
        <a:ext cx="7322416" cy="727177"/>
      </dsp:txXfrm>
    </dsp:sp>
    <dsp:sp modelId="{5109EE11-D359-426D-B9F4-BF43A17DE3C7}">
      <dsp:nvSpPr>
        <dsp:cNvPr id="0" name=""/>
        <dsp:cNvSpPr/>
      </dsp:nvSpPr>
      <dsp:spPr>
        <a:xfrm rot="5400000">
          <a:off x="-185966" y="2375579"/>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d-ID" sz="1000" kern="1200" dirty="0" smtClean="0"/>
            <a:t>Section </a:t>
          </a:r>
        </a:p>
        <a:p>
          <a:pPr lvl="0" algn="ctr" defTabSz="444500">
            <a:lnSpc>
              <a:spcPct val="90000"/>
            </a:lnSpc>
            <a:spcBef>
              <a:spcPct val="0"/>
            </a:spcBef>
            <a:spcAft>
              <a:spcPct val="35000"/>
            </a:spcAft>
          </a:pPr>
          <a:r>
            <a:rPr lang="id-ID" sz="1000" kern="1200" dirty="0" smtClean="0"/>
            <a:t>3</a:t>
          </a:r>
          <a:endParaRPr lang="id-ID" sz="1000" kern="1200" dirty="0"/>
        </a:p>
      </dsp:txBody>
      <dsp:txXfrm rot="-5400000">
        <a:off x="1" y="2623534"/>
        <a:ext cx="867844" cy="371933"/>
      </dsp:txXfrm>
    </dsp:sp>
    <dsp:sp modelId="{A6E1AE30-AD4B-4475-B902-360DF0792E8C}">
      <dsp:nvSpPr>
        <dsp:cNvPr id="0" name=""/>
        <dsp:cNvSpPr/>
      </dsp:nvSpPr>
      <dsp:spPr>
        <a:xfrm rot="5400000">
          <a:off x="4145794" y="-1088336"/>
          <a:ext cx="805855" cy="73617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id-ID" sz="4200" kern="1200" dirty="0" smtClean="0"/>
            <a:t>Merapikan Data</a:t>
          </a:r>
          <a:endParaRPr lang="id-ID" sz="4200" kern="1200" dirty="0">
            <a:solidFill>
              <a:srgbClr val="FF0000"/>
            </a:solidFill>
          </a:endParaRPr>
        </a:p>
      </dsp:txBody>
      <dsp:txXfrm rot="-5400000">
        <a:off x="867845" y="2228952"/>
        <a:ext cx="7322416" cy="727177"/>
      </dsp:txXfrm>
    </dsp:sp>
    <dsp:sp modelId="{AD86B657-8F09-4104-A6CB-835D21F13D5F}">
      <dsp:nvSpPr>
        <dsp:cNvPr id="0" name=""/>
        <dsp:cNvSpPr/>
      </dsp:nvSpPr>
      <dsp:spPr>
        <a:xfrm rot="5400000">
          <a:off x="-185966" y="3468621"/>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AU" sz="1000" kern="1200" dirty="0" smtClean="0"/>
            <a:t>Section</a:t>
          </a:r>
        </a:p>
        <a:p>
          <a:pPr lvl="0" algn="ctr" defTabSz="444500">
            <a:lnSpc>
              <a:spcPct val="90000"/>
            </a:lnSpc>
            <a:spcBef>
              <a:spcPct val="0"/>
            </a:spcBef>
            <a:spcAft>
              <a:spcPct val="35000"/>
            </a:spcAft>
          </a:pPr>
          <a:r>
            <a:rPr lang="en-AU" sz="1000" kern="1200" dirty="0" smtClean="0"/>
            <a:t>4</a:t>
          </a:r>
        </a:p>
      </dsp:txBody>
      <dsp:txXfrm rot="-5400000">
        <a:off x="1" y="3716576"/>
        <a:ext cx="867844" cy="371933"/>
      </dsp:txXfrm>
    </dsp:sp>
    <dsp:sp modelId="{953F7E41-5352-400A-9887-5BD646F3E785}">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id-ID" sz="4200" kern="1200" dirty="0" smtClean="0"/>
            <a:t>Menyiapkan Keluaran/ Output </a:t>
          </a:r>
          <a:r>
            <a:rPr lang="id-ID" sz="4200" kern="1200" dirty="0" smtClean="0">
              <a:solidFill>
                <a:srgbClr val="FF0000"/>
              </a:solidFill>
            </a:rPr>
            <a:t> </a:t>
          </a:r>
          <a:endParaRPr lang="id-ID" sz="4200" kern="1200" dirty="0">
            <a:solidFill>
              <a:srgbClr val="FF0000"/>
            </a:solidFill>
          </a:endParaRPr>
        </a:p>
      </dsp:txBody>
      <dsp:txXfrm rot="-5400000">
        <a:off x="867845" y="3321993"/>
        <a:ext cx="7322416" cy="7271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76457-8BE7-422C-9E0C-4196D4243E1A}" type="datetimeFigureOut">
              <a:rPr lang="en-AU" smtClean="0"/>
              <a:t>3/06/2013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CB4B9-C172-4FF4-9A0F-76333F0910DF}" type="slidenum">
              <a:rPr lang="en-AU" smtClean="0"/>
              <a:t>‹#›</a:t>
            </a:fld>
            <a:endParaRPr lang="en-AU"/>
          </a:p>
        </p:txBody>
      </p:sp>
    </p:spTree>
    <p:extLst>
      <p:ext uri="{BB962C8B-B14F-4D97-AF65-F5344CB8AC3E}">
        <p14:creationId xmlns:p14="http://schemas.microsoft.com/office/powerpoint/2010/main" val="39461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smtClean="0"/>
              <a:t>Pilihlah home pada pita menu lalu pilih find and select, lalu klik go to dan ketik sel yang diinginkan pada kotak dialog. Contoh : “E2”</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652511-950B-4CFB-A83F-66A009240033}" type="slidenum">
              <a:rPr lang="id-ID">
                <a:solidFill>
                  <a:prstClr val="black"/>
                </a:solidFill>
              </a:rPr>
              <a:pPr eaLnBrk="1" hangingPunct="1"/>
              <a:t>5</a:t>
            </a:fld>
            <a:endParaRPr lang="id-ID">
              <a:solidFill>
                <a:prstClr val="black"/>
              </a:solidFill>
            </a:endParaRPr>
          </a:p>
        </p:txBody>
      </p:sp>
    </p:spTree>
    <p:extLst>
      <p:ext uri="{BB962C8B-B14F-4D97-AF65-F5344CB8AC3E}">
        <p14:creationId xmlns:p14="http://schemas.microsoft.com/office/powerpoint/2010/main" val="299089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smtClean="0">
                <a:solidFill>
                  <a:srgbClr val="FF0000"/>
                </a:solidFill>
              </a:rPr>
              <a:t>Perhatian!! Terdapat perbedaan penggunaan antara netbook, notebook dan laptop. Jadi pastikan anda tahu jenis perangkat yang digunakan oleh peserta.</a:t>
            </a:r>
          </a:p>
          <a:p>
            <a:r>
              <a:rPr lang="id-ID" smtClean="0">
                <a:solidFill>
                  <a:srgbClr val="FF0000"/>
                </a:solidFill>
              </a:rPr>
              <a:t>Notebook : hampir sama dengan laptop</a:t>
            </a:r>
          </a:p>
          <a:p>
            <a:r>
              <a:rPr lang="id-ID" smtClean="0">
                <a:solidFill>
                  <a:srgbClr val="FF0000"/>
                </a:solidFill>
              </a:rPr>
              <a:t>Netbook : dalam penggunaaan shortcut CTRL + Home , biasanya harus ditambah dengan memencet tombol “FN”. Kadang juga ada netbook yang tidak ada tombol home dan end. Untuk itu, sebaiknya anda menyiapkan keyboard portable atau perlihatkan tombol tersebut pada laptop peserta lain.</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0A6706-0641-466E-9A51-604159B6165D}" type="slidenum">
              <a:rPr lang="id-ID">
                <a:solidFill>
                  <a:prstClr val="black"/>
                </a:solidFill>
              </a:rPr>
              <a:pPr eaLnBrk="1" hangingPunct="1"/>
              <a:t>6</a:t>
            </a:fld>
            <a:endParaRPr lang="id-ID">
              <a:solidFill>
                <a:prstClr val="black"/>
              </a:solidFill>
            </a:endParaRPr>
          </a:p>
        </p:txBody>
      </p:sp>
    </p:spTree>
    <p:extLst>
      <p:ext uri="{BB962C8B-B14F-4D97-AF65-F5344CB8AC3E}">
        <p14:creationId xmlns:p14="http://schemas.microsoft.com/office/powerpoint/2010/main" val="202378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smtClean="0"/>
              <a:t>Klik pada titik potong antara kolom dan baris, maka semua sel dalam worksheet akan terblok/terseleksi</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BCB7C2-36D0-4D56-8686-175D6A12E3B3}" type="slidenum">
              <a:rPr lang="id-ID">
                <a:solidFill>
                  <a:prstClr val="black"/>
                </a:solidFill>
              </a:rPr>
              <a:pPr eaLnBrk="1" hangingPunct="1"/>
              <a:t>13</a:t>
            </a:fld>
            <a:endParaRPr lang="id-ID">
              <a:solidFill>
                <a:prstClr val="black"/>
              </a:solidFill>
            </a:endParaRPr>
          </a:p>
        </p:txBody>
      </p:sp>
    </p:spTree>
    <p:extLst>
      <p:ext uri="{BB962C8B-B14F-4D97-AF65-F5344CB8AC3E}">
        <p14:creationId xmlns:p14="http://schemas.microsoft.com/office/powerpoint/2010/main" val="251028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smtClean="0"/>
              <a:t>Ini adalah tampilan jika kita menggunakan CRTL + A pada data yang ada data </a:t>
            </a:r>
            <a:r>
              <a:rPr lang="en-US" smtClean="0"/>
              <a:t>selang</a:t>
            </a:r>
            <a:r>
              <a:rPr lang="id-ID" smtClean="0"/>
              <a:t>nya. Jadi CTRL + A hanya berfungsi pada satu kesatuan data yang tidak ada jedanya.</a:t>
            </a:r>
          </a:p>
          <a:p>
            <a:r>
              <a:rPr lang="id-ID" smtClean="0"/>
              <a:t>Untuk mengetahui adanya data jeda pada satu worksheet, dapat menggunakan menu “find and select” lalu pilih “go to special” ----- centang “blanks” maka semua sel yang kosong akan terseleksi/terblok.</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51C640-7E2A-4CE2-AA39-E5B424BDD0E6}" type="slidenum">
              <a:rPr lang="id-ID">
                <a:solidFill>
                  <a:prstClr val="black"/>
                </a:solidFill>
              </a:rPr>
              <a:pPr eaLnBrk="1" hangingPunct="1"/>
              <a:t>14</a:t>
            </a:fld>
            <a:endParaRPr lang="id-ID">
              <a:solidFill>
                <a:prstClr val="black"/>
              </a:solidFill>
            </a:endParaRPr>
          </a:p>
        </p:txBody>
      </p:sp>
    </p:spTree>
    <p:extLst>
      <p:ext uri="{BB962C8B-B14F-4D97-AF65-F5344CB8AC3E}">
        <p14:creationId xmlns:p14="http://schemas.microsoft.com/office/powerpoint/2010/main" val="208129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smtClean="0"/>
              <a:t>Letakkan sel pada ujung data yang akan di-rentang-kan, kemudian tekan shift selanjutnya arahkanlah sel pada sel F10, maka sel dari A1 sampai ke sel F10 akan di-rentang (blok).</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9D0D27-BADE-4F14-B476-D03BD0B2A4F9}" type="slidenum">
              <a:rPr lang="id-ID">
                <a:solidFill>
                  <a:prstClr val="black"/>
                </a:solidFill>
              </a:rPr>
              <a:pPr eaLnBrk="1" hangingPunct="1"/>
              <a:t>15</a:t>
            </a:fld>
            <a:endParaRPr lang="id-ID">
              <a:solidFill>
                <a:prstClr val="black"/>
              </a:solidFill>
            </a:endParaRPr>
          </a:p>
        </p:txBody>
      </p:sp>
    </p:spTree>
    <p:extLst>
      <p:ext uri="{BB962C8B-B14F-4D97-AF65-F5344CB8AC3E}">
        <p14:creationId xmlns:p14="http://schemas.microsoft.com/office/powerpoint/2010/main" val="260615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smtClean="0"/>
              <a:t>Sorot pada kolom “A” lalu sorot ke kolom yang diinginkan dan tekan “shift”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070707-B619-48E2-8C97-87ECB1BF17B4}" type="slidenum">
              <a:rPr lang="id-ID">
                <a:solidFill>
                  <a:prstClr val="black"/>
                </a:solidFill>
              </a:rPr>
              <a:pPr eaLnBrk="1" hangingPunct="1"/>
              <a:t>16</a:t>
            </a:fld>
            <a:endParaRPr lang="id-ID">
              <a:solidFill>
                <a:prstClr val="black"/>
              </a:solidFill>
            </a:endParaRPr>
          </a:p>
        </p:txBody>
      </p:sp>
    </p:spTree>
    <p:extLst>
      <p:ext uri="{BB962C8B-B14F-4D97-AF65-F5344CB8AC3E}">
        <p14:creationId xmlns:p14="http://schemas.microsoft.com/office/powerpoint/2010/main" val="164178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id-ID" dirty="0" smtClean="0"/>
              <a:t>Untuk memperbesar tampilan data dapat dilakukan :</a:t>
            </a:r>
          </a:p>
          <a:p>
            <a:pPr marL="228600" indent="-228600">
              <a:buFontTx/>
              <a:buAutoNum type="arabicPeriod"/>
              <a:defRPr/>
            </a:pPr>
            <a:r>
              <a:rPr lang="id-ID" dirty="0" smtClean="0"/>
              <a:t>Zoom to selection</a:t>
            </a:r>
          </a:p>
          <a:p>
            <a:pPr marL="228600" indent="-228600">
              <a:buFontTx/>
              <a:buAutoNum type="arabicPeriod"/>
              <a:defRPr/>
            </a:pPr>
            <a:r>
              <a:rPr lang="id-ID" dirty="0" smtClean="0"/>
              <a:t>Dengan menggunakan view ------ zoom</a:t>
            </a:r>
          </a:p>
          <a:p>
            <a:pPr marL="228600" indent="-228600">
              <a:buFontTx/>
              <a:buAutoNum type="arabicPeriod"/>
              <a:defRPr/>
            </a:pPr>
            <a:r>
              <a:rPr lang="id-ID" dirty="0" smtClean="0"/>
              <a:t>Menggunakan zoom slider pada pita menu di bawah</a:t>
            </a:r>
            <a:endParaRPr lang="id-ID"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B9650D-DC9C-4F44-9176-A1A3BC76DB96}" type="slidenum">
              <a:rPr lang="id-ID">
                <a:solidFill>
                  <a:prstClr val="black"/>
                </a:solidFill>
              </a:rPr>
              <a:pPr eaLnBrk="1" hangingPunct="1"/>
              <a:t>17</a:t>
            </a:fld>
            <a:endParaRPr lang="id-ID">
              <a:solidFill>
                <a:prstClr val="black"/>
              </a:solidFill>
            </a:endParaRPr>
          </a:p>
        </p:txBody>
      </p:sp>
    </p:spTree>
    <p:extLst>
      <p:ext uri="{BB962C8B-B14F-4D97-AF65-F5344CB8AC3E}">
        <p14:creationId xmlns:p14="http://schemas.microsoft.com/office/powerpoint/2010/main" val="333657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9E552F-966E-4CCC-950A-AA0D63061CA8}" type="slidenum">
              <a:rPr lang="id-ID">
                <a:solidFill>
                  <a:prstClr val="black"/>
                </a:solidFill>
              </a:rPr>
              <a:pPr eaLnBrk="1" hangingPunct="1"/>
              <a:t>21</a:t>
            </a:fld>
            <a:endParaRPr lang="id-ID">
              <a:solidFill>
                <a:prstClr val="black"/>
              </a:solidFill>
            </a:endParaRPr>
          </a:p>
        </p:txBody>
      </p:sp>
    </p:spTree>
    <p:extLst>
      <p:ext uri="{BB962C8B-B14F-4D97-AF65-F5344CB8AC3E}">
        <p14:creationId xmlns:p14="http://schemas.microsoft.com/office/powerpoint/2010/main" val="240123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smtClean="0"/>
              <a:t>Perhatian!! </a:t>
            </a:r>
          </a:p>
          <a:p>
            <a:r>
              <a:rPr lang="id-ID" smtClean="0"/>
              <a:t>Tabel pihot pada sessi ini tidak untuk dijelaskan tahapan pengerjaannya. Tapi hanya memperkenalkan bahwa manfaat dari apa yang akan dikerjakan dalam tahapan materi sebelum adalah dasar untuk mendukung keluaran Tabel Pivot. Dengan pengenalan ini diharapkan peserta dapat tertarik dan antusias untuk mengikuti materi berikutnya. </a:t>
            </a:r>
          </a:p>
          <a:p>
            <a:r>
              <a:rPr lang="id-ID" smtClean="0"/>
              <a:t>Perlu dipertimbangkan bila rentang kapasitas peserta cukup jauh, maka materi ini sekalian disampaikan bersamaan dengan bagian ke-4, keluaran dengan Tabel Pivot.</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C50BF9-1B4A-4D82-B9F0-C351D4C9C5D6}" type="slidenum">
              <a:rPr lang="id-ID">
                <a:solidFill>
                  <a:prstClr val="black"/>
                </a:solidFill>
              </a:rPr>
              <a:pPr eaLnBrk="1" hangingPunct="1"/>
              <a:t>25</a:t>
            </a:fld>
            <a:endParaRPr lang="id-ID">
              <a:solidFill>
                <a:prstClr val="black"/>
              </a:solidFill>
            </a:endParaRPr>
          </a:p>
        </p:txBody>
      </p:sp>
    </p:spTree>
    <p:extLst>
      <p:ext uri="{BB962C8B-B14F-4D97-AF65-F5344CB8AC3E}">
        <p14:creationId xmlns:p14="http://schemas.microsoft.com/office/powerpoint/2010/main" val="422733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AusAID kangaroo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2" y="274638"/>
            <a:ext cx="1401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Logo Kementan.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302" y="274642"/>
            <a:ext cx="814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398D9B60-3F13-4372-BB5F-C9021CDEBC86}" type="datetimeFigureOut">
              <a:rPr lang="en-US">
                <a:solidFill>
                  <a:prstClr val="black">
                    <a:tint val="75000"/>
                  </a:prstClr>
                </a:solidFill>
              </a:rPr>
              <a:pPr>
                <a:defRPr/>
              </a:pPr>
              <a:t>6/3/2013</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BF2D8142-1510-4C11-B56B-C4B5CFA4EEAC}" type="slidenum">
              <a:rPr lang="en-US"/>
              <a:pPr/>
              <a:t>‹#›</a:t>
            </a:fld>
            <a:endParaRPr lang="en-US"/>
          </a:p>
        </p:txBody>
      </p:sp>
    </p:spTree>
    <p:extLst>
      <p:ext uri="{BB962C8B-B14F-4D97-AF65-F5344CB8AC3E}">
        <p14:creationId xmlns:p14="http://schemas.microsoft.com/office/powerpoint/2010/main" val="83421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6C7A56-B7B1-4F64-8384-FD89C4C5757E}" type="datetimeFigureOut">
              <a:rPr lang="en-US">
                <a:solidFill>
                  <a:prstClr val="black">
                    <a:tint val="75000"/>
                  </a:prstClr>
                </a:solidFill>
              </a:rPr>
              <a:pPr>
                <a:defRPr/>
              </a:pPr>
              <a:t>6/3/2013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A5A81DA-E0FE-4DB4-81D4-006B6070CCA9}" type="slidenum">
              <a:rPr lang="en-US"/>
              <a:pPr/>
              <a:t>‹#›</a:t>
            </a:fld>
            <a:endParaRPr lang="en-US"/>
          </a:p>
        </p:txBody>
      </p:sp>
    </p:spTree>
    <p:extLst>
      <p:ext uri="{BB962C8B-B14F-4D97-AF65-F5344CB8AC3E}">
        <p14:creationId xmlns:p14="http://schemas.microsoft.com/office/powerpoint/2010/main" val="301138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AC8935-842A-4935-8EF6-6DC87261522B}" type="datetimeFigureOut">
              <a:rPr lang="en-US">
                <a:solidFill>
                  <a:prstClr val="black">
                    <a:tint val="75000"/>
                  </a:prstClr>
                </a:solidFill>
              </a:rPr>
              <a:pPr>
                <a:defRPr/>
              </a:pPr>
              <a:t>6/3/2013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4EC7265-DFCB-4295-8826-BA57AB032218}" type="slidenum">
              <a:rPr lang="en-US"/>
              <a:pPr/>
              <a:t>‹#›</a:t>
            </a:fld>
            <a:endParaRPr lang="en-US"/>
          </a:p>
        </p:txBody>
      </p:sp>
    </p:spTree>
    <p:extLst>
      <p:ext uri="{BB962C8B-B14F-4D97-AF65-F5344CB8AC3E}">
        <p14:creationId xmlns:p14="http://schemas.microsoft.com/office/powerpoint/2010/main" val="250053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E93F09-558E-4F8A-8E16-4ED6B858F707}" type="datetimeFigureOut">
              <a:rPr lang="en-AU" smtClean="0"/>
              <a:t>3/06/2013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68290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93F09-558E-4F8A-8E16-4ED6B858F707}" type="datetimeFigureOut">
              <a:rPr lang="en-AU" smtClean="0"/>
              <a:t>3/06/2013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52016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93F09-558E-4F8A-8E16-4ED6B858F707}" type="datetimeFigureOut">
              <a:rPr lang="en-AU" smtClean="0"/>
              <a:t>3/06/2013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1579855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E93F09-558E-4F8A-8E16-4ED6B858F707}" type="datetimeFigureOut">
              <a:rPr lang="en-AU" smtClean="0"/>
              <a:t>3/06/2013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158422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E93F09-558E-4F8A-8E16-4ED6B858F707}" type="datetimeFigureOut">
              <a:rPr lang="en-AU" smtClean="0"/>
              <a:t>3/06/2013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2755525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E93F09-558E-4F8A-8E16-4ED6B858F707}" type="datetimeFigureOut">
              <a:rPr lang="en-AU" smtClean="0"/>
              <a:t>3/06/2013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9998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93F09-558E-4F8A-8E16-4ED6B858F707}" type="datetimeFigureOut">
              <a:rPr lang="en-AU" smtClean="0"/>
              <a:t>3/06/2013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284838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93F09-558E-4F8A-8E16-4ED6B858F707}" type="datetimeFigureOut">
              <a:rPr lang="en-AU" smtClean="0"/>
              <a:t>3/06/2013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21412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4A249B-4D0C-4956-A194-0517D2A63BAE}" type="datetimeFigureOut">
              <a:rPr lang="en-US">
                <a:solidFill>
                  <a:prstClr val="black">
                    <a:tint val="75000"/>
                  </a:prstClr>
                </a:solidFill>
              </a:rPr>
              <a:pPr>
                <a:defRPr/>
              </a:pPr>
              <a:t>6/3/2013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F35D921-8386-4D51-88E5-B779AD62FF53}" type="slidenum">
              <a:rPr lang="en-US"/>
              <a:pPr/>
              <a:t>‹#›</a:t>
            </a:fld>
            <a:endParaRPr lang="en-US"/>
          </a:p>
        </p:txBody>
      </p:sp>
    </p:spTree>
    <p:extLst>
      <p:ext uri="{BB962C8B-B14F-4D97-AF65-F5344CB8AC3E}">
        <p14:creationId xmlns:p14="http://schemas.microsoft.com/office/powerpoint/2010/main" val="1080760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93F09-558E-4F8A-8E16-4ED6B858F707}" type="datetimeFigureOut">
              <a:rPr lang="en-AU" smtClean="0"/>
              <a:t>3/06/2013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2244928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93F09-558E-4F8A-8E16-4ED6B858F707}" type="datetimeFigureOut">
              <a:rPr lang="en-AU" smtClean="0"/>
              <a:t>3/06/2013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1505572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93F09-558E-4F8A-8E16-4ED6B858F707}" type="datetimeFigureOut">
              <a:rPr lang="en-AU" smtClean="0"/>
              <a:t>3/06/2013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664A01-4564-4C78-BD71-8C9D63A1B3C7}" type="slidenum">
              <a:rPr lang="en-AU" smtClean="0"/>
              <a:t>‹#›</a:t>
            </a:fld>
            <a:endParaRPr lang="en-AU"/>
          </a:p>
        </p:txBody>
      </p:sp>
    </p:spTree>
    <p:extLst>
      <p:ext uri="{BB962C8B-B14F-4D97-AF65-F5344CB8AC3E}">
        <p14:creationId xmlns:p14="http://schemas.microsoft.com/office/powerpoint/2010/main" val="67923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descr="Logo Kementa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88302" y="274642"/>
            <a:ext cx="814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usAID kangaroo 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2" y="274638"/>
            <a:ext cx="1401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39048C7A-412A-49F3-AA38-A15E15B9CC71}" type="datetimeFigureOut">
              <a:rPr lang="en-US">
                <a:solidFill>
                  <a:prstClr val="black">
                    <a:tint val="75000"/>
                  </a:prstClr>
                </a:solidFill>
              </a:rPr>
              <a:pPr>
                <a:defRPr/>
              </a:pPr>
              <a:t>6/3/2013</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65283906-5D42-4F37-A45A-DFC23FB67933}" type="slidenum">
              <a:rPr lang="en-US"/>
              <a:pPr/>
              <a:t>‹#›</a:t>
            </a:fld>
            <a:endParaRPr lang="en-US"/>
          </a:p>
        </p:txBody>
      </p:sp>
    </p:spTree>
    <p:extLst>
      <p:ext uri="{BB962C8B-B14F-4D97-AF65-F5344CB8AC3E}">
        <p14:creationId xmlns:p14="http://schemas.microsoft.com/office/powerpoint/2010/main" val="104359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1C31EF-02FC-4D41-808E-BB161B7CE392}" type="datetimeFigureOut">
              <a:rPr lang="en-US">
                <a:solidFill>
                  <a:prstClr val="black">
                    <a:tint val="75000"/>
                  </a:prstClr>
                </a:solidFill>
              </a:rPr>
              <a:pPr>
                <a:defRPr/>
              </a:pPr>
              <a:t>6/3/2013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F1DE616-7958-4BB9-B503-732C53262159}" type="slidenum">
              <a:rPr lang="en-US"/>
              <a:pPr/>
              <a:t>‹#›</a:t>
            </a:fld>
            <a:endParaRPr lang="en-US"/>
          </a:p>
        </p:txBody>
      </p:sp>
    </p:spTree>
    <p:extLst>
      <p:ext uri="{BB962C8B-B14F-4D97-AF65-F5344CB8AC3E}">
        <p14:creationId xmlns:p14="http://schemas.microsoft.com/office/powerpoint/2010/main" val="207705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F81B9E-FAC7-4FF8-9AF2-2801E036F218}" type="datetimeFigureOut">
              <a:rPr lang="en-US">
                <a:solidFill>
                  <a:prstClr val="black">
                    <a:tint val="75000"/>
                  </a:prstClr>
                </a:solidFill>
              </a:rPr>
              <a:pPr>
                <a:defRPr/>
              </a:pPr>
              <a:t>6/3/2013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DA351B0-E899-4310-80D9-9F00FC9270FE}" type="slidenum">
              <a:rPr lang="en-US"/>
              <a:pPr/>
              <a:t>‹#›</a:t>
            </a:fld>
            <a:endParaRPr lang="en-US"/>
          </a:p>
        </p:txBody>
      </p:sp>
    </p:spTree>
    <p:extLst>
      <p:ext uri="{BB962C8B-B14F-4D97-AF65-F5344CB8AC3E}">
        <p14:creationId xmlns:p14="http://schemas.microsoft.com/office/powerpoint/2010/main" val="414914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BC765A-9C15-45D6-855B-D498E6238F78}" type="datetimeFigureOut">
              <a:rPr lang="en-US">
                <a:solidFill>
                  <a:prstClr val="black">
                    <a:tint val="75000"/>
                  </a:prstClr>
                </a:solidFill>
              </a:rPr>
              <a:pPr>
                <a:defRPr/>
              </a:pPr>
              <a:t>6/3/2013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6D51FF0-4A75-459B-8E81-18252E5D2F36}" type="slidenum">
              <a:rPr lang="en-US"/>
              <a:pPr/>
              <a:t>‹#›</a:t>
            </a:fld>
            <a:endParaRPr lang="en-US"/>
          </a:p>
        </p:txBody>
      </p:sp>
    </p:spTree>
    <p:extLst>
      <p:ext uri="{BB962C8B-B14F-4D97-AF65-F5344CB8AC3E}">
        <p14:creationId xmlns:p14="http://schemas.microsoft.com/office/powerpoint/2010/main" val="35167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C9FC82-3FEE-4A81-808E-7BEBFA4BE32A}" type="datetimeFigureOut">
              <a:rPr lang="en-US">
                <a:solidFill>
                  <a:prstClr val="black">
                    <a:tint val="75000"/>
                  </a:prstClr>
                </a:solidFill>
              </a:rPr>
              <a:pPr>
                <a:defRPr/>
              </a:pPr>
              <a:t>6/3/2013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91DAF8D-4947-4230-81FF-C424E3029DCE}" type="slidenum">
              <a:rPr lang="en-US"/>
              <a:pPr/>
              <a:t>‹#›</a:t>
            </a:fld>
            <a:endParaRPr lang="en-US"/>
          </a:p>
        </p:txBody>
      </p:sp>
    </p:spTree>
    <p:extLst>
      <p:ext uri="{BB962C8B-B14F-4D97-AF65-F5344CB8AC3E}">
        <p14:creationId xmlns:p14="http://schemas.microsoft.com/office/powerpoint/2010/main" val="402839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E18145-4FCC-4422-86DA-A2C5CDCAE6ED}" type="datetimeFigureOut">
              <a:rPr lang="en-US">
                <a:solidFill>
                  <a:prstClr val="black">
                    <a:tint val="75000"/>
                  </a:prstClr>
                </a:solidFill>
              </a:rPr>
              <a:pPr>
                <a:defRPr/>
              </a:pPr>
              <a:t>6/3/2013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1C59FDC-1A74-4533-9001-F41359FB5832}" type="slidenum">
              <a:rPr lang="en-US"/>
              <a:pPr/>
              <a:t>‹#›</a:t>
            </a:fld>
            <a:endParaRPr lang="en-US"/>
          </a:p>
        </p:txBody>
      </p:sp>
    </p:spTree>
    <p:extLst>
      <p:ext uri="{BB962C8B-B14F-4D97-AF65-F5344CB8AC3E}">
        <p14:creationId xmlns:p14="http://schemas.microsoft.com/office/powerpoint/2010/main" val="299146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8631CB-757D-43AD-9B3B-1CC04CB1620E}" type="datetimeFigureOut">
              <a:rPr lang="en-US">
                <a:solidFill>
                  <a:prstClr val="black">
                    <a:tint val="75000"/>
                  </a:prstClr>
                </a:solidFill>
              </a:rPr>
              <a:pPr>
                <a:defRPr/>
              </a:pPr>
              <a:t>6/3/2013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BF1F24-5527-4A44-9D33-631FAB0BEDF2}" type="slidenum">
              <a:rPr lang="en-US"/>
              <a:pPr/>
              <a:t>‹#›</a:t>
            </a:fld>
            <a:endParaRPr lang="en-US"/>
          </a:p>
        </p:txBody>
      </p:sp>
    </p:spTree>
    <p:extLst>
      <p:ext uri="{BB962C8B-B14F-4D97-AF65-F5344CB8AC3E}">
        <p14:creationId xmlns:p14="http://schemas.microsoft.com/office/powerpoint/2010/main" val="250009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189">
              <a:defRPr/>
            </a:pPr>
            <a:fld id="{365F671F-24C7-4886-AC02-8B68B0DECF32}" type="datetimeFigureOut">
              <a:rPr lang="en-US" smtClean="0">
                <a:solidFill>
                  <a:prstClr val="black">
                    <a:tint val="75000"/>
                  </a:prstClr>
                </a:solidFill>
              </a:rPr>
              <a:pPr defTabSz="457189">
                <a:defRPr/>
              </a:pPr>
              <a:t>6/3/2013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189">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189" fontAlgn="base">
              <a:spcBef>
                <a:spcPct val="0"/>
              </a:spcBef>
              <a:spcAft>
                <a:spcPct val="0"/>
              </a:spcAft>
            </a:pPr>
            <a:fld id="{34FCB161-6AC5-484A-886A-8B97761CA141}" type="slidenum">
              <a:rPr lang="en-US" smtClean="0"/>
              <a:pPr defTabSz="457189" fontAlgn="base">
                <a:spcBef>
                  <a:spcPct val="0"/>
                </a:spcBef>
                <a:spcAft>
                  <a:spcPct val="0"/>
                </a:spcAft>
              </a:pPr>
              <a:t>‹#›</a:t>
            </a:fld>
            <a:endParaRPr lang="en-US"/>
          </a:p>
        </p:txBody>
      </p:sp>
      <p:pic>
        <p:nvPicPr>
          <p:cNvPr id="1031"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6808790" y="4868867"/>
            <a:ext cx="235902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6508750"/>
            <a:ext cx="9144000" cy="349250"/>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AU" sz="1000" cap="all" dirty="0">
                <a:solidFill>
                  <a:prstClr val="white"/>
                </a:solidFill>
                <a:latin typeface="Times New Roman" pitchFamily="18" charset="0"/>
              </a:rPr>
              <a:t>Australia Indonesia Partnership for Emerging Infectious Diseases</a:t>
            </a:r>
          </a:p>
        </p:txBody>
      </p:sp>
    </p:spTree>
    <p:extLst>
      <p:ext uri="{BB962C8B-B14F-4D97-AF65-F5344CB8AC3E}">
        <p14:creationId xmlns:p14="http://schemas.microsoft.com/office/powerpoint/2010/main" val="52572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89" rtl="0" eaLnBrk="0" fontAlgn="base" hangingPunct="0">
        <a:spcBef>
          <a:spcPct val="0"/>
        </a:spcBef>
        <a:spcAft>
          <a:spcPct val="0"/>
        </a:spcAft>
        <a:defRPr sz="4400" kern="1200">
          <a:solidFill>
            <a:schemeClr val="tx1"/>
          </a:solidFill>
          <a:latin typeface="+mj-lt"/>
          <a:ea typeface="+mj-ea"/>
          <a:cs typeface="+mj-cs"/>
        </a:defRPr>
      </a:lvl1pPr>
      <a:lvl2pPr algn="ctr" defTabSz="457189" rtl="0" eaLnBrk="0" fontAlgn="base" hangingPunct="0">
        <a:spcBef>
          <a:spcPct val="0"/>
        </a:spcBef>
        <a:spcAft>
          <a:spcPct val="0"/>
        </a:spcAft>
        <a:defRPr sz="4400">
          <a:solidFill>
            <a:schemeClr val="tx1"/>
          </a:solidFill>
          <a:latin typeface="Calibri" pitchFamily="34" charset="0"/>
        </a:defRPr>
      </a:lvl2pPr>
      <a:lvl3pPr algn="ctr" defTabSz="457189" rtl="0" eaLnBrk="0" fontAlgn="base" hangingPunct="0">
        <a:spcBef>
          <a:spcPct val="0"/>
        </a:spcBef>
        <a:spcAft>
          <a:spcPct val="0"/>
        </a:spcAft>
        <a:defRPr sz="4400">
          <a:solidFill>
            <a:schemeClr val="tx1"/>
          </a:solidFill>
          <a:latin typeface="Calibri" pitchFamily="34" charset="0"/>
        </a:defRPr>
      </a:lvl3pPr>
      <a:lvl4pPr algn="ctr" defTabSz="457189" rtl="0" eaLnBrk="0" fontAlgn="base" hangingPunct="0">
        <a:spcBef>
          <a:spcPct val="0"/>
        </a:spcBef>
        <a:spcAft>
          <a:spcPct val="0"/>
        </a:spcAft>
        <a:defRPr sz="4400">
          <a:solidFill>
            <a:schemeClr val="tx1"/>
          </a:solidFill>
          <a:latin typeface="Calibri" pitchFamily="34" charset="0"/>
        </a:defRPr>
      </a:lvl4pPr>
      <a:lvl5pPr algn="ctr" defTabSz="457189" rtl="0" eaLnBrk="0" fontAlgn="base" hangingPunct="0">
        <a:spcBef>
          <a:spcPct val="0"/>
        </a:spcBef>
        <a:spcAft>
          <a:spcPct val="0"/>
        </a:spcAft>
        <a:defRPr sz="4400">
          <a:solidFill>
            <a:schemeClr val="tx1"/>
          </a:solidFill>
          <a:latin typeface="Calibri" pitchFamily="34" charset="0"/>
        </a:defRPr>
      </a:lvl5pPr>
      <a:lvl6pPr marL="457189" algn="ctr" defTabSz="457189" rtl="0" fontAlgn="base">
        <a:spcBef>
          <a:spcPct val="0"/>
        </a:spcBef>
        <a:spcAft>
          <a:spcPct val="0"/>
        </a:spcAft>
        <a:defRPr sz="4400">
          <a:solidFill>
            <a:schemeClr val="tx1"/>
          </a:solidFill>
          <a:latin typeface="Calibri" pitchFamily="34" charset="0"/>
        </a:defRPr>
      </a:lvl6pPr>
      <a:lvl7pPr marL="914377" algn="ctr" defTabSz="457189" rtl="0" fontAlgn="base">
        <a:spcBef>
          <a:spcPct val="0"/>
        </a:spcBef>
        <a:spcAft>
          <a:spcPct val="0"/>
        </a:spcAft>
        <a:defRPr sz="4400">
          <a:solidFill>
            <a:schemeClr val="tx1"/>
          </a:solidFill>
          <a:latin typeface="Calibri" pitchFamily="34" charset="0"/>
        </a:defRPr>
      </a:lvl7pPr>
      <a:lvl8pPr marL="1371566" algn="ctr" defTabSz="457189" rtl="0" fontAlgn="base">
        <a:spcBef>
          <a:spcPct val="0"/>
        </a:spcBef>
        <a:spcAft>
          <a:spcPct val="0"/>
        </a:spcAft>
        <a:defRPr sz="4400">
          <a:solidFill>
            <a:schemeClr val="tx1"/>
          </a:solidFill>
          <a:latin typeface="Calibri" pitchFamily="34" charset="0"/>
        </a:defRPr>
      </a:lvl8pPr>
      <a:lvl9pPr marL="1828754" algn="ctr" defTabSz="457189" rtl="0" fontAlgn="base">
        <a:spcBef>
          <a:spcPct val="0"/>
        </a:spcBef>
        <a:spcAft>
          <a:spcPct val="0"/>
        </a:spcAft>
        <a:defRPr sz="4400">
          <a:solidFill>
            <a:schemeClr val="tx1"/>
          </a:solidFill>
          <a:latin typeface="Calibri" pitchFamily="34" charset="0"/>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93F09-558E-4F8A-8E16-4ED6B858F707}" type="datetimeFigureOut">
              <a:rPr lang="en-AU" smtClean="0"/>
              <a:t>3/06/2013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64A01-4564-4C78-BD71-8C9D63A1B3C7}" type="slidenum">
              <a:rPr lang="en-AU" smtClean="0"/>
              <a:t>‹#›</a:t>
            </a:fld>
            <a:endParaRPr lang="en-AU"/>
          </a:p>
        </p:txBody>
      </p:sp>
    </p:spTree>
    <p:extLst>
      <p:ext uri="{BB962C8B-B14F-4D97-AF65-F5344CB8AC3E}">
        <p14:creationId xmlns:p14="http://schemas.microsoft.com/office/powerpoint/2010/main" val="2378628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6061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74639"/>
            <a:ext cx="9144000" cy="1143000"/>
          </a:xfrm>
        </p:spPr>
        <p:txBody>
          <a:bodyPr/>
          <a:lstStyle/>
          <a:p>
            <a:pPr eaLnBrk="1" hangingPunct="1"/>
            <a:r>
              <a:rPr lang="en-US" sz="4000" b="1" dirty="0"/>
              <a:t>3. </a:t>
            </a:r>
            <a:r>
              <a:rPr lang="en-US" sz="4000" b="1" dirty="0" err="1"/>
              <a:t>Memilih</a:t>
            </a:r>
            <a:r>
              <a:rPr lang="en-US" sz="4000" b="1" dirty="0"/>
              <a:t> </a:t>
            </a:r>
            <a:r>
              <a:rPr lang="en-US" sz="4000" b="1" dirty="0" err="1"/>
              <a:t>serangkaian</a:t>
            </a:r>
            <a:r>
              <a:rPr lang="en-US" sz="4000" b="1" dirty="0"/>
              <a:t> </a:t>
            </a:r>
            <a:r>
              <a:rPr lang="en-US" sz="4000" b="1" dirty="0" err="1"/>
              <a:t>sel</a:t>
            </a:r>
            <a:r>
              <a:rPr lang="en-US" sz="4000" b="1" dirty="0"/>
              <a:t/>
            </a:r>
            <a:br>
              <a:rPr lang="en-US" sz="4000" b="1" dirty="0"/>
            </a:br>
            <a:r>
              <a:rPr lang="en-US" sz="4000" b="1" dirty="0"/>
              <a:t>a) </a:t>
            </a:r>
            <a:r>
              <a:rPr lang="en-US" sz="4000" b="1" dirty="0" err="1"/>
              <a:t>Menggunakan</a:t>
            </a:r>
            <a:r>
              <a:rPr lang="en-US" sz="4000" b="1" dirty="0"/>
              <a:t> touch pad/ mouse</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r="64375" b="52000"/>
          <a:stretch>
            <a:fillRect/>
          </a:stretch>
        </p:blipFill>
        <p:spPr bwMode="auto">
          <a:xfrm>
            <a:off x="2400300" y="1916832"/>
            <a:ext cx="434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361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56"/>
            <a:ext cx="9144000" cy="1143000"/>
          </a:xfrm>
        </p:spPr>
        <p:txBody>
          <a:bodyPr/>
          <a:lstStyle/>
          <a:p>
            <a:r>
              <a:rPr lang="en-US" b="1" dirty="0" smtClean="0"/>
              <a:t>b) </a:t>
            </a:r>
            <a:r>
              <a:rPr lang="id-ID" b="1" dirty="0"/>
              <a:t>ketik</a:t>
            </a:r>
            <a:r>
              <a:rPr lang="en-US" b="1" dirty="0"/>
              <a:t> </a:t>
            </a:r>
            <a:r>
              <a:rPr lang="id-ID" b="1" dirty="0"/>
              <a:t>nama sel, </a:t>
            </a:r>
            <a:r>
              <a:rPr lang="en-US" b="1" dirty="0" err="1"/>
              <a:t>titik</a:t>
            </a:r>
            <a:r>
              <a:rPr lang="en-US" b="1" dirty="0"/>
              <a:t> </a:t>
            </a:r>
            <a:r>
              <a:rPr lang="id-ID" b="1" dirty="0"/>
              <a:t>awal </a:t>
            </a:r>
            <a:r>
              <a:rPr lang="en-US" b="1" dirty="0" err="1"/>
              <a:t>dan</a:t>
            </a:r>
            <a:r>
              <a:rPr lang="en-US" b="1" dirty="0"/>
              <a:t> </a:t>
            </a:r>
            <a:r>
              <a:rPr lang="en-US" b="1" dirty="0" err="1"/>
              <a:t>titik</a:t>
            </a:r>
            <a:r>
              <a:rPr lang="en-US" b="1" dirty="0"/>
              <a:t> </a:t>
            </a:r>
            <a:endParaRPr lang="en-AU" b="1" dirty="0"/>
          </a:p>
        </p:txBody>
      </p:sp>
      <p:sp>
        <p:nvSpPr>
          <p:cNvPr id="3" name="Content Placeholder 2"/>
          <p:cNvSpPr>
            <a:spLocks noGrp="1"/>
          </p:cNvSpPr>
          <p:nvPr>
            <p:ph idx="1"/>
          </p:nvPr>
        </p:nvSpPr>
        <p:spPr>
          <a:xfrm>
            <a:off x="457200" y="1168258"/>
            <a:ext cx="8229600" cy="4957907"/>
          </a:xfrm>
        </p:spPr>
        <p:txBody>
          <a:bodyPr/>
          <a:lstStyle/>
          <a:p>
            <a:r>
              <a:rPr lang="id-ID" dirty="0" smtClean="0"/>
              <a:t>akhir yang akan diseleksi pada namebox, </a:t>
            </a:r>
            <a:br>
              <a:rPr lang="id-ID" dirty="0" smtClean="0"/>
            </a:br>
            <a:r>
              <a:rPr lang="id-ID" dirty="0" smtClean="0"/>
              <a:t>    Contoh:</a:t>
            </a:r>
            <a:r>
              <a:rPr lang="en-US" dirty="0" smtClean="0"/>
              <a:t> ( A1:E9)</a:t>
            </a:r>
            <a:r>
              <a:rPr lang="en-US" dirty="0" smtClean="0">
                <a:sym typeface="Wingdings" panose="05000000000000000000" pitchFamily="2" charset="2"/>
              </a:rPr>
              <a:t> Enter</a:t>
            </a:r>
            <a:r>
              <a:rPr lang="en-US" dirty="0" smtClean="0"/>
              <a:t/>
            </a:r>
            <a:br>
              <a:rPr lang="en-US" dirty="0" smtClean="0"/>
            </a:b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36" y="2564906"/>
            <a:ext cx="3253328" cy="347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416" y="2596246"/>
            <a:ext cx="3161440" cy="341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1174866" y="3213101"/>
            <a:ext cx="552451" cy="720725"/>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8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dirty="0" smtClean="0"/>
              <a:t>c) </a:t>
            </a:r>
            <a:r>
              <a:rPr lang="en-US" b="1" dirty="0" err="1" smtClean="0"/>
              <a:t>Menggunakan</a:t>
            </a:r>
            <a:r>
              <a:rPr lang="en-US" b="1" dirty="0" smtClean="0"/>
              <a:t> CTRL+A</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844826"/>
            <a:ext cx="62865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847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id-ID" b="1" dirty="0" smtClean="0"/>
              <a:t>d</a:t>
            </a:r>
            <a:r>
              <a:rPr lang="en-AU" b="1" dirty="0" smtClean="0"/>
              <a:t>)</a:t>
            </a:r>
            <a:r>
              <a:rPr lang="id-ID" b="1" dirty="0" smtClean="0"/>
              <a:t> Menggunakan titik potong</a:t>
            </a: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r="33237"/>
          <a:stretch>
            <a:fillRect/>
          </a:stretch>
        </p:blipFill>
        <p:spPr bwMode="auto">
          <a:xfrm>
            <a:off x="1639891" y="1417639"/>
            <a:ext cx="5932487"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flipV="1">
            <a:off x="1865313" y="2781302"/>
            <a:ext cx="1295400" cy="935039"/>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350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AU" b="1" dirty="0" smtClean="0"/>
              <a:t>e)</a:t>
            </a:r>
            <a:r>
              <a:rPr lang="id-ID" b="1" dirty="0" smtClean="0"/>
              <a:t> CTRL + A pada data </a:t>
            </a:r>
            <a:r>
              <a:rPr lang="en-US" b="1" dirty="0" err="1" smtClean="0"/>
              <a:t>Selang</a:t>
            </a:r>
            <a:endParaRPr lang="id-ID" b="1" dirty="0" smtClean="0"/>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l="-839" t="18471" r="55840" b="24661"/>
          <a:stretch>
            <a:fillRect/>
          </a:stretch>
        </p:blipFill>
        <p:spPr bwMode="auto">
          <a:xfrm>
            <a:off x="1619251" y="1557338"/>
            <a:ext cx="5854700" cy="415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859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50989" y="1390335"/>
            <a:ext cx="7021412" cy="4701223"/>
          </a:xfrm>
        </p:spPr>
      </p:pic>
      <p:sp>
        <p:nvSpPr>
          <p:cNvPr id="5" name="Rectangle 4"/>
          <p:cNvSpPr/>
          <p:nvPr/>
        </p:nvSpPr>
        <p:spPr>
          <a:xfrm>
            <a:off x="4263872" y="2500307"/>
            <a:ext cx="3786215"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189" fontAlgn="base">
              <a:spcBef>
                <a:spcPct val="0"/>
              </a:spcBef>
              <a:spcAft>
                <a:spcPct val="0"/>
              </a:spcAft>
              <a:defRPr/>
            </a:pPr>
            <a:r>
              <a:rPr lang="id-ID" sz="5400" b="1" spc="51"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rPr>
              <a:t>Shift + F10</a:t>
            </a:r>
          </a:p>
        </p:txBody>
      </p:sp>
      <p:sp>
        <p:nvSpPr>
          <p:cNvPr id="39940" name="TextBox 1"/>
          <p:cNvSpPr txBox="1">
            <a:spLocks noChangeArrowheads="1"/>
          </p:cNvSpPr>
          <p:nvPr/>
        </p:nvSpPr>
        <p:spPr bwMode="auto">
          <a:xfrm>
            <a:off x="251522" y="250828"/>
            <a:ext cx="85321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189" eaLnBrk="1" fontAlgn="base" hangingPunct="1">
              <a:spcBef>
                <a:spcPct val="0"/>
              </a:spcBef>
              <a:spcAft>
                <a:spcPct val="0"/>
              </a:spcAft>
            </a:pPr>
            <a:r>
              <a:rPr lang="id-ID" sz="4400" b="1" dirty="0">
                <a:solidFill>
                  <a:prstClr val="black"/>
                </a:solidFill>
                <a:latin typeface="Calibri"/>
              </a:rPr>
              <a:t>f</a:t>
            </a:r>
            <a:r>
              <a:rPr lang="en-AU" sz="4400" b="1" dirty="0">
                <a:solidFill>
                  <a:prstClr val="black"/>
                </a:solidFill>
                <a:latin typeface="Calibri"/>
              </a:rPr>
              <a:t>)</a:t>
            </a:r>
            <a:r>
              <a:rPr lang="id-ID" sz="4400" b="1" dirty="0">
                <a:solidFill>
                  <a:prstClr val="black"/>
                </a:solidFill>
                <a:latin typeface="Calibri"/>
              </a:rPr>
              <a:t> Seleksi data dengan tombol shift</a:t>
            </a:r>
          </a:p>
        </p:txBody>
      </p:sp>
    </p:spTree>
    <p:extLst>
      <p:ext uri="{BB962C8B-B14F-4D97-AF65-F5344CB8AC3E}">
        <p14:creationId xmlns:p14="http://schemas.microsoft.com/office/powerpoint/2010/main" val="3129532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id-ID" b="1" dirty="0" smtClean="0"/>
              <a:t>Lanjutan...</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t="12128" r="60561" b="27946"/>
          <a:stretch>
            <a:fillRect/>
          </a:stretch>
        </p:blipFill>
        <p:spPr bwMode="auto">
          <a:xfrm>
            <a:off x="2036763" y="1557341"/>
            <a:ext cx="51308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627313" y="1773242"/>
            <a:ext cx="0" cy="719137"/>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830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l" eaLnBrk="1" hangingPunct="1"/>
            <a:r>
              <a:rPr lang="en-US" b="1" dirty="0" smtClean="0"/>
              <a:t>4. </a:t>
            </a:r>
            <a:r>
              <a:rPr lang="en-US" b="1" dirty="0" err="1" smtClean="0"/>
              <a:t>Menggunakan</a:t>
            </a:r>
            <a:r>
              <a:rPr lang="en-US" b="1" dirty="0" smtClean="0"/>
              <a:t> Zoom</a:t>
            </a:r>
            <a:br>
              <a:rPr lang="en-US" b="1" dirty="0" smtClean="0"/>
            </a:br>
            <a:r>
              <a:rPr lang="en-US" sz="3200" dirty="0"/>
              <a:t>    </a:t>
            </a:r>
            <a:r>
              <a:rPr lang="en-US" sz="4000" b="1" dirty="0"/>
              <a:t>Cara : </a:t>
            </a:r>
            <a:r>
              <a:rPr lang="en-US" sz="4000" b="1" dirty="0" err="1"/>
              <a:t>View</a:t>
            </a:r>
            <a:r>
              <a:rPr lang="en-US" sz="4000" b="1" dirty="0" err="1">
                <a:sym typeface="Wingdings" panose="05000000000000000000" pitchFamily="2" charset="2"/>
              </a:rPr>
              <a:t>Zoom</a:t>
            </a:r>
            <a:r>
              <a:rPr lang="en-US" sz="4000" b="1" dirty="0">
                <a:sym typeface="Wingdings" panose="05000000000000000000" pitchFamily="2" charset="2"/>
              </a:rPr>
              <a:t> to Selection</a:t>
            </a:r>
            <a:endParaRPr lang="id-ID" sz="4000" b="1" dirty="0"/>
          </a:p>
        </p:txBody>
      </p:sp>
      <p:pic>
        <p:nvPicPr>
          <p:cNvPr id="419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50914" y="1600202"/>
            <a:ext cx="6692900" cy="4525963"/>
          </a:xfrm>
          <a:noFill/>
        </p:spPr>
      </p:pic>
      <p:cxnSp>
        <p:nvCxnSpPr>
          <p:cNvPr id="3" name="Straight Arrow Connector 2"/>
          <p:cNvCxnSpPr/>
          <p:nvPr/>
        </p:nvCxnSpPr>
        <p:spPr>
          <a:xfrm flipH="1" flipV="1">
            <a:off x="3995739" y="2276475"/>
            <a:ext cx="576263" cy="10810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516691" y="4892675"/>
            <a:ext cx="719137" cy="863600"/>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700342" y="1889128"/>
            <a:ext cx="714375" cy="269875"/>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991" name="TextBox 6"/>
          <p:cNvSpPr txBox="1">
            <a:spLocks noChangeArrowheads="1"/>
          </p:cNvSpPr>
          <p:nvPr/>
        </p:nvSpPr>
        <p:spPr bwMode="auto">
          <a:xfrm>
            <a:off x="5715001" y="4708526"/>
            <a:ext cx="171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189" eaLnBrk="1" fontAlgn="base" hangingPunct="1">
              <a:spcBef>
                <a:spcPct val="0"/>
              </a:spcBef>
              <a:spcAft>
                <a:spcPct val="0"/>
              </a:spcAft>
            </a:pPr>
            <a:r>
              <a:rPr lang="en-US">
                <a:solidFill>
                  <a:prstClr val="black"/>
                </a:solidFill>
              </a:rPr>
              <a:t>Slider zoom</a:t>
            </a:r>
          </a:p>
        </p:txBody>
      </p:sp>
    </p:spTree>
    <p:extLst>
      <p:ext uri="{BB962C8B-B14F-4D97-AF65-F5344CB8AC3E}">
        <p14:creationId xmlns:p14="http://schemas.microsoft.com/office/powerpoint/2010/main" val="3958336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845"/>
            <a:ext cx="8229600" cy="1143000"/>
          </a:xfrm>
        </p:spPr>
        <p:txBody>
          <a:bodyPr/>
          <a:lstStyle/>
          <a:p>
            <a:r>
              <a:rPr lang="id-ID" sz="4000" b="1" dirty="0"/>
              <a:t>5. Memeriksa Isi Sel</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3849" y="1559452"/>
            <a:ext cx="7936302" cy="4534438"/>
          </a:xfrm>
        </p:spPr>
      </p:pic>
      <p:cxnSp>
        <p:nvCxnSpPr>
          <p:cNvPr id="6" name="Straight Arrow Connector 5"/>
          <p:cNvCxnSpPr/>
          <p:nvPr/>
        </p:nvCxnSpPr>
        <p:spPr>
          <a:xfrm flipH="1" flipV="1">
            <a:off x="2214563" y="2286001"/>
            <a:ext cx="1928812" cy="571500"/>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585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7253"/>
            <a:ext cx="8229600" cy="1417639"/>
          </a:xfrm>
        </p:spPr>
        <p:txBody>
          <a:bodyPr/>
          <a:lstStyle/>
          <a:p>
            <a:r>
              <a:rPr lang="id-ID" sz="4000" b="1" dirty="0"/>
              <a:t>6. Mengatur Ulang Kolom dan Baris</a:t>
            </a:r>
          </a:p>
        </p:txBody>
      </p:sp>
      <p:pic>
        <p:nvPicPr>
          <p:cNvPr id="440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83805"/>
            <a:ext cx="8229600" cy="4876210"/>
          </a:xfrm>
        </p:spPr>
      </p:pic>
      <p:sp>
        <p:nvSpPr>
          <p:cNvPr id="8" name="Oval Callout 7"/>
          <p:cNvSpPr/>
          <p:nvPr/>
        </p:nvSpPr>
        <p:spPr>
          <a:xfrm>
            <a:off x="1878247" y="1223228"/>
            <a:ext cx="3315826" cy="911112"/>
          </a:xfrm>
          <a:prstGeom prst="wedgeEllipseCallout">
            <a:avLst>
              <a:gd name="adj1" fmla="val -49815"/>
              <a:gd name="adj2" fmla="val 8143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r>
              <a:rPr lang="id-ID" dirty="0">
                <a:solidFill>
                  <a:srgbClr val="FF0000"/>
                </a:solidFill>
              </a:rPr>
              <a:t>Tarik kursor secara manual sesuai dengan besarnya text</a:t>
            </a:r>
          </a:p>
        </p:txBody>
      </p:sp>
    </p:spTree>
    <p:extLst>
      <p:ext uri="{BB962C8B-B14F-4D97-AF65-F5344CB8AC3E}">
        <p14:creationId xmlns:p14="http://schemas.microsoft.com/office/powerpoint/2010/main" val="296655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lstStyle/>
          <a:p>
            <a:pPr eaLnBrk="1" hangingPunct="1">
              <a:buFont typeface="Arial" panose="020B0604020202020204" pitchFamily="34" charset="0"/>
              <a:buNone/>
            </a:pPr>
            <a:r>
              <a:rPr lang="en-US" sz="4400" b="1" dirty="0" err="1"/>
              <a:t>Selamat</a:t>
            </a:r>
            <a:r>
              <a:rPr lang="en-US" sz="4400" b="1" dirty="0"/>
              <a:t> </a:t>
            </a:r>
            <a:r>
              <a:rPr lang="en-US" sz="4400" b="1" dirty="0" err="1"/>
              <a:t>Mencoba</a:t>
            </a:r>
            <a:r>
              <a:rPr lang="en-US" sz="4400" b="1" dirty="0"/>
              <a:t>......</a:t>
            </a:r>
          </a:p>
        </p:txBody>
      </p:sp>
    </p:spTree>
    <p:extLst>
      <p:ext uri="{BB962C8B-B14F-4D97-AF65-F5344CB8AC3E}">
        <p14:creationId xmlns:p14="http://schemas.microsoft.com/office/powerpoint/2010/main" val="1435250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7" y="253942"/>
            <a:ext cx="8429626" cy="5992936"/>
          </a:xfrm>
        </p:spPr>
      </p:pic>
      <p:cxnSp>
        <p:nvCxnSpPr>
          <p:cNvPr id="6" name="Straight Arrow Connector 5"/>
          <p:cNvCxnSpPr/>
          <p:nvPr/>
        </p:nvCxnSpPr>
        <p:spPr>
          <a:xfrm flipH="1" flipV="1">
            <a:off x="642939" y="1857378"/>
            <a:ext cx="857251" cy="785813"/>
          </a:xfrm>
          <a:prstGeom prst="straightConnector1">
            <a:avLst/>
          </a:prstGeom>
          <a:ln w="1016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7643813" y="1857379"/>
            <a:ext cx="1143000" cy="239713"/>
          </a:xfrm>
          <a:prstGeom prst="straightConnector1">
            <a:avLst/>
          </a:prstGeom>
          <a:ln w="1016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223550" y="997747"/>
            <a:ext cx="3641340"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189" fontAlgn="base">
              <a:spcBef>
                <a:spcPct val="0"/>
              </a:spcBef>
              <a:spcAft>
                <a:spcPct val="0"/>
              </a:spcAft>
              <a:defRPr/>
            </a:pPr>
            <a:r>
              <a:rPr lang="id-ID" sz="5400" b="1" spc="51"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rPr>
              <a:t>Double klik</a:t>
            </a:r>
            <a:endParaRPr lang="en-US" sz="5400" b="1" spc="51"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3079677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id-ID" sz="4000" b="1" dirty="0"/>
              <a:t>7. Membekukan Sel </a:t>
            </a:r>
          </a:p>
        </p:txBody>
      </p:sp>
      <p:pic>
        <p:nvPicPr>
          <p:cNvPr id="460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46960" y="1600202"/>
            <a:ext cx="8050085" cy="4525963"/>
          </a:xfrm>
        </p:spPr>
      </p:pic>
      <p:cxnSp>
        <p:nvCxnSpPr>
          <p:cNvPr id="7" name="Straight Arrow Connector 6"/>
          <p:cNvCxnSpPr/>
          <p:nvPr/>
        </p:nvCxnSpPr>
        <p:spPr>
          <a:xfrm>
            <a:off x="1428751" y="1643066"/>
            <a:ext cx="1500188" cy="1587"/>
          </a:xfrm>
          <a:prstGeom prst="straightConnector1">
            <a:avLst/>
          </a:prstGeom>
          <a:ln w="1016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Cloud Callout 12"/>
          <p:cNvSpPr/>
          <p:nvPr/>
        </p:nvSpPr>
        <p:spPr>
          <a:xfrm>
            <a:off x="5715003" y="0"/>
            <a:ext cx="4143375" cy="2286000"/>
          </a:xfrm>
          <a:prstGeom prst="cloudCallout">
            <a:avLst>
              <a:gd name="adj1" fmla="val -29277"/>
              <a:gd name="adj2" fmla="val 57681"/>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marL="342891" indent="-342891" algn="ctr" defTabSz="457189" fontAlgn="base">
              <a:spcBef>
                <a:spcPct val="0"/>
              </a:spcBef>
              <a:spcAft>
                <a:spcPct val="0"/>
              </a:spcAft>
              <a:buFontTx/>
              <a:buAutoNum type="arabicPeriod"/>
              <a:defRPr/>
            </a:pPr>
            <a:r>
              <a:rPr lang="id-ID" dirty="0">
                <a:solidFill>
                  <a:srgbClr val="FF0000"/>
                </a:solidFill>
              </a:rPr>
              <a:t>Letakkan kursor pada sel yg diinginkan</a:t>
            </a:r>
          </a:p>
          <a:p>
            <a:pPr marL="342891" indent="-342891" algn="ctr" defTabSz="457189" fontAlgn="base">
              <a:spcBef>
                <a:spcPct val="0"/>
              </a:spcBef>
              <a:spcAft>
                <a:spcPct val="0"/>
              </a:spcAft>
              <a:buFontTx/>
              <a:buAutoNum type="arabicPeriod"/>
              <a:defRPr/>
            </a:pPr>
            <a:r>
              <a:rPr lang="id-ID" dirty="0">
                <a:solidFill>
                  <a:srgbClr val="FF0000"/>
                </a:solidFill>
              </a:rPr>
              <a:t>Klik view</a:t>
            </a:r>
          </a:p>
          <a:p>
            <a:pPr marL="342891" indent="-342891" algn="ctr" defTabSz="457189" fontAlgn="base">
              <a:spcBef>
                <a:spcPct val="0"/>
              </a:spcBef>
              <a:spcAft>
                <a:spcPct val="0"/>
              </a:spcAft>
              <a:buFontTx/>
              <a:buAutoNum type="arabicPeriod"/>
              <a:defRPr/>
            </a:pPr>
            <a:r>
              <a:rPr lang="id-ID" dirty="0">
                <a:solidFill>
                  <a:srgbClr val="FF0000"/>
                </a:solidFill>
              </a:rPr>
              <a:t>Freeze panes</a:t>
            </a:r>
          </a:p>
        </p:txBody>
      </p:sp>
    </p:spTree>
    <p:extLst>
      <p:ext uri="{BB962C8B-B14F-4D97-AF65-F5344CB8AC3E}">
        <p14:creationId xmlns:p14="http://schemas.microsoft.com/office/powerpoint/2010/main" val="3120567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b="1" dirty="0"/>
              <a:t>8</a:t>
            </a:r>
            <a:r>
              <a:rPr lang="id-ID" b="1" dirty="0" smtClean="0"/>
              <a:t>. Autofilter/Penyaringan Secara Otomatis</a:t>
            </a:r>
            <a:endParaRPr lang="id-ID" b="1" dirty="0"/>
          </a:p>
        </p:txBody>
      </p:sp>
      <p:pic>
        <p:nvPicPr>
          <p:cNvPr id="471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475117" y="1601900"/>
            <a:ext cx="6193766" cy="4557070"/>
          </a:xfrm>
        </p:spPr>
      </p:pic>
    </p:spTree>
    <p:extLst>
      <p:ext uri="{BB962C8B-B14F-4D97-AF65-F5344CB8AC3E}">
        <p14:creationId xmlns:p14="http://schemas.microsoft.com/office/powerpoint/2010/main" val="3145350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910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a:r>
              <a:rPr lang="id-ID" b="1" dirty="0" smtClean="0"/>
              <a:t>Pesan Kunci :</a:t>
            </a:r>
          </a:p>
        </p:txBody>
      </p:sp>
      <p:sp>
        <p:nvSpPr>
          <p:cNvPr id="49155" name="Content Placeholder 2"/>
          <p:cNvSpPr>
            <a:spLocks noGrp="1"/>
          </p:cNvSpPr>
          <p:nvPr>
            <p:ph idx="1"/>
          </p:nvPr>
        </p:nvSpPr>
        <p:spPr/>
        <p:txBody>
          <a:bodyPr/>
          <a:lstStyle/>
          <a:p>
            <a:r>
              <a:rPr lang="id-ID" smtClean="0"/>
              <a:t>Pastikan data tidak terputus/kosong</a:t>
            </a:r>
          </a:p>
          <a:p>
            <a:r>
              <a:rPr lang="id-ID" smtClean="0"/>
              <a:t>Baris atau kolom yang kosong akan membatasi cakupan autofilter</a:t>
            </a:r>
          </a:p>
        </p:txBody>
      </p:sp>
    </p:spTree>
    <p:extLst>
      <p:ext uri="{BB962C8B-B14F-4D97-AF65-F5344CB8AC3E}">
        <p14:creationId xmlns:p14="http://schemas.microsoft.com/office/powerpoint/2010/main" val="3642323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z="4900" b="1" dirty="0" err="1"/>
              <a:t>Menggunakan</a:t>
            </a:r>
            <a:r>
              <a:rPr lang="en-US" sz="4900" b="1" dirty="0"/>
              <a:t> </a:t>
            </a:r>
            <a:r>
              <a:rPr lang="en-US" sz="4900" b="1" dirty="0" err="1"/>
              <a:t>Fungsi</a:t>
            </a:r>
            <a:r>
              <a:rPr lang="en-US" sz="4900" b="1" dirty="0"/>
              <a:t/>
            </a:r>
            <a:br>
              <a:rPr lang="en-US" sz="4900" b="1" dirty="0"/>
            </a:br>
            <a:r>
              <a:rPr lang="en-US" sz="4900" b="1" dirty="0" err="1"/>
              <a:t>Tabel</a:t>
            </a:r>
            <a:r>
              <a:rPr lang="en-US" sz="4900" b="1" dirty="0"/>
              <a:t> Pivot</a:t>
            </a:r>
            <a:r>
              <a:rPr lang="en-US" dirty="0" smtClean="0"/>
              <a:t/>
            </a:r>
            <a:br>
              <a:rPr lang="en-US" dirty="0" smtClean="0"/>
            </a:br>
            <a:endParaRPr lang="en-US" dirty="0" smtClean="0"/>
          </a:p>
        </p:txBody>
      </p:sp>
      <p:sp>
        <p:nvSpPr>
          <p:cNvPr id="23555" name="Subtitle 2"/>
          <p:cNvSpPr>
            <a:spLocks noGrp="1"/>
          </p:cNvSpPr>
          <p:nvPr>
            <p:ph type="subTitle" idx="1"/>
          </p:nvPr>
        </p:nvSpPr>
        <p:spPr>
          <a:xfrm>
            <a:off x="1371600" y="4343400"/>
            <a:ext cx="6400800" cy="1295400"/>
          </a:xfrm>
        </p:spPr>
        <p:txBody>
          <a:bodyPr/>
          <a:lstStyle/>
          <a:p>
            <a:pPr eaLnBrk="1" hangingPunct="1">
              <a:buFont typeface="Arial" charset="0"/>
              <a:buNone/>
              <a:defRPr/>
            </a:pPr>
            <a:endParaRPr lang="en-US" dirty="0" smtClean="0"/>
          </a:p>
        </p:txBody>
      </p:sp>
    </p:spTree>
    <p:extLst>
      <p:ext uri="{BB962C8B-B14F-4D97-AF65-F5344CB8AC3E}">
        <p14:creationId xmlns:p14="http://schemas.microsoft.com/office/powerpoint/2010/main" val="1824061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id-ID" b="1" dirty="0" smtClean="0"/>
              <a:t>Pengantar Tabel dan Bagan Pivot</a:t>
            </a:r>
          </a:p>
        </p:txBody>
      </p:sp>
      <p:sp>
        <p:nvSpPr>
          <p:cNvPr id="3" name="Content Placeholder 2"/>
          <p:cNvSpPr>
            <a:spLocks noGrp="1"/>
          </p:cNvSpPr>
          <p:nvPr>
            <p:ph idx="1"/>
          </p:nvPr>
        </p:nvSpPr>
        <p:spPr>
          <a:xfrm>
            <a:off x="0" y="1600202"/>
            <a:ext cx="9144000" cy="4525963"/>
          </a:xfrm>
        </p:spPr>
        <p:txBody>
          <a:bodyPr/>
          <a:lstStyle/>
          <a:p>
            <a:pPr>
              <a:buFont typeface="Arial" charset="0"/>
              <a:buNone/>
              <a:defRPr/>
            </a:pPr>
            <a:r>
              <a:rPr lang="id-ID" dirty="0" smtClean="0"/>
              <a:t>    </a:t>
            </a:r>
            <a:r>
              <a:rPr lang="id-ID" b="1" dirty="0" smtClean="0">
                <a:solidFill>
                  <a:schemeClr val="accent6">
                    <a:lumMod val="75000"/>
                  </a:schemeClr>
                </a:solidFill>
              </a:rPr>
              <a:t>Tabel Pivot </a:t>
            </a:r>
            <a:r>
              <a:rPr lang="id-ID" dirty="0" smtClean="0">
                <a:solidFill>
                  <a:schemeClr val="accent6">
                    <a:lumMod val="75000"/>
                  </a:schemeClr>
                </a:solidFill>
              </a:rPr>
              <a:t>:</a:t>
            </a:r>
            <a:r>
              <a:rPr lang="id-ID" dirty="0" smtClean="0"/>
              <a:t>  </a:t>
            </a:r>
          </a:p>
          <a:p>
            <a:pPr>
              <a:buFont typeface="Arial" charset="0"/>
              <a:buNone/>
              <a:defRPr/>
            </a:pPr>
            <a:r>
              <a:rPr lang="id-ID" dirty="0" smtClean="0"/>
              <a:t>    alat bantu yang sangat berguna untuk merangkum, mengurutkan dan menyajikan data</a:t>
            </a:r>
          </a:p>
          <a:p>
            <a:pPr>
              <a:buFont typeface="Arial" charset="0"/>
              <a:buNone/>
              <a:defRPr/>
            </a:pPr>
            <a:endParaRPr lang="id-ID" dirty="0" smtClean="0"/>
          </a:p>
          <a:p>
            <a:pPr>
              <a:spcBef>
                <a:spcPts val="0"/>
              </a:spcBef>
              <a:buNone/>
              <a:defRPr/>
            </a:pPr>
            <a:r>
              <a:rPr lang="id-ID" dirty="0" smtClean="0"/>
              <a:t>     </a:t>
            </a:r>
            <a:r>
              <a:rPr lang="id-ID" dirty="0" smtClean="0">
                <a:solidFill>
                  <a:srgbClr val="0070C0"/>
                </a:solidFill>
              </a:rPr>
              <a:t>Dengan menggunakan tabel pivot,  berarti dapat</a:t>
            </a:r>
          </a:p>
          <a:p>
            <a:pPr>
              <a:spcBef>
                <a:spcPts val="0"/>
              </a:spcBef>
              <a:buNone/>
              <a:defRPr/>
            </a:pPr>
            <a:r>
              <a:rPr lang="id-ID" dirty="0" smtClean="0">
                <a:solidFill>
                  <a:srgbClr val="0070C0"/>
                </a:solidFill>
              </a:rPr>
              <a:t>     melakukan ekstraksi informasi ringkas penting dari</a:t>
            </a:r>
          </a:p>
          <a:p>
            <a:pPr>
              <a:spcBef>
                <a:spcPts val="0"/>
              </a:spcBef>
              <a:buNone/>
              <a:defRPr/>
            </a:pPr>
            <a:r>
              <a:rPr lang="id-ID" dirty="0" smtClean="0">
                <a:solidFill>
                  <a:srgbClr val="0070C0"/>
                </a:solidFill>
              </a:rPr>
              <a:t>     dataset yang besar tanpa harus terlebih dahulu</a:t>
            </a:r>
          </a:p>
          <a:p>
            <a:pPr>
              <a:spcBef>
                <a:spcPts val="0"/>
              </a:spcBef>
              <a:buNone/>
              <a:defRPr/>
            </a:pPr>
            <a:r>
              <a:rPr lang="id-ID" dirty="0" smtClean="0">
                <a:solidFill>
                  <a:srgbClr val="0070C0"/>
                </a:solidFill>
              </a:rPr>
              <a:t>     memahami atau membuat suatu rumus (formula)</a:t>
            </a:r>
          </a:p>
          <a:p>
            <a:pPr>
              <a:buFont typeface="Arial" charset="0"/>
              <a:buNone/>
              <a:defRPr/>
            </a:pPr>
            <a:endParaRPr lang="id-ID" dirty="0" smtClean="0"/>
          </a:p>
          <a:p>
            <a:pPr>
              <a:buFont typeface="Arial" charset="0"/>
              <a:buNone/>
              <a:defRPr/>
            </a:pPr>
            <a:r>
              <a:rPr lang="id-ID" dirty="0" smtClean="0"/>
              <a:t>    </a:t>
            </a:r>
            <a:endParaRPr lang="id-ID" dirty="0"/>
          </a:p>
        </p:txBody>
      </p:sp>
    </p:spTree>
    <p:extLst>
      <p:ext uri="{BB962C8B-B14F-4D97-AF65-F5344CB8AC3E}">
        <p14:creationId xmlns:p14="http://schemas.microsoft.com/office/powerpoint/2010/main" val="2041410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685800" y="1357316"/>
            <a:ext cx="7772400" cy="2528887"/>
          </a:xfrm>
        </p:spPr>
        <p:txBody>
          <a:bodyPr/>
          <a:lstStyle/>
          <a:p>
            <a:r>
              <a:rPr lang="id-ID" dirty="0" smtClean="0">
                <a:solidFill>
                  <a:srgbClr val="00B050"/>
                </a:solidFill>
              </a:rPr>
              <a:t>Bagan pivot adalah :</a:t>
            </a:r>
            <a:br>
              <a:rPr lang="id-ID" dirty="0" smtClean="0">
                <a:solidFill>
                  <a:srgbClr val="00B050"/>
                </a:solidFill>
              </a:rPr>
            </a:br>
            <a:r>
              <a:rPr lang="id-ID" dirty="0" smtClean="0">
                <a:solidFill>
                  <a:srgbClr val="00B050"/>
                </a:solidFill>
              </a:rPr>
              <a:t>bagan Excel yang didasarkan pada ringkasan data tabel pivot</a:t>
            </a:r>
          </a:p>
        </p:txBody>
      </p:sp>
      <p:sp>
        <p:nvSpPr>
          <p:cNvPr id="3" name="Subtitle 2"/>
          <p:cNvSpPr>
            <a:spLocks noGrp="1"/>
          </p:cNvSpPr>
          <p:nvPr>
            <p:ph type="subTitle" idx="1"/>
          </p:nvPr>
        </p:nvSpPr>
        <p:spPr>
          <a:xfrm>
            <a:off x="1371600" y="4643438"/>
            <a:ext cx="6400800" cy="995363"/>
          </a:xfrm>
        </p:spPr>
        <p:txBody>
          <a:bodyPr/>
          <a:lstStyle/>
          <a:p>
            <a:pPr>
              <a:buFont typeface="Arial" charset="0"/>
              <a:buNone/>
              <a:defRPr/>
            </a:pPr>
            <a:endParaRPr lang="id-ID" dirty="0"/>
          </a:p>
        </p:txBody>
      </p:sp>
    </p:spTree>
    <p:extLst>
      <p:ext uri="{BB962C8B-B14F-4D97-AF65-F5344CB8AC3E}">
        <p14:creationId xmlns:p14="http://schemas.microsoft.com/office/powerpoint/2010/main" val="3208504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b="1" dirty="0" err="1" smtClean="0"/>
              <a:t>Syarat</a:t>
            </a:r>
            <a:r>
              <a:rPr lang="en-US" b="1" dirty="0" smtClean="0"/>
              <a:t> pivot </a:t>
            </a:r>
            <a:r>
              <a:rPr lang="en-US" b="1" dirty="0" err="1" smtClean="0"/>
              <a:t>tabel</a:t>
            </a:r>
            <a:endParaRPr lang="en-US" b="1" dirty="0" smtClean="0"/>
          </a:p>
        </p:txBody>
      </p:sp>
      <p:sp>
        <p:nvSpPr>
          <p:cNvPr id="3" name="Content Placeholder 2"/>
          <p:cNvSpPr>
            <a:spLocks noGrp="1"/>
          </p:cNvSpPr>
          <p:nvPr>
            <p:ph idx="1"/>
          </p:nvPr>
        </p:nvSpPr>
        <p:spPr/>
        <p:txBody>
          <a:bodyPr rtlCol="0">
            <a:normAutofit fontScale="92500" lnSpcReduction="20000"/>
          </a:bodyPr>
          <a:lstStyle/>
          <a:p>
            <a:pPr marL="548626" indent="-411470" eaLnBrk="1" fontAlgn="auto" hangingPunct="1">
              <a:spcAft>
                <a:spcPts val="0"/>
              </a:spcAft>
              <a:buClr>
                <a:schemeClr val="tx1">
                  <a:shade val="95000"/>
                </a:schemeClr>
              </a:buClr>
              <a:defRPr/>
            </a:pPr>
            <a:r>
              <a:rPr lang="en-US" dirty="0" smtClean="0"/>
              <a:t>Data </a:t>
            </a:r>
            <a:r>
              <a:rPr lang="en-US" dirty="0" err="1" smtClean="0"/>
              <a:t>harus</a:t>
            </a:r>
            <a:r>
              <a:rPr lang="en-US" dirty="0" smtClean="0"/>
              <a:t> </a:t>
            </a:r>
            <a:r>
              <a:rPr lang="en-US" dirty="0" err="1" smtClean="0"/>
              <a:t>diatur</a:t>
            </a:r>
            <a:r>
              <a:rPr lang="en-US" dirty="0" smtClean="0"/>
              <a:t> </a:t>
            </a:r>
            <a:r>
              <a:rPr lang="en-US" dirty="0" err="1" smtClean="0"/>
              <a:t>dalam</a:t>
            </a:r>
            <a:r>
              <a:rPr lang="en-US" dirty="0" smtClean="0"/>
              <a:t> </a:t>
            </a:r>
            <a:r>
              <a:rPr lang="en-US" dirty="0" err="1" smtClean="0"/>
              <a:t>kolom</a:t>
            </a:r>
            <a:r>
              <a:rPr lang="en-US" dirty="0" smtClean="0"/>
              <a:t> </a:t>
            </a:r>
            <a:r>
              <a:rPr lang="en-US" dirty="0" err="1" smtClean="0"/>
              <a:t>dan</a:t>
            </a:r>
            <a:r>
              <a:rPr lang="en-US" dirty="0" smtClean="0"/>
              <a:t> </a:t>
            </a:r>
            <a:r>
              <a:rPr lang="en-US" dirty="0" err="1" smtClean="0"/>
              <a:t>baris</a:t>
            </a:r>
            <a:endParaRPr lang="en-US" dirty="0" smtClean="0"/>
          </a:p>
          <a:p>
            <a:pPr marL="548626" indent="-411470" eaLnBrk="1" fontAlgn="auto" hangingPunct="1">
              <a:spcAft>
                <a:spcPts val="0"/>
              </a:spcAft>
              <a:buClr>
                <a:schemeClr val="tx1">
                  <a:shade val="95000"/>
                </a:schemeClr>
              </a:buClr>
              <a:defRPr/>
            </a:pPr>
            <a:r>
              <a:rPr lang="en-US" dirty="0" err="1" smtClean="0"/>
              <a:t>Harus</a:t>
            </a:r>
            <a:r>
              <a:rPr lang="en-US" dirty="0" smtClean="0"/>
              <a:t> </a:t>
            </a:r>
            <a:r>
              <a:rPr lang="en-US" dirty="0" err="1" smtClean="0"/>
              <a:t>ada</a:t>
            </a:r>
            <a:r>
              <a:rPr lang="en-US" dirty="0" smtClean="0"/>
              <a:t> </a:t>
            </a:r>
            <a:r>
              <a:rPr lang="en-US" dirty="0" err="1" smtClean="0"/>
              <a:t>baris</a:t>
            </a:r>
            <a:r>
              <a:rPr lang="en-US" dirty="0" smtClean="0"/>
              <a:t> </a:t>
            </a:r>
            <a:r>
              <a:rPr lang="en-US" dirty="0" err="1" smtClean="0"/>
              <a:t>judul</a:t>
            </a:r>
            <a:endParaRPr lang="en-US" dirty="0" smtClean="0"/>
          </a:p>
          <a:p>
            <a:pPr marL="548626" indent="-411470" eaLnBrk="1" fontAlgn="auto" hangingPunct="1">
              <a:spcAft>
                <a:spcPts val="0"/>
              </a:spcAft>
              <a:buClr>
                <a:schemeClr val="tx1">
                  <a:shade val="95000"/>
                </a:schemeClr>
              </a:buClr>
              <a:defRPr/>
            </a:pPr>
            <a:r>
              <a:rPr lang="en-US" dirty="0" smtClean="0"/>
              <a:t>Data </a:t>
            </a:r>
            <a:r>
              <a:rPr lang="en-US" dirty="0" err="1" smtClean="0"/>
              <a:t>tidak</a:t>
            </a:r>
            <a:r>
              <a:rPr lang="en-US" dirty="0" smtClean="0"/>
              <a:t> </a:t>
            </a:r>
            <a:r>
              <a:rPr lang="en-US" dirty="0" err="1" smtClean="0"/>
              <a:t>boleh</a:t>
            </a:r>
            <a:r>
              <a:rPr lang="en-US" dirty="0" smtClean="0"/>
              <a:t> </a:t>
            </a:r>
            <a:r>
              <a:rPr lang="en-US" dirty="0" err="1" smtClean="0"/>
              <a:t>ada</a:t>
            </a:r>
            <a:r>
              <a:rPr lang="en-US" dirty="0" smtClean="0"/>
              <a:t> yang </a:t>
            </a:r>
            <a:r>
              <a:rPr lang="en-US" dirty="0" err="1" smtClean="0"/>
              <a:t>kosong</a:t>
            </a:r>
            <a:endParaRPr lang="en-US" dirty="0" smtClean="0"/>
          </a:p>
          <a:p>
            <a:pPr marL="548626" indent="-411470" eaLnBrk="1" fontAlgn="auto" hangingPunct="1">
              <a:spcAft>
                <a:spcPts val="0"/>
              </a:spcAft>
              <a:buClr>
                <a:schemeClr val="tx1">
                  <a:shade val="95000"/>
                </a:schemeClr>
              </a:buClr>
              <a:defRPr/>
            </a:pPr>
            <a:r>
              <a:rPr lang="en-US" dirty="0" err="1" smtClean="0"/>
              <a:t>Kolom</a:t>
            </a:r>
            <a:r>
              <a:rPr lang="en-US" dirty="0" smtClean="0"/>
              <a:t> </a:t>
            </a:r>
            <a:r>
              <a:rPr lang="en-US" dirty="0" err="1" smtClean="0"/>
              <a:t>terpisah</a:t>
            </a:r>
            <a:r>
              <a:rPr lang="en-US" dirty="0" smtClean="0"/>
              <a:t> </a:t>
            </a:r>
            <a:r>
              <a:rPr lang="en-US" dirty="0" err="1" smtClean="0"/>
              <a:t>untuk</a:t>
            </a:r>
            <a:r>
              <a:rPr lang="en-US" dirty="0" smtClean="0"/>
              <a:t> </a:t>
            </a:r>
            <a:r>
              <a:rPr lang="en-US" dirty="0" err="1" smtClean="0"/>
              <a:t>setiap</a:t>
            </a:r>
            <a:r>
              <a:rPr lang="en-US" dirty="0" smtClean="0"/>
              <a:t> </a:t>
            </a:r>
            <a:r>
              <a:rPr lang="en-US" dirty="0" err="1" smtClean="0"/>
              <a:t>jenis</a:t>
            </a:r>
            <a:r>
              <a:rPr lang="en-US" dirty="0" smtClean="0"/>
              <a:t> data</a:t>
            </a:r>
          </a:p>
          <a:p>
            <a:pPr marL="548626" indent="-411470" eaLnBrk="1" fontAlgn="auto" hangingPunct="1">
              <a:spcAft>
                <a:spcPts val="0"/>
              </a:spcAft>
              <a:buClr>
                <a:schemeClr val="tx1">
                  <a:shade val="95000"/>
                </a:schemeClr>
              </a:buClr>
              <a:defRPr/>
            </a:pPr>
            <a:r>
              <a:rPr lang="en-US" dirty="0" err="1" smtClean="0"/>
              <a:t>Setiap</a:t>
            </a:r>
            <a:r>
              <a:rPr lang="en-US" dirty="0" smtClean="0"/>
              <a:t> data </a:t>
            </a:r>
            <a:r>
              <a:rPr lang="en-US" dirty="0" err="1" smtClean="0"/>
              <a:t>harus</a:t>
            </a:r>
            <a:r>
              <a:rPr lang="en-US" dirty="0" smtClean="0"/>
              <a:t> </a:t>
            </a:r>
            <a:r>
              <a:rPr lang="en-US" dirty="0" err="1" smtClean="0"/>
              <a:t>berada</a:t>
            </a:r>
            <a:r>
              <a:rPr lang="en-US" dirty="0" smtClean="0"/>
              <a:t> </a:t>
            </a:r>
            <a:r>
              <a:rPr lang="en-US" dirty="0" err="1" smtClean="0"/>
              <a:t>dalam</a:t>
            </a:r>
            <a:r>
              <a:rPr lang="en-US" dirty="0" smtClean="0"/>
              <a:t> </a:t>
            </a:r>
            <a:r>
              <a:rPr lang="en-US" dirty="0" err="1" smtClean="0"/>
              <a:t>baris</a:t>
            </a:r>
            <a:r>
              <a:rPr lang="en-US" dirty="0" smtClean="0"/>
              <a:t> </a:t>
            </a:r>
            <a:r>
              <a:rPr lang="en-US" dirty="0" err="1" smtClean="0"/>
              <a:t>tunggal</a:t>
            </a:r>
            <a:r>
              <a:rPr lang="id-ID" dirty="0" smtClean="0"/>
              <a:t> dan konsisten</a:t>
            </a:r>
            <a:endParaRPr lang="en-US" dirty="0" smtClean="0"/>
          </a:p>
          <a:p>
            <a:pPr marL="548626" indent="-411470" eaLnBrk="1" fontAlgn="auto" hangingPunct="1">
              <a:spcAft>
                <a:spcPts val="0"/>
              </a:spcAft>
              <a:buClr>
                <a:schemeClr val="tx1">
                  <a:shade val="95000"/>
                </a:schemeClr>
              </a:buClr>
              <a:defRPr/>
            </a:pPr>
            <a:r>
              <a:rPr lang="en-US" dirty="0" err="1" smtClean="0"/>
              <a:t>Tidak</a:t>
            </a:r>
            <a:r>
              <a:rPr lang="en-US" dirty="0" smtClean="0"/>
              <a:t> </a:t>
            </a:r>
            <a:r>
              <a:rPr lang="en-US" dirty="0" err="1" smtClean="0"/>
              <a:t>ada</a:t>
            </a:r>
            <a:r>
              <a:rPr lang="en-US" dirty="0" smtClean="0"/>
              <a:t> </a:t>
            </a:r>
            <a:r>
              <a:rPr lang="en-US" dirty="0" err="1" smtClean="0"/>
              <a:t>baris</a:t>
            </a:r>
            <a:r>
              <a:rPr lang="en-US" dirty="0" smtClean="0"/>
              <a:t> </a:t>
            </a:r>
            <a:r>
              <a:rPr lang="en-US" dirty="0" err="1" smtClean="0"/>
              <a:t>atau</a:t>
            </a:r>
            <a:r>
              <a:rPr lang="en-US" dirty="0" smtClean="0"/>
              <a:t> </a:t>
            </a:r>
            <a:r>
              <a:rPr lang="en-US" dirty="0" err="1" smtClean="0"/>
              <a:t>kolom</a:t>
            </a:r>
            <a:r>
              <a:rPr lang="en-US" dirty="0" smtClean="0"/>
              <a:t> total/subtotal</a:t>
            </a:r>
            <a:r>
              <a:rPr lang="id-ID" dirty="0" smtClean="0"/>
              <a:t> (fungsi)</a:t>
            </a:r>
            <a:endParaRPr lang="en-US" dirty="0" smtClean="0"/>
          </a:p>
          <a:p>
            <a:pPr marL="548626" indent="-411470" eaLnBrk="1" fontAlgn="auto" hangingPunct="1">
              <a:spcAft>
                <a:spcPts val="0"/>
              </a:spcAft>
              <a:buClr>
                <a:schemeClr val="tx1">
                  <a:shade val="95000"/>
                </a:schemeClr>
              </a:buClr>
              <a:defRPr/>
            </a:pPr>
            <a:r>
              <a:rPr lang="en-US" dirty="0" err="1" smtClean="0"/>
              <a:t>Tidak</a:t>
            </a:r>
            <a:r>
              <a:rPr lang="en-US" dirty="0" smtClean="0"/>
              <a:t> </a:t>
            </a:r>
            <a:r>
              <a:rPr lang="en-US" dirty="0" err="1" smtClean="0"/>
              <a:t>ada</a:t>
            </a:r>
            <a:r>
              <a:rPr lang="en-US" dirty="0" smtClean="0"/>
              <a:t> </a:t>
            </a:r>
            <a:r>
              <a:rPr lang="en-US" dirty="0" err="1" smtClean="0"/>
              <a:t>kolom</a:t>
            </a:r>
            <a:r>
              <a:rPr lang="en-US" dirty="0" smtClean="0"/>
              <a:t> yang </a:t>
            </a:r>
            <a:r>
              <a:rPr lang="en-US" dirty="0" err="1" smtClean="0"/>
              <a:t>dihitung</a:t>
            </a:r>
            <a:r>
              <a:rPr lang="en-US" dirty="0" smtClean="0"/>
              <a:t> </a:t>
            </a:r>
            <a:r>
              <a:rPr lang="en-US" dirty="0" err="1" smtClean="0"/>
              <a:t>berdasarkan</a:t>
            </a:r>
            <a:r>
              <a:rPr lang="en-US" dirty="0" smtClean="0"/>
              <a:t> </a:t>
            </a:r>
            <a:r>
              <a:rPr lang="en-US" dirty="0" err="1" smtClean="0"/>
              <a:t>kolom</a:t>
            </a:r>
            <a:r>
              <a:rPr lang="en-US" dirty="0" smtClean="0"/>
              <a:t> </a:t>
            </a:r>
            <a:r>
              <a:rPr lang="en-US" dirty="0" err="1" smtClean="0"/>
              <a:t>lainnya</a:t>
            </a:r>
            <a:r>
              <a:rPr lang="id-ID" dirty="0" smtClean="0"/>
              <a:t> (fungsi)</a:t>
            </a:r>
            <a:endParaRPr lang="en-US" dirty="0" smtClean="0"/>
          </a:p>
          <a:p>
            <a:pPr marL="548626" indent="-411470" eaLnBrk="1" fontAlgn="auto" hangingPunct="1">
              <a:spcAft>
                <a:spcPts val="0"/>
              </a:spcAft>
              <a:buClr>
                <a:schemeClr val="tx1">
                  <a:shade val="95000"/>
                </a:schemeClr>
              </a:buClr>
              <a:defRPr/>
            </a:pPr>
            <a:endParaRPr lang="en-US" dirty="0" smtClean="0"/>
          </a:p>
          <a:p>
            <a:pPr marL="548626" indent="-411470" eaLnBrk="1" fontAlgn="auto" hangingPunct="1">
              <a:spcAft>
                <a:spcPts val="0"/>
              </a:spcAft>
              <a:buClr>
                <a:schemeClr val="tx1">
                  <a:shade val="95000"/>
                </a:schemeClr>
              </a:buClr>
              <a:defRPr/>
            </a:pPr>
            <a:endParaRPr lang="en-US" dirty="0" smtClean="0"/>
          </a:p>
        </p:txBody>
      </p:sp>
    </p:spTree>
    <p:extLst>
      <p:ext uri="{BB962C8B-B14F-4D97-AF65-F5344CB8AC3E}">
        <p14:creationId xmlns:p14="http://schemas.microsoft.com/office/powerpoint/2010/main" val="3209467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id-ID" dirty="0" smtClean="0"/>
          </a:p>
        </p:txBody>
      </p:sp>
      <p:sp>
        <p:nvSpPr>
          <p:cNvPr id="54275" name="Content Placeholder 2"/>
          <p:cNvSpPr>
            <a:spLocks noGrp="1"/>
          </p:cNvSpPr>
          <p:nvPr>
            <p:ph idx="1"/>
          </p:nvPr>
        </p:nvSpPr>
        <p:spPr/>
        <p:txBody>
          <a:bodyPr/>
          <a:lstStyle/>
          <a:p>
            <a:pPr eaLnBrk="1" hangingPunct="1"/>
            <a:endParaRPr lang="id-ID" smtClean="0"/>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76200"/>
            <a:ext cx="9175751"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696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ctrTitle"/>
          </p:nvPr>
        </p:nvSpPr>
        <p:spPr>
          <a:xfrm>
            <a:off x="651224" y="1344615"/>
            <a:ext cx="7772400" cy="1470025"/>
          </a:xfrm>
        </p:spPr>
        <p:txBody>
          <a:bodyPr/>
          <a:lstStyle/>
          <a:p>
            <a:pPr eaLnBrk="1" hangingPunct="1"/>
            <a:r>
              <a:rPr lang="en-US" b="1" dirty="0" smtClean="0"/>
              <a:t>2. </a:t>
            </a:r>
            <a:r>
              <a:rPr lang="en-US" b="1" dirty="0" err="1" smtClean="0"/>
              <a:t>Navigasi</a:t>
            </a:r>
            <a:r>
              <a:rPr lang="en-US" b="1" dirty="0" smtClean="0"/>
              <a:t> di </a:t>
            </a:r>
            <a:r>
              <a:rPr lang="en-US" b="1" dirty="0" err="1" smtClean="0"/>
              <a:t>Dalam</a:t>
            </a:r>
            <a:r>
              <a:rPr lang="en-US" b="1" dirty="0" smtClean="0"/>
              <a:t> </a:t>
            </a:r>
            <a:r>
              <a:rPr lang="en-US" b="1" dirty="0" err="1" smtClean="0"/>
              <a:t>Satu</a:t>
            </a:r>
            <a:r>
              <a:rPr lang="en-US" b="1" dirty="0" smtClean="0"/>
              <a:t> Worksheet</a:t>
            </a:r>
          </a:p>
        </p:txBody>
      </p:sp>
    </p:spTree>
    <p:extLst>
      <p:ext uri="{BB962C8B-B14F-4D97-AF65-F5344CB8AC3E}">
        <p14:creationId xmlns:p14="http://schemas.microsoft.com/office/powerpoint/2010/main" val="1270975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id-ID" dirty="0" smtClean="0"/>
          </a:p>
        </p:txBody>
      </p:sp>
      <p:sp>
        <p:nvSpPr>
          <p:cNvPr id="55299" name="Content Placeholder 2"/>
          <p:cNvSpPr>
            <a:spLocks noGrp="1"/>
          </p:cNvSpPr>
          <p:nvPr>
            <p:ph idx="1"/>
          </p:nvPr>
        </p:nvSpPr>
        <p:spPr/>
        <p:txBody>
          <a:bodyPr/>
          <a:lstStyle/>
          <a:p>
            <a:pPr eaLnBrk="1" hangingPunct="1"/>
            <a:endParaRPr lang="id-ID" smtClean="0"/>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388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endParaRPr lang="id-ID" dirty="0" smtClean="0"/>
          </a:p>
        </p:txBody>
      </p:sp>
      <p:sp>
        <p:nvSpPr>
          <p:cNvPr id="56323" name="Content Placeholder 2"/>
          <p:cNvSpPr>
            <a:spLocks noGrp="1"/>
          </p:cNvSpPr>
          <p:nvPr>
            <p:ph idx="1"/>
          </p:nvPr>
        </p:nvSpPr>
        <p:spPr/>
        <p:txBody>
          <a:bodyPr/>
          <a:lstStyle/>
          <a:p>
            <a:pPr eaLnBrk="1" hangingPunct="1"/>
            <a:endParaRPr lang="id-ID" smtClean="0"/>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351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endParaRPr lang="id-ID" dirty="0" smtClean="0"/>
          </a:p>
        </p:txBody>
      </p:sp>
      <p:sp>
        <p:nvSpPr>
          <p:cNvPr id="57347" name="Content Placeholder 2"/>
          <p:cNvSpPr>
            <a:spLocks noGrp="1"/>
          </p:cNvSpPr>
          <p:nvPr>
            <p:ph idx="1"/>
          </p:nvPr>
        </p:nvSpPr>
        <p:spPr/>
        <p:txBody>
          <a:bodyPr/>
          <a:lstStyle/>
          <a:p>
            <a:pPr eaLnBrk="1" hangingPunct="1"/>
            <a:endParaRPr lang="id-ID" smtClean="0"/>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124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id-ID" dirty="0" smtClean="0"/>
          </a:p>
        </p:txBody>
      </p:sp>
      <p:sp>
        <p:nvSpPr>
          <p:cNvPr id="58371" name="Content Placeholder 2"/>
          <p:cNvSpPr>
            <a:spLocks noGrp="1"/>
          </p:cNvSpPr>
          <p:nvPr>
            <p:ph idx="1"/>
          </p:nvPr>
        </p:nvSpPr>
        <p:spPr/>
        <p:txBody>
          <a:bodyPr/>
          <a:lstStyle/>
          <a:p>
            <a:pPr eaLnBrk="1" hangingPunct="1"/>
            <a:endParaRPr lang="id-ID" smtClean="0"/>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2154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00802" y="3733800"/>
            <a:ext cx="2814639" cy="2286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a:defRPr/>
            </a:pPr>
            <a:endParaRPr lang="id-ID">
              <a:solidFill>
                <a:prstClr val="white"/>
              </a:solidFill>
            </a:endParaRPr>
          </a:p>
        </p:txBody>
      </p:sp>
    </p:spTree>
    <p:extLst>
      <p:ext uri="{BB962C8B-B14F-4D97-AF65-F5344CB8AC3E}">
        <p14:creationId xmlns:p14="http://schemas.microsoft.com/office/powerpoint/2010/main" val="916472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pPr eaLnBrk="1" hangingPunct="1">
              <a:defRPr/>
            </a:pPr>
            <a:r>
              <a:rPr lang="id-ID" b="1" dirty="0" smtClean="0"/>
              <a:t>Excel Dasar</a:t>
            </a:r>
            <a:endParaRPr lang="id-ID" b="1" dirty="0"/>
          </a:p>
        </p:txBody>
      </p:sp>
      <p:graphicFrame>
        <p:nvGraphicFramePr>
          <p:cNvPr id="6" name="Content Placeholder 5"/>
          <p:cNvGraphicFramePr>
            <a:graphicFrameLocks noGrp="1"/>
          </p:cNvGraphicFramePr>
          <p:nvPr>
            <p:ph idx="1"/>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880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9" y="2400099"/>
            <a:ext cx="5976663" cy="1107996"/>
          </a:xfrm>
          <a:prstGeom prst="rect">
            <a:avLst/>
          </a:prstGeom>
          <a:noFill/>
        </p:spPr>
        <p:txBody>
          <a:bodyPr>
            <a:spAutoFit/>
          </a:bodyPr>
          <a:lstStyle/>
          <a:p>
            <a:pPr algn="ctr" defTabSz="457189">
              <a:defRPr/>
            </a:pPr>
            <a:r>
              <a:rPr lang="id-ID" sz="6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TERIMA KASIH</a:t>
            </a:r>
            <a:endParaRPr lang="en-US" sz="6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3733800"/>
            <a:ext cx="3024188"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573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12"/>
          <p:cNvSpPr>
            <a:spLocks noGrp="1"/>
          </p:cNvSpPr>
          <p:nvPr>
            <p:ph idx="1"/>
          </p:nvPr>
        </p:nvSpPr>
        <p:spPr>
          <a:xfrm>
            <a:off x="0" y="1143002"/>
            <a:ext cx="9144000" cy="4983163"/>
          </a:xfrm>
        </p:spPr>
        <p:txBody>
          <a:bodyPr/>
          <a:lstStyle/>
          <a:p>
            <a:pPr marL="0" indent="0" algn="ctr" eaLnBrk="1" hangingPunct="1">
              <a:buNone/>
            </a:pPr>
            <a:r>
              <a:rPr lang="en-US" sz="4000" b="1" dirty="0">
                <a:latin typeface="+mj-lt"/>
              </a:rPr>
              <a:t>a) Cara </a:t>
            </a:r>
            <a:r>
              <a:rPr lang="en-US" sz="4000" b="1" dirty="0" err="1">
                <a:latin typeface="+mj-lt"/>
              </a:rPr>
              <a:t>mengeser</a:t>
            </a:r>
            <a:r>
              <a:rPr lang="en-US" sz="4000" b="1" dirty="0">
                <a:latin typeface="+mj-lt"/>
              </a:rPr>
              <a:t> </a:t>
            </a:r>
            <a:r>
              <a:rPr lang="en-US" sz="4000" b="1" dirty="0" err="1">
                <a:latin typeface="+mj-lt"/>
              </a:rPr>
              <a:t>tampilan</a:t>
            </a:r>
            <a:r>
              <a:rPr lang="en-US" sz="4000" b="1" dirty="0">
                <a:latin typeface="+mj-lt"/>
              </a:rPr>
              <a:t> </a:t>
            </a:r>
            <a:r>
              <a:rPr lang="en-US" sz="4000" b="1" dirty="0" err="1">
                <a:latin typeface="+mj-lt"/>
              </a:rPr>
              <a:t>Layar</a:t>
            </a:r>
            <a:r>
              <a:rPr lang="en-US" sz="4000" b="1" dirty="0">
                <a:latin typeface="+mj-lt"/>
              </a:rPr>
              <a:t> </a:t>
            </a:r>
            <a:r>
              <a:rPr lang="en-US" sz="4000" b="1" dirty="0" err="1">
                <a:latin typeface="+mj-lt"/>
              </a:rPr>
              <a:t>dgn</a:t>
            </a:r>
            <a:r>
              <a:rPr lang="en-US" sz="4000" b="1" dirty="0">
                <a:latin typeface="+mj-lt"/>
              </a:rPr>
              <a:t> Scroll Bar</a:t>
            </a:r>
            <a:endParaRPr lang="id-ID" sz="4000" b="1" dirty="0">
              <a:latin typeface="+mj-lt"/>
            </a:endParaRPr>
          </a:p>
        </p:txBody>
      </p:sp>
      <p:pic>
        <p:nvPicPr>
          <p:cNvPr id="286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349954"/>
            <a:ext cx="6048675" cy="3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lstStyle/>
          <a:p>
            <a:r>
              <a:rPr lang="en-US" b="1" dirty="0" smtClean="0"/>
              <a:t>2. </a:t>
            </a:r>
            <a:r>
              <a:rPr lang="en-US" b="1" dirty="0" err="1" smtClean="0"/>
              <a:t>Navigasi</a:t>
            </a:r>
            <a:r>
              <a:rPr lang="en-US" b="1" dirty="0" smtClean="0"/>
              <a:t> di </a:t>
            </a:r>
            <a:r>
              <a:rPr lang="en-US" b="1" dirty="0" err="1" smtClean="0"/>
              <a:t>Dalam</a:t>
            </a:r>
            <a:r>
              <a:rPr lang="en-US" b="1" dirty="0" smtClean="0"/>
              <a:t> </a:t>
            </a:r>
            <a:r>
              <a:rPr lang="en-US" b="1" dirty="0" err="1" smtClean="0"/>
              <a:t>Satu</a:t>
            </a:r>
            <a:r>
              <a:rPr lang="en-US" b="1" dirty="0" smtClean="0"/>
              <a:t> Worksheet</a:t>
            </a:r>
            <a:endParaRPr lang="en-AU" dirty="0"/>
          </a:p>
        </p:txBody>
      </p:sp>
    </p:spTree>
    <p:extLst>
      <p:ext uri="{BB962C8B-B14F-4D97-AF65-F5344CB8AC3E}">
        <p14:creationId xmlns:p14="http://schemas.microsoft.com/office/powerpoint/2010/main" val="3082811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274639"/>
            <a:ext cx="9144000" cy="1143000"/>
          </a:xfrm>
        </p:spPr>
        <p:txBody>
          <a:bodyPr/>
          <a:lstStyle/>
          <a:p>
            <a:pPr eaLnBrk="1" hangingPunct="1"/>
            <a:r>
              <a:rPr lang="en-US" sz="4000" b="1" dirty="0"/>
              <a:t>b) </a:t>
            </a:r>
            <a:r>
              <a:rPr lang="en-US" sz="4000" b="1" dirty="0" err="1"/>
              <a:t>Navigasi</a:t>
            </a:r>
            <a:r>
              <a:rPr lang="en-US" sz="4000" b="1" dirty="0"/>
              <a:t> </a:t>
            </a:r>
            <a:r>
              <a:rPr lang="en-US" sz="4000" b="1" dirty="0" err="1"/>
              <a:t>dgn</a:t>
            </a:r>
            <a:r>
              <a:rPr lang="en-US" sz="4000" b="1" dirty="0"/>
              <a:t> </a:t>
            </a:r>
            <a:r>
              <a:rPr lang="en-US" sz="4000" b="1" dirty="0" err="1"/>
              <a:t>Sistem</a:t>
            </a:r>
            <a:r>
              <a:rPr lang="en-US" sz="4000" b="1" dirty="0"/>
              <a:t> Menu</a:t>
            </a:r>
            <a:br>
              <a:rPr lang="en-US" sz="4000" b="1" dirty="0"/>
            </a:br>
            <a:r>
              <a:rPr lang="en-US" sz="4000" b="1" dirty="0"/>
              <a:t>    </a:t>
            </a:r>
            <a:r>
              <a:rPr lang="en-US" sz="4000" b="1" dirty="0" err="1"/>
              <a:t>Caranya</a:t>
            </a:r>
            <a:r>
              <a:rPr lang="en-US" sz="4000" b="1" dirty="0"/>
              <a:t> : Home, Editing, Find &amp; Select, Go To, </a:t>
            </a:r>
            <a:r>
              <a:rPr lang="en-US" sz="4000" b="1" dirty="0" err="1"/>
              <a:t>pilih</a:t>
            </a:r>
            <a:r>
              <a:rPr lang="en-US" sz="4000" b="1" dirty="0"/>
              <a:t> </a:t>
            </a:r>
            <a:r>
              <a:rPr lang="en-US" sz="4000" b="1" dirty="0" err="1"/>
              <a:t>sel</a:t>
            </a:r>
            <a:r>
              <a:rPr lang="en-US" sz="4000" b="1" dirty="0"/>
              <a:t> </a:t>
            </a:r>
            <a:endParaRPr lang="id-ID" sz="4000" b="1" dirty="0"/>
          </a:p>
        </p:txBody>
      </p:sp>
      <p:pic>
        <p:nvPicPr>
          <p:cNvPr id="296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81198" y="1916834"/>
            <a:ext cx="7241540" cy="4525963"/>
          </a:xfrm>
          <a:noFill/>
        </p:spPr>
      </p:pic>
    </p:spTree>
    <p:extLst>
      <p:ext uri="{BB962C8B-B14F-4D97-AF65-F5344CB8AC3E}">
        <p14:creationId xmlns:p14="http://schemas.microsoft.com/office/powerpoint/2010/main" val="980998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74639"/>
            <a:ext cx="9144000" cy="1143000"/>
          </a:xfrm>
        </p:spPr>
        <p:txBody>
          <a:bodyPr/>
          <a:lstStyle/>
          <a:p>
            <a:pPr eaLnBrk="1" hangingPunct="1"/>
            <a:r>
              <a:rPr lang="en-US" sz="4000" b="1" dirty="0"/>
              <a:t>c) </a:t>
            </a:r>
            <a:r>
              <a:rPr lang="en-US" sz="4000" b="1" dirty="0" err="1"/>
              <a:t>Mengunakan</a:t>
            </a:r>
            <a:r>
              <a:rPr lang="en-US" sz="4000" b="1" dirty="0"/>
              <a:t> </a:t>
            </a:r>
            <a:r>
              <a:rPr lang="en-US" sz="4000" b="1" dirty="0" err="1"/>
              <a:t>Tombol-Tombol</a:t>
            </a:r>
            <a:r>
              <a:rPr lang="en-US" sz="4000" b="1" dirty="0"/>
              <a:t> </a:t>
            </a:r>
            <a:r>
              <a:rPr lang="en-US" sz="4000" b="1" dirty="0" err="1"/>
              <a:t>Pintas</a:t>
            </a:r>
            <a:r>
              <a:rPr lang="en-US" sz="4000" b="1" dirty="0"/>
              <a:t> </a:t>
            </a:r>
            <a:r>
              <a:rPr lang="en-US" sz="4000" b="1" dirty="0" err="1"/>
              <a:t>dalam</a:t>
            </a:r>
            <a:r>
              <a:rPr lang="en-US" sz="4000" b="1" dirty="0"/>
              <a:t> (</a:t>
            </a:r>
            <a:r>
              <a:rPr lang="id-ID" sz="4000" b="1" dirty="0"/>
              <a:t>Keyboard</a:t>
            </a:r>
            <a:r>
              <a:rPr lang="en-US" sz="4000" b="1" dirty="0"/>
              <a:t>)   </a:t>
            </a:r>
            <a:r>
              <a:rPr lang="en-US" sz="4000" b="1" dirty="0" err="1"/>
              <a:t>Navigasi</a:t>
            </a:r>
            <a:r>
              <a:rPr lang="en-US" sz="4000" b="1" dirty="0"/>
              <a:t> </a:t>
            </a:r>
            <a:endParaRPr lang="id-ID" sz="4000" b="1" dirty="0"/>
          </a:p>
        </p:txBody>
      </p:sp>
      <p:pic>
        <p:nvPicPr>
          <p:cNvPr id="30723" name="Picture 10" descr="http://4.bp.blogspot.com/_Ckt6QY0TBdQ/TN-qojmMPdI/AAAAAAAAAAo/fbx1eAlRZGY/s1600/keyboard-or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91" y="1773242"/>
            <a:ext cx="6675437"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539554" y="5357813"/>
            <a:ext cx="6389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189" eaLnBrk="1" fontAlgn="base" hangingPunct="1">
              <a:spcBef>
                <a:spcPct val="0"/>
              </a:spcBef>
              <a:spcAft>
                <a:spcPct val="0"/>
              </a:spcAft>
            </a:pPr>
            <a:r>
              <a:rPr lang="en-US" sz="3200" dirty="0" err="1">
                <a:solidFill>
                  <a:prstClr val="black"/>
                </a:solidFill>
              </a:rPr>
              <a:t>Bagaiman</a:t>
            </a:r>
            <a:r>
              <a:rPr lang="en-US" sz="3200" dirty="0">
                <a:solidFill>
                  <a:prstClr val="black"/>
                </a:solidFill>
              </a:rPr>
              <a:t> Keyboard  Laptop / Netbook / Notebook </a:t>
            </a:r>
            <a:r>
              <a:rPr lang="en-US" sz="3200" dirty="0" err="1">
                <a:solidFill>
                  <a:prstClr val="black"/>
                </a:solidFill>
              </a:rPr>
              <a:t>Anda</a:t>
            </a:r>
            <a:r>
              <a:rPr lang="en-US" sz="3200" dirty="0">
                <a:solidFill>
                  <a:prstClr val="black"/>
                </a:solidFill>
              </a:rPr>
              <a:t> ??</a:t>
            </a:r>
          </a:p>
        </p:txBody>
      </p:sp>
    </p:spTree>
    <p:extLst>
      <p:ext uri="{BB962C8B-B14F-4D97-AF65-F5344CB8AC3E}">
        <p14:creationId xmlns:p14="http://schemas.microsoft.com/office/powerpoint/2010/main" val="455577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Shortcuts</a:t>
            </a:r>
            <a:endParaRPr lang="en-AU"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2199" t="16762" r="30888" b="14175"/>
          <a:stretch>
            <a:fillRect/>
          </a:stretch>
        </p:blipFill>
        <p:spPr bwMode="auto">
          <a:xfrm>
            <a:off x="611563" y="1427950"/>
            <a:ext cx="4302633"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11"/>
          <p:cNvGrpSpPr>
            <a:grpSpLocks/>
          </p:cNvGrpSpPr>
          <p:nvPr/>
        </p:nvGrpSpPr>
        <p:grpSpPr bwMode="auto">
          <a:xfrm>
            <a:off x="3923931" y="2667795"/>
            <a:ext cx="4352925" cy="2154239"/>
            <a:chOff x="4791089" y="4321238"/>
            <a:chExt cx="4352911" cy="2154526"/>
          </a:xfrm>
        </p:grpSpPr>
        <p:pic>
          <p:nvPicPr>
            <p:cNvPr id="6" name="Picture 10" descr="http://4.bp.blogspot.com/_Ckt6QY0TBdQ/TN-qojmMPdI/AAAAAAAAAAo/fbx1eAlRZGY/s1600/keyboard-or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89" y="4321238"/>
              <a:ext cx="4352911" cy="215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5148276" y="5661267"/>
              <a:ext cx="215899" cy="21592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US">
                <a:solidFill>
                  <a:prstClr val="white"/>
                </a:solidFill>
              </a:endParaRPr>
            </a:p>
          </p:txBody>
        </p:sp>
        <p:sp>
          <p:nvSpPr>
            <p:cNvPr id="8" name="Oval 7"/>
            <p:cNvSpPr/>
            <p:nvPr/>
          </p:nvSpPr>
          <p:spPr>
            <a:xfrm>
              <a:off x="7524755" y="5516786"/>
              <a:ext cx="719136" cy="43185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US">
                <a:solidFill>
                  <a:prstClr val="white"/>
                </a:solidFill>
              </a:endParaRPr>
            </a:p>
          </p:txBody>
        </p:sp>
        <p:sp>
          <p:nvSpPr>
            <p:cNvPr id="9" name="Oval 8"/>
            <p:cNvSpPr/>
            <p:nvPr/>
          </p:nvSpPr>
          <p:spPr>
            <a:xfrm>
              <a:off x="7740655" y="5013481"/>
              <a:ext cx="503236" cy="36041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US">
                <a:solidFill>
                  <a:prstClr val="white"/>
                </a:solidFill>
              </a:endParaRPr>
            </a:p>
          </p:txBody>
        </p:sp>
        <p:sp>
          <p:nvSpPr>
            <p:cNvPr id="10" name="Oval 9"/>
            <p:cNvSpPr/>
            <p:nvPr/>
          </p:nvSpPr>
          <p:spPr>
            <a:xfrm>
              <a:off x="5508637" y="5661267"/>
              <a:ext cx="215899" cy="21592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US">
                <a:solidFill>
                  <a:prstClr val="white"/>
                </a:solidFill>
              </a:endParaRPr>
            </a:p>
          </p:txBody>
        </p:sp>
      </p:grpSp>
    </p:spTree>
    <p:extLst>
      <p:ext uri="{BB962C8B-B14F-4D97-AF65-F5344CB8AC3E}">
        <p14:creationId xmlns:p14="http://schemas.microsoft.com/office/powerpoint/2010/main" val="217143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2000253"/>
            <a:ext cx="8229600" cy="4525963"/>
          </a:xfrm>
        </p:spPr>
        <p:txBody>
          <a:bodyPr/>
          <a:lstStyle/>
          <a:p>
            <a:pPr eaLnBrk="1" hangingPunct="1">
              <a:buFont typeface="Arial" panose="020B0604020202020204" pitchFamily="34" charset="0"/>
              <a:buNone/>
            </a:pPr>
            <a:r>
              <a:rPr lang="en-US" sz="4400" b="1" dirty="0" err="1"/>
              <a:t>Silahkan</a:t>
            </a:r>
            <a:r>
              <a:rPr lang="en-US" sz="4400" b="1" dirty="0"/>
              <a:t> </a:t>
            </a:r>
            <a:r>
              <a:rPr lang="en-US" sz="4400" b="1" dirty="0" err="1"/>
              <a:t>Mencoba</a:t>
            </a:r>
            <a:r>
              <a:rPr lang="en-US" sz="4400" b="1" dirty="0"/>
              <a:t>…..</a:t>
            </a:r>
            <a:r>
              <a:rPr lang="id-ID" sz="4400" b="1" dirty="0"/>
              <a:t>  </a:t>
            </a:r>
          </a:p>
        </p:txBody>
      </p:sp>
    </p:spTree>
    <p:extLst>
      <p:ext uri="{BB962C8B-B14F-4D97-AF65-F5344CB8AC3E}">
        <p14:creationId xmlns:p14="http://schemas.microsoft.com/office/powerpoint/2010/main" val="2545206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ctrTitle"/>
          </p:nvPr>
        </p:nvSpPr>
        <p:spPr>
          <a:xfrm>
            <a:off x="651224" y="1344615"/>
            <a:ext cx="7772400" cy="1470025"/>
          </a:xfrm>
        </p:spPr>
        <p:txBody>
          <a:bodyPr/>
          <a:lstStyle/>
          <a:p>
            <a:pPr eaLnBrk="1" hangingPunct="1"/>
            <a:r>
              <a:rPr lang="en-US" b="1" dirty="0" smtClean="0"/>
              <a:t>3. </a:t>
            </a:r>
            <a:r>
              <a:rPr lang="en-US" b="1" dirty="0" err="1" smtClean="0"/>
              <a:t>Memilih</a:t>
            </a:r>
            <a:r>
              <a:rPr lang="en-US" b="1" dirty="0" smtClean="0"/>
              <a:t> </a:t>
            </a:r>
            <a:r>
              <a:rPr lang="en-US" b="1" dirty="0" err="1" smtClean="0"/>
              <a:t>serangkaian</a:t>
            </a:r>
            <a:r>
              <a:rPr lang="en-US" b="1" dirty="0" smtClean="0"/>
              <a:t> </a:t>
            </a:r>
            <a:r>
              <a:rPr lang="en-US" b="1" dirty="0" err="1" smtClean="0"/>
              <a:t>sel</a:t>
            </a:r>
            <a:endParaRPr lang="en-US" b="1" dirty="0" smtClean="0"/>
          </a:p>
        </p:txBody>
      </p:sp>
    </p:spTree>
    <p:extLst>
      <p:ext uri="{BB962C8B-B14F-4D97-AF65-F5344CB8AC3E}">
        <p14:creationId xmlns:p14="http://schemas.microsoft.com/office/powerpoint/2010/main" val="415819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659</Words>
  <Application>Microsoft Office PowerPoint</Application>
  <PresentationFormat>On-screen Show (4:3)</PresentationFormat>
  <Paragraphs>92</Paragraphs>
  <Slides>35</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Times New Roman</vt:lpstr>
      <vt:lpstr>Wingdings</vt:lpstr>
      <vt:lpstr>1_Office Theme</vt:lpstr>
      <vt:lpstr>Office Theme</vt:lpstr>
      <vt:lpstr>PowerPoint Presentation</vt:lpstr>
      <vt:lpstr>PowerPoint Presentation</vt:lpstr>
      <vt:lpstr>2. Navigasi di Dalam Satu Worksheet</vt:lpstr>
      <vt:lpstr>2. Navigasi di Dalam Satu Worksheet</vt:lpstr>
      <vt:lpstr>b) Navigasi dgn Sistem Menu     Caranya : Home, Editing, Find &amp; Select, Go To, pilih sel </vt:lpstr>
      <vt:lpstr>c) Mengunakan Tombol-Tombol Pintas dalam (Keyboard)   Navigasi </vt:lpstr>
      <vt:lpstr>Shortcuts</vt:lpstr>
      <vt:lpstr>PowerPoint Presentation</vt:lpstr>
      <vt:lpstr>3. Memilih serangkaian sel</vt:lpstr>
      <vt:lpstr>3. Memilih serangkaian sel a) Menggunakan touch pad/ mouse</vt:lpstr>
      <vt:lpstr>b) ketik nama sel, titik awal dan titik </vt:lpstr>
      <vt:lpstr>c) Menggunakan CTRL+A</vt:lpstr>
      <vt:lpstr>d) Menggunakan titik potong</vt:lpstr>
      <vt:lpstr>e) CTRL + A pada data Selang</vt:lpstr>
      <vt:lpstr>PowerPoint Presentation</vt:lpstr>
      <vt:lpstr>Lanjutan...</vt:lpstr>
      <vt:lpstr>4. Menggunakan Zoom     Cara : ViewZoom to Selection</vt:lpstr>
      <vt:lpstr>5. Memeriksa Isi Sel</vt:lpstr>
      <vt:lpstr>6. Mengatur Ulang Kolom dan Baris</vt:lpstr>
      <vt:lpstr>PowerPoint Presentation</vt:lpstr>
      <vt:lpstr>7. Membekukan Sel </vt:lpstr>
      <vt:lpstr>8. Autofilter/Penyaringan Secara Otomatis</vt:lpstr>
      <vt:lpstr>PowerPoint Presentation</vt:lpstr>
      <vt:lpstr>Pesan Kunci :</vt:lpstr>
      <vt:lpstr>Menggunakan Fungsi Tabel Pivot </vt:lpstr>
      <vt:lpstr>Pengantar Tabel dan Bagan Pivot</vt:lpstr>
      <vt:lpstr>Bagan pivot adalah : bagan Excel yang didasarkan pada ringkasan data tabel pivot</vt:lpstr>
      <vt:lpstr>Syarat pivot tabel</vt:lpstr>
      <vt:lpstr>PowerPoint Presentation</vt:lpstr>
      <vt:lpstr>PowerPoint Presentation</vt:lpstr>
      <vt:lpstr>PowerPoint Presentation</vt:lpstr>
      <vt:lpstr>PowerPoint Presentation</vt:lpstr>
      <vt:lpstr>PowerPoint Presentation</vt:lpstr>
      <vt:lpstr>Excel Dasar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Catriona Mackenzie</dc:creator>
  <cp:lastModifiedBy>Catriona Mackenzie</cp:lastModifiedBy>
  <cp:revision>1</cp:revision>
  <dcterms:created xsi:type="dcterms:W3CDTF">2013-06-03T14:26:22Z</dcterms:created>
  <dcterms:modified xsi:type="dcterms:W3CDTF">2013-06-03T14:27:33Z</dcterms:modified>
</cp:coreProperties>
</file>