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68" r:id="rId4"/>
    <p:sldId id="257" r:id="rId5"/>
    <p:sldId id="258" r:id="rId6"/>
    <p:sldId id="269" r:id="rId7"/>
    <p:sldId id="270" r:id="rId8"/>
    <p:sldId id="259" r:id="rId9"/>
    <p:sldId id="260" r:id="rId10"/>
    <p:sldId id="261" r:id="rId11"/>
    <p:sldId id="267" r:id="rId12"/>
    <p:sldId id="271" r:id="rId13"/>
    <p:sldId id="262" r:id="rId14"/>
    <p:sldId id="265" r:id="rId15"/>
    <p:sldId id="266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244" autoAdjust="0"/>
  </p:normalViewPr>
  <p:slideViewPr>
    <p:cSldViewPr>
      <p:cViewPr varScale="1">
        <p:scale>
          <a:sx n="47" d="100"/>
          <a:sy n="47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8C0DD-55F8-460B-BF63-4B1EA195AF9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176A7-5F63-4EF7-B25C-951068B88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9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Facilitator notes:</a:t>
            </a:r>
          </a:p>
          <a:p>
            <a:r>
              <a:rPr lang="en-AU" dirty="0" smtClean="0"/>
              <a:t>Timing: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Presentation:</a:t>
            </a:r>
            <a:r>
              <a:rPr lang="en-AU" baseline="0" dirty="0" smtClean="0"/>
              <a:t> 20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Discussion and questions: 5-10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Exercise: 30 min: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Discussion of exercises: </a:t>
            </a:r>
            <a:r>
              <a:rPr lang="en-AU" baseline="0" dirty="0" smtClean="0"/>
              <a:t>15 min</a:t>
            </a:r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Final questions/discussion: 5-10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176A7-5F63-4EF7-B25C-951068B884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08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err="1" smtClean="0"/>
              <a:t>Kabupaten</a:t>
            </a:r>
            <a:r>
              <a:rPr lang="en-AU" dirty="0" smtClean="0"/>
              <a:t> A has a “better” performance but</a:t>
            </a:r>
            <a:r>
              <a:rPr lang="en-AU" baseline="0" dirty="0" smtClean="0"/>
              <a:t> fewer reports to respond to.</a:t>
            </a:r>
          </a:p>
          <a:p>
            <a:r>
              <a:rPr lang="en-AU" baseline="0" dirty="0" smtClean="0"/>
              <a:t>Also need to consider staffing levels, type of response, numbers of farmers, resources, etc.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176A7-5F63-4EF7-B25C-951068B884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65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Note: A is achieving 100% but B</a:t>
            </a:r>
            <a:r>
              <a:rPr lang="en-AU" baseline="0" dirty="0" smtClean="0"/>
              <a:t> is achieving 89% with fewer staff and a greater proportion of visits. A is doing better just on the numbers, but B is achieving more with the available resources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176A7-5F63-4EF7-B25C-951068B884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11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Are there any questions or comments?</a:t>
            </a:r>
          </a:p>
          <a:p>
            <a:r>
              <a:rPr lang="en-AU" smtClean="0"/>
              <a:t>Anything that you would like me to clarify or repeat?</a:t>
            </a:r>
          </a:p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176A7-5F63-4EF7-B25C-951068B8841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30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If many </a:t>
            </a:r>
            <a:r>
              <a:rPr lang="en-AU" baseline="0" dirty="0" smtClean="0"/>
              <a:t>of the participants are unfamiliar with pivot tables just work through the exercise on screen and participants can follow</a:t>
            </a:r>
          </a:p>
          <a:p>
            <a:r>
              <a:rPr lang="en-AU" baseline="0" dirty="0" smtClean="0"/>
              <a:t>Alternatively, show them how for the first one and let them do the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176A7-5F63-4EF7-B25C-951068B8841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17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176A7-5F63-4EF7-B25C-951068B8841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36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Select one of the participants who has completed</a:t>
            </a:r>
            <a:r>
              <a:rPr lang="en-AU" baseline="0" dirty="0" smtClean="0"/>
              <a:t> the exercise to present their results</a:t>
            </a:r>
            <a:r>
              <a:rPr lang="en-US" baseline="0" dirty="0" smtClean="0"/>
              <a:t> </a:t>
            </a:r>
            <a:r>
              <a:rPr lang="en-AU" baseline="0" dirty="0" smtClean="0"/>
              <a:t>OR</a:t>
            </a: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See </a:t>
            </a:r>
            <a:r>
              <a:rPr lang="en-AU" i="1" dirty="0" smtClean="0"/>
              <a:t>Performance indicator example 2 results.xlsx </a:t>
            </a:r>
            <a:r>
              <a:rPr lang="en-AU" dirty="0" smtClean="0"/>
              <a:t>for worked example results if necessary</a:t>
            </a:r>
          </a:p>
          <a:p>
            <a:r>
              <a:rPr lang="en-AU" dirty="0" smtClean="0"/>
              <a:t>Substantial differences between districts</a:t>
            </a:r>
          </a:p>
          <a:p>
            <a:r>
              <a:rPr lang="en-AU" dirty="0" smtClean="0"/>
              <a:t>Only 2 districts are meeting the goals of 80% in 24 hours and 95%</a:t>
            </a:r>
            <a:r>
              <a:rPr lang="en-AU" baseline="0" dirty="0" smtClean="0"/>
              <a:t> overall</a:t>
            </a:r>
            <a:endParaRPr lang="en-AU" dirty="0" smtClean="0"/>
          </a:p>
          <a:p>
            <a:r>
              <a:rPr lang="en-AU" dirty="0" smtClean="0"/>
              <a:t>Note difference in staff numbers between districts</a:t>
            </a:r>
            <a:r>
              <a:rPr lang="en-AU" baseline="0" dirty="0" smtClean="0"/>
              <a:t> (in instructions sheet). This might be one reason for differences, there are probably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176A7-5F63-4EF7-B25C-951068B8841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23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176A7-5F63-4EF7-B25C-951068B8841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4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F87-E60C-4F70-A3D4-89B081F54A1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755F-7F7E-4C55-989C-3396A8E0E7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505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F87-E60C-4F70-A3D4-89B081F54A1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755F-7F7E-4C55-989C-3396A8E0E7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18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F87-E60C-4F70-A3D4-89B081F54A1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755F-7F7E-4C55-989C-3396A8E0E7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624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F87-E60C-4F70-A3D4-89B081F54A1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755F-7F7E-4C55-989C-3396A8E0E7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144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F87-E60C-4F70-A3D4-89B081F54A1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755F-7F7E-4C55-989C-3396A8E0E7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515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F87-E60C-4F70-A3D4-89B081F54A1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755F-7F7E-4C55-989C-3396A8E0E7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134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F87-E60C-4F70-A3D4-89B081F54A1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755F-7F7E-4C55-989C-3396A8E0E7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73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F87-E60C-4F70-A3D4-89B081F54A1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755F-7F7E-4C55-989C-3396A8E0E7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992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F87-E60C-4F70-A3D4-89B081F54A1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755F-7F7E-4C55-989C-3396A8E0E7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3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F87-E60C-4F70-A3D4-89B081F54A1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755F-7F7E-4C55-989C-3396A8E0E7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601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0F87-E60C-4F70-A3D4-89B081F54A1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755F-7F7E-4C55-989C-3396A8E0E7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444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80F87-E60C-4F70-A3D4-89B081F54A1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3755F-7F7E-4C55-989C-3396A8E0E7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800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Using </a:t>
            </a:r>
            <a:r>
              <a:rPr lang="en-AU" dirty="0" err="1" smtClean="0"/>
              <a:t>iSIKHNAS</a:t>
            </a:r>
            <a:r>
              <a:rPr lang="en-AU" dirty="0" smtClean="0"/>
              <a:t> for Budget Advocacy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2.2 Using </a:t>
            </a:r>
            <a:r>
              <a:rPr lang="en-AU" dirty="0" err="1" smtClean="0"/>
              <a:t>iSIKHNAS</a:t>
            </a:r>
            <a:r>
              <a:rPr lang="en-AU" dirty="0" smtClean="0"/>
              <a:t> data to estimate and compare performance indicators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4224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Investigate reasons for poor performance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dirty="0" smtClean="0"/>
              <a:t>Don’t forget:</a:t>
            </a:r>
          </a:p>
          <a:p>
            <a:pPr marL="742950" lvl="2" indent="-342900"/>
            <a:r>
              <a:rPr lang="en-AU" dirty="0" smtClean="0"/>
              <a:t>There may be good reasons why a district is not meeting performance indicators or is not performing as well. </a:t>
            </a:r>
          </a:p>
          <a:p>
            <a:pPr marL="742950" lvl="2" indent="-342900"/>
            <a:r>
              <a:rPr lang="en-AU" dirty="0" smtClean="0"/>
              <a:t>It is important to investigate, identify and correct the underlying reasons, rather than just blaming someone for not doing their job.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5000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and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31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Exercise will be done on laptops using Excel and pivot tables</a:t>
            </a:r>
          </a:p>
          <a:p>
            <a:r>
              <a:rPr lang="en-AU" dirty="0" smtClean="0"/>
              <a:t>The data is real data taken from </a:t>
            </a:r>
            <a:r>
              <a:rPr lang="en-AU" dirty="0" err="1" smtClean="0"/>
              <a:t>iSIKHNAS</a:t>
            </a:r>
            <a:endParaRPr lang="en-AU" dirty="0" smtClean="0"/>
          </a:p>
          <a:p>
            <a:r>
              <a:rPr lang="en-AU" dirty="0" smtClean="0"/>
              <a:t>Can work individually but discuss among yourselves if you wish or ask facilitator if you need help</a:t>
            </a:r>
          </a:p>
          <a:p>
            <a:r>
              <a:rPr lang="en-AU" dirty="0" smtClean="0"/>
              <a:t>Is there anyone who doesn’t have a laptop?</a:t>
            </a:r>
          </a:p>
          <a:p>
            <a:pPr lvl="1"/>
            <a:r>
              <a:rPr lang="en-AU" dirty="0" smtClean="0"/>
              <a:t>Pair up with someone who has</a:t>
            </a:r>
          </a:p>
          <a:p>
            <a:r>
              <a:rPr lang="en-AU" dirty="0" smtClean="0"/>
              <a:t>Is there anyone who hasn’t used pivot tables?</a:t>
            </a:r>
          </a:p>
          <a:p>
            <a:pPr lvl="1"/>
            <a:r>
              <a:rPr lang="en-AU" dirty="0" smtClean="0"/>
              <a:t>pair up with someone who has used pivot tables</a:t>
            </a:r>
          </a:p>
          <a:p>
            <a:pPr lvl="1"/>
            <a:endParaRPr lang="en-A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29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 (continued)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Open </a:t>
            </a:r>
            <a:r>
              <a:rPr lang="en-AU" i="1" dirty="0" smtClean="0"/>
              <a:t>Performance indicator example 2.xlsx </a:t>
            </a:r>
            <a:r>
              <a:rPr lang="en-AU" dirty="0" smtClean="0"/>
              <a:t>spreadsheet </a:t>
            </a:r>
          </a:p>
          <a:p>
            <a:r>
              <a:rPr lang="en-AU" dirty="0" smtClean="0"/>
              <a:t>See </a:t>
            </a:r>
            <a:r>
              <a:rPr lang="en-AU" i="1" dirty="0" smtClean="0"/>
              <a:t>Instructions</a:t>
            </a:r>
            <a:r>
              <a:rPr lang="en-AU" dirty="0" smtClean="0"/>
              <a:t> sheet and use Pivot Tables to answer the following questions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dirty="0" smtClean="0"/>
              <a:t>How many reports for each district and response rate (%)?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dirty="0" smtClean="0"/>
              <a:t>% response in &lt; 24 hours (Days to respond = 0) for each district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dirty="0" smtClean="0"/>
              <a:t>What % of responses were by visit and what were by phone?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dirty="0" smtClean="0"/>
              <a:t>What was the maximum time to respond?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dirty="0" smtClean="0"/>
              <a:t>What was the average time to respond?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dirty="0" smtClean="0"/>
              <a:t>How do the districts compare?</a:t>
            </a:r>
          </a:p>
          <a:p>
            <a:pPr marL="1371600" lvl="2" indent="-51435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7086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Present results and discuss the findings</a:t>
            </a:r>
          </a:p>
          <a:p>
            <a:r>
              <a:rPr lang="en-AU" dirty="0" smtClean="0"/>
              <a:t>Select a participant to present results</a:t>
            </a:r>
          </a:p>
          <a:p>
            <a:r>
              <a:rPr lang="en-AU" dirty="0" smtClean="0"/>
              <a:t>Discuss:</a:t>
            </a:r>
          </a:p>
          <a:p>
            <a:pPr lvl="1"/>
            <a:r>
              <a:rPr lang="en-AU" dirty="0" smtClean="0"/>
              <a:t>What do these results show?</a:t>
            </a:r>
          </a:p>
          <a:p>
            <a:pPr lvl="1"/>
            <a:r>
              <a:rPr lang="en-AU" dirty="0" smtClean="0"/>
              <a:t>Assuming a goal of 80% response in &lt;24 hours, or 95% overall, how many districts are meeting these goals?</a:t>
            </a:r>
          </a:p>
          <a:p>
            <a:pPr lvl="1"/>
            <a:r>
              <a:rPr lang="en-AU" dirty="0" smtClean="0"/>
              <a:t>Can you compare the districts?</a:t>
            </a:r>
          </a:p>
          <a:p>
            <a:pPr lvl="1"/>
            <a:r>
              <a:rPr lang="en-AU" dirty="0" smtClean="0"/>
              <a:t>What might be possible reasons for poor performance in </a:t>
            </a:r>
            <a:r>
              <a:rPr lang="en-AU" dirty="0" err="1" smtClean="0"/>
              <a:t>Kabuparten</a:t>
            </a:r>
            <a:r>
              <a:rPr lang="en-AU" dirty="0" smtClean="0"/>
              <a:t> B, compared to the others?</a:t>
            </a:r>
          </a:p>
          <a:p>
            <a:r>
              <a:rPr lang="en-AU" dirty="0"/>
              <a:t>See </a:t>
            </a:r>
            <a:r>
              <a:rPr lang="en-AU" i="1" dirty="0"/>
              <a:t>Performance indicator example 2 results.xlsx </a:t>
            </a:r>
            <a:r>
              <a:rPr lang="en-AU" dirty="0"/>
              <a:t>for worked example results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2041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Final discussion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Any final comments or questions?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80713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Session 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Some performance indicators can be calculated from </a:t>
            </a:r>
            <a:r>
              <a:rPr lang="en-AU" dirty="0" err="1" smtClean="0"/>
              <a:t>iSIKHNAS</a:t>
            </a:r>
            <a:r>
              <a:rPr lang="en-AU" dirty="0" smtClean="0"/>
              <a:t> data using excel</a:t>
            </a:r>
          </a:p>
          <a:p>
            <a:r>
              <a:rPr lang="en-AU" dirty="0" smtClean="0"/>
              <a:t>Performance indicators should be:</a:t>
            </a:r>
          </a:p>
          <a:p>
            <a:pPr lvl="1"/>
            <a:r>
              <a:rPr lang="en-AU" dirty="0" smtClean="0"/>
              <a:t>monitored for performance over time or </a:t>
            </a:r>
          </a:p>
          <a:p>
            <a:pPr lvl="1"/>
            <a:r>
              <a:rPr lang="en-AU" dirty="0" smtClean="0"/>
              <a:t>Compared against targets or goals</a:t>
            </a:r>
          </a:p>
          <a:p>
            <a:r>
              <a:rPr lang="en-AU" dirty="0" smtClean="0"/>
              <a:t>Take care if comparing performance between districts</a:t>
            </a:r>
          </a:p>
          <a:p>
            <a:pPr lvl="1"/>
            <a:r>
              <a:rPr lang="en-AU" dirty="0" smtClean="0"/>
              <a:t>Performance can be affected by many factors</a:t>
            </a:r>
          </a:p>
          <a:p>
            <a:pPr lvl="1"/>
            <a:r>
              <a:rPr lang="en-AU" dirty="0" smtClean="0"/>
              <a:t>Aim is to identify causes for poor performance and fix, rather than blaming someone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2306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 for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At the end of this session you should be able to:</a:t>
            </a:r>
          </a:p>
          <a:p>
            <a:pPr lvl="1"/>
            <a:r>
              <a:rPr lang="en-AU" dirty="0" smtClean="0"/>
              <a:t>Calculate simple performance indicators using </a:t>
            </a:r>
            <a:r>
              <a:rPr lang="en-AU" dirty="0" err="1" smtClean="0"/>
              <a:t>iSIKHNAS</a:t>
            </a:r>
            <a:r>
              <a:rPr lang="en-AU" dirty="0" smtClean="0"/>
              <a:t> data</a:t>
            </a:r>
          </a:p>
          <a:p>
            <a:pPr lvl="1"/>
            <a:r>
              <a:rPr lang="en-AU" dirty="0" smtClean="0"/>
              <a:t>Compare performance indicators against a goal or between districts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304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Performance indicators in </a:t>
            </a:r>
            <a:r>
              <a:rPr lang="en-AU" dirty="0" err="1" smtClean="0"/>
              <a:t>iSIKHNAS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iSIKHNAS</a:t>
            </a:r>
            <a:r>
              <a:rPr lang="en-AU" dirty="0" smtClean="0"/>
              <a:t> includes data that can be used to monitor performance in disease response </a:t>
            </a:r>
          </a:p>
          <a:p>
            <a:pPr lvl="1"/>
            <a:r>
              <a:rPr lang="en-AU" dirty="0" smtClean="0"/>
              <a:t>For example:</a:t>
            </a:r>
          </a:p>
          <a:p>
            <a:pPr lvl="2"/>
            <a:r>
              <a:rPr lang="en-AU" dirty="0" smtClean="0"/>
              <a:t>time to respond to priority disease reports</a:t>
            </a:r>
          </a:p>
          <a:p>
            <a:pPr lvl="2"/>
            <a:r>
              <a:rPr lang="en-AU" dirty="0" smtClean="0"/>
              <a:t>Type of response (telephone or visit)</a:t>
            </a:r>
          </a:p>
          <a:p>
            <a:pPr lvl="2"/>
            <a:r>
              <a:rPr lang="en-AU" dirty="0" smtClean="0"/>
              <a:t>Others</a:t>
            </a:r>
            <a:endParaRPr lang="en-US" dirty="0"/>
          </a:p>
          <a:p>
            <a:r>
              <a:rPr lang="en-AU" dirty="0" smtClean="0"/>
              <a:t>Can be used to support budget advocacy – </a:t>
            </a:r>
          </a:p>
          <a:p>
            <a:pPr lvl="1"/>
            <a:r>
              <a:rPr lang="en-AU" dirty="0" smtClean="0"/>
              <a:t>We need more resources to do our job better and to provide better animal health in district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712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Comparing performance indicators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Use performance indicators for measuring performance:</a:t>
            </a:r>
          </a:p>
          <a:p>
            <a:pPr lvl="1"/>
            <a:r>
              <a:rPr lang="en-AU" dirty="0" smtClean="0"/>
              <a:t>Within a single district or province</a:t>
            </a:r>
          </a:p>
          <a:p>
            <a:pPr lvl="1"/>
            <a:r>
              <a:rPr lang="en-AU" dirty="0" smtClean="0"/>
              <a:t>Monitoring over time or against targets</a:t>
            </a:r>
          </a:p>
          <a:p>
            <a:r>
              <a:rPr lang="en-AU" dirty="0" smtClean="0"/>
              <a:t>Comparisons between districts/provinces can be unfair:</a:t>
            </a:r>
          </a:p>
          <a:p>
            <a:pPr lvl="1"/>
            <a:r>
              <a:rPr lang="en-AU" dirty="0" smtClean="0"/>
              <a:t>Different characteristics between districts:</a:t>
            </a:r>
          </a:p>
          <a:p>
            <a:pPr lvl="2"/>
            <a:r>
              <a:rPr lang="en-AU" dirty="0" smtClean="0"/>
              <a:t>staff levels</a:t>
            </a:r>
          </a:p>
          <a:p>
            <a:pPr lvl="2"/>
            <a:r>
              <a:rPr lang="en-AU" dirty="0" smtClean="0"/>
              <a:t>numbers and types of farmers </a:t>
            </a:r>
          </a:p>
          <a:p>
            <a:pPr lvl="2"/>
            <a:r>
              <a:rPr lang="en-AU" dirty="0" smtClean="0"/>
              <a:t>geography and infrastructure</a:t>
            </a:r>
          </a:p>
          <a:p>
            <a:pPr lvl="2"/>
            <a:r>
              <a:rPr lang="en-AU" dirty="0" smtClean="0"/>
              <a:t>Resources and funding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7655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Need to consider: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If you need to compare performance indicators:</a:t>
            </a:r>
          </a:p>
          <a:p>
            <a:pPr lvl="1"/>
            <a:r>
              <a:rPr lang="en-AU" dirty="0" smtClean="0"/>
              <a:t>Compare only districts that are similar</a:t>
            </a:r>
          </a:p>
          <a:p>
            <a:pPr lvl="1"/>
            <a:r>
              <a:rPr lang="en-AU" dirty="0" smtClean="0"/>
              <a:t>Need to consider other factors, such as:</a:t>
            </a:r>
          </a:p>
          <a:p>
            <a:pPr lvl="2"/>
            <a:r>
              <a:rPr lang="en-AU" dirty="0"/>
              <a:t>the number of famers</a:t>
            </a:r>
          </a:p>
          <a:p>
            <a:pPr lvl="2"/>
            <a:r>
              <a:rPr lang="en-AU" dirty="0"/>
              <a:t>the number of animals </a:t>
            </a:r>
            <a:r>
              <a:rPr lang="en-AU" dirty="0" smtClean="0"/>
              <a:t>(by species)</a:t>
            </a:r>
            <a:endParaRPr lang="en-AU" dirty="0"/>
          </a:p>
          <a:p>
            <a:pPr lvl="2"/>
            <a:r>
              <a:rPr lang="en-AU" dirty="0"/>
              <a:t>the number of  animal health </a:t>
            </a:r>
            <a:r>
              <a:rPr lang="en-AU" dirty="0" smtClean="0"/>
              <a:t>workers (relative to the number of farmers or animals)</a:t>
            </a:r>
            <a:endParaRPr lang="en-AU" dirty="0"/>
          </a:p>
          <a:p>
            <a:pPr lvl="2"/>
            <a:r>
              <a:rPr lang="en-AU" dirty="0" smtClean="0"/>
              <a:t>numbers </a:t>
            </a:r>
            <a:r>
              <a:rPr lang="en-AU" dirty="0"/>
              <a:t>of reports being received</a:t>
            </a:r>
          </a:p>
          <a:p>
            <a:pPr lvl="2"/>
            <a:r>
              <a:rPr lang="en-AU" dirty="0"/>
              <a:t>geography of the area </a:t>
            </a:r>
            <a:r>
              <a:rPr lang="en-AU" dirty="0" smtClean="0"/>
              <a:t>– is </a:t>
            </a:r>
            <a:r>
              <a:rPr lang="en-AU" dirty="0"/>
              <a:t>it easy or hard to get </a:t>
            </a:r>
            <a:r>
              <a:rPr lang="en-AU" dirty="0" smtClean="0"/>
              <a:t>around?</a:t>
            </a:r>
            <a:endParaRPr lang="en-AU" dirty="0"/>
          </a:p>
          <a:p>
            <a:pPr lvl="2"/>
            <a:r>
              <a:rPr lang="en-AU" dirty="0"/>
              <a:t>size of the area and infrastructure (roads, phone service and so on)</a:t>
            </a:r>
          </a:p>
          <a:p>
            <a:pPr lvl="2"/>
            <a:r>
              <a:rPr lang="en-AU" dirty="0"/>
              <a:t>resources (availability of vehicles, equipment, phones and so on</a:t>
            </a:r>
            <a:r>
              <a:rPr lang="en-A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92271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Other important factors that can affect performance indicators include</a:t>
            </a:r>
          </a:p>
          <a:p>
            <a:pPr lvl="1"/>
            <a:r>
              <a:rPr lang="en-AU" dirty="0"/>
              <a:t>Staff leave</a:t>
            </a:r>
          </a:p>
          <a:p>
            <a:pPr lvl="1"/>
            <a:r>
              <a:rPr lang="en-AU" dirty="0"/>
              <a:t>Other priorities, for example priority disease outbreaks</a:t>
            </a:r>
          </a:p>
          <a:p>
            <a:pPr lvl="1"/>
            <a:r>
              <a:rPr lang="en-AU" dirty="0"/>
              <a:t>Vehicle or communication breakdowns </a:t>
            </a:r>
          </a:p>
          <a:p>
            <a:pPr lvl="1"/>
            <a:r>
              <a:rPr lang="en-AU" dirty="0"/>
              <a:t>District or provincial policies and budgets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087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to do about poor performance?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If performance indicators not meeting targets:</a:t>
            </a:r>
          </a:p>
          <a:p>
            <a:pPr lvl="1"/>
            <a:r>
              <a:rPr lang="en-AU" dirty="0" smtClean="0"/>
              <a:t>Don’t blame people</a:t>
            </a:r>
          </a:p>
          <a:p>
            <a:pPr lvl="1"/>
            <a:r>
              <a:rPr lang="en-AU" dirty="0" smtClean="0"/>
              <a:t>Investigate objectively why this is happening</a:t>
            </a:r>
          </a:p>
          <a:p>
            <a:pPr lvl="2"/>
            <a:r>
              <a:rPr lang="en-AU" dirty="0" smtClean="0"/>
              <a:t>What are the underlying reasons?</a:t>
            </a:r>
          </a:p>
          <a:p>
            <a:pPr lvl="1"/>
            <a:r>
              <a:rPr lang="en-AU" dirty="0" smtClean="0"/>
              <a:t>Recommend changes (including extra budget) to fix situation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683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The table below shows data for response to priority disease reports for 2 </a:t>
            </a:r>
            <a:r>
              <a:rPr lang="en-AU" dirty="0" err="1" smtClean="0"/>
              <a:t>Kabupaten</a:t>
            </a:r>
            <a:r>
              <a:rPr lang="en-AU" dirty="0" smtClean="0"/>
              <a:t> (A and B)</a:t>
            </a:r>
          </a:p>
          <a:p>
            <a:pPr lvl="1"/>
            <a:r>
              <a:rPr lang="en-AU" dirty="0" err="1" smtClean="0"/>
              <a:t>Kabupaten</a:t>
            </a:r>
            <a:r>
              <a:rPr lang="en-AU" dirty="0" smtClean="0"/>
              <a:t> A has a response rate of 100% compared to 89% for </a:t>
            </a:r>
            <a:r>
              <a:rPr lang="en-AU" dirty="0" err="1" smtClean="0"/>
              <a:t>Kabupaten</a:t>
            </a:r>
            <a:r>
              <a:rPr lang="en-AU" dirty="0" smtClean="0"/>
              <a:t> B at 89%</a:t>
            </a:r>
          </a:p>
          <a:p>
            <a:pPr lvl="1"/>
            <a:r>
              <a:rPr lang="en-AU" dirty="0" smtClean="0"/>
              <a:t>Discuss briefly:</a:t>
            </a:r>
          </a:p>
          <a:p>
            <a:pPr lvl="2"/>
            <a:r>
              <a:rPr lang="en-AU" dirty="0" smtClean="0"/>
              <a:t>How do these </a:t>
            </a:r>
            <a:r>
              <a:rPr lang="en-AU" dirty="0" err="1" smtClean="0"/>
              <a:t>Kabupaten</a:t>
            </a:r>
            <a:r>
              <a:rPr lang="en-AU" dirty="0" smtClean="0"/>
              <a:t> compare?</a:t>
            </a:r>
          </a:p>
          <a:p>
            <a:pPr lvl="2"/>
            <a:r>
              <a:rPr lang="en-AU" dirty="0" smtClean="0"/>
              <a:t>Is one doing “better” than the other?</a:t>
            </a:r>
          </a:p>
          <a:p>
            <a:pPr lvl="2"/>
            <a:r>
              <a:rPr lang="en-AU" dirty="0" smtClean="0"/>
              <a:t>What other data would help understand this?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324415"/>
              </p:ext>
            </p:extLst>
          </p:nvPr>
        </p:nvGraphicFramePr>
        <p:xfrm>
          <a:off x="1907704" y="4653136"/>
          <a:ext cx="4752529" cy="1507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2490"/>
                <a:gridCol w="934646"/>
                <a:gridCol w="1138567"/>
                <a:gridCol w="1336826"/>
              </a:tblGrid>
              <a:tr h="502535"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b="1" u="none" strike="noStrike" dirty="0" err="1" smtClean="0">
                          <a:effectLst/>
                        </a:rPr>
                        <a:t>Kabupaten</a:t>
                      </a:r>
                      <a:endParaRPr lang="en-A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2000" b="1" u="none" strike="noStrike" dirty="0">
                          <a:effectLst/>
                        </a:rPr>
                        <a:t>Reports</a:t>
                      </a:r>
                      <a:endParaRPr lang="en-A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2000" b="1" u="none" strike="noStrike" dirty="0">
                          <a:effectLst/>
                        </a:rPr>
                        <a:t>Response</a:t>
                      </a:r>
                      <a:endParaRPr lang="en-A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2000" b="1" u="none" strike="noStrike" dirty="0">
                          <a:effectLst/>
                        </a:rPr>
                        <a:t>% response</a:t>
                      </a:r>
                      <a:endParaRPr lang="en-A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2535"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>
                          <a:effectLst/>
                        </a:rPr>
                        <a:t>A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2000" u="none" strike="noStrike" dirty="0">
                          <a:effectLst/>
                        </a:rPr>
                        <a:t>24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2000" u="none" strike="noStrike" dirty="0">
                          <a:effectLst/>
                        </a:rPr>
                        <a:t>24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2000" u="none" strike="noStrike">
                          <a:effectLst/>
                        </a:rPr>
                        <a:t>100%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2535"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>
                          <a:effectLst/>
                        </a:rPr>
                        <a:t>B</a:t>
                      </a:r>
                      <a:endParaRPr lang="en-A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2000" u="none" strike="noStrike" dirty="0">
                          <a:effectLst/>
                        </a:rPr>
                        <a:t>54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2000" u="none" strike="noStrike" dirty="0">
                          <a:effectLst/>
                        </a:rPr>
                        <a:t>48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2000" u="none" strike="noStrike" dirty="0">
                          <a:effectLst/>
                        </a:rPr>
                        <a:t>89%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684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 continued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Other data shows:</a:t>
            </a:r>
          </a:p>
          <a:p>
            <a:pPr lvl="1"/>
            <a:r>
              <a:rPr lang="en-AU" dirty="0" err="1" smtClean="0"/>
              <a:t>Kabupaten</a:t>
            </a:r>
            <a:r>
              <a:rPr lang="en-AU" dirty="0" smtClean="0"/>
              <a:t> A has 5 animal health workers active compared to 3 animal health workers for </a:t>
            </a:r>
            <a:r>
              <a:rPr lang="en-AU" dirty="0" err="1" smtClean="0"/>
              <a:t>Kabupaten</a:t>
            </a:r>
            <a:r>
              <a:rPr lang="en-AU" dirty="0" smtClean="0"/>
              <a:t> B</a:t>
            </a:r>
          </a:p>
          <a:p>
            <a:pPr lvl="1"/>
            <a:r>
              <a:rPr lang="en-AU" dirty="0" err="1" smtClean="0"/>
              <a:t>Kabupaten</a:t>
            </a:r>
            <a:r>
              <a:rPr lang="en-AU" dirty="0" smtClean="0"/>
              <a:t> A responded to 23/24 by telephone and only 1 by a visit, </a:t>
            </a:r>
            <a:r>
              <a:rPr lang="en-AU" dirty="0" err="1" smtClean="0"/>
              <a:t>Kabupaten</a:t>
            </a:r>
            <a:r>
              <a:rPr lang="en-AU" dirty="0" smtClean="0"/>
              <a:t> 34/48 (71%) by phone and 14 (29%) by visit.</a:t>
            </a:r>
          </a:p>
          <a:p>
            <a:pPr lvl="1"/>
            <a:r>
              <a:rPr lang="en-AU" dirty="0" smtClean="0"/>
              <a:t>See </a:t>
            </a:r>
            <a:r>
              <a:rPr lang="en-AU" i="1" dirty="0" smtClean="0"/>
              <a:t>Performance indicator example 1.xlsx </a:t>
            </a:r>
            <a:r>
              <a:rPr lang="en-AU" dirty="0" smtClean="0"/>
              <a:t>for the example data and calculations</a:t>
            </a:r>
          </a:p>
          <a:p>
            <a:pPr lvl="1"/>
            <a:r>
              <a:rPr lang="en-AU" dirty="0" smtClean="0"/>
              <a:t>Does this change your view of their performance?</a:t>
            </a:r>
          </a:p>
          <a:p>
            <a:pPr lvl="2"/>
            <a:r>
              <a:rPr lang="en-AU" dirty="0" smtClean="0"/>
              <a:t>Which do you think is doing better?</a:t>
            </a:r>
          </a:p>
        </p:txBody>
      </p:sp>
    </p:spTree>
    <p:extLst>
      <p:ext uri="{BB962C8B-B14F-4D97-AF65-F5344CB8AC3E}">
        <p14:creationId xmlns:p14="http://schemas.microsoft.com/office/powerpoint/2010/main" val="124958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1080</Words>
  <Application>Microsoft Office PowerPoint</Application>
  <PresentationFormat>On-screen Show (4:3)</PresentationFormat>
  <Paragraphs>140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Using iSIKHNAS for Budget Advocacy</vt:lpstr>
      <vt:lpstr>Objectives for this session</vt:lpstr>
      <vt:lpstr>Performance indicators in iSIKHNAS</vt:lpstr>
      <vt:lpstr>Comparing performance indicators</vt:lpstr>
      <vt:lpstr>Need to consider:</vt:lpstr>
      <vt:lpstr>PowerPoint Presentation</vt:lpstr>
      <vt:lpstr>What to do about poor performance?</vt:lpstr>
      <vt:lpstr>Example</vt:lpstr>
      <vt:lpstr>Example continued</vt:lpstr>
      <vt:lpstr>Investigate reasons for poor performance</vt:lpstr>
      <vt:lpstr>Discussion and questions?</vt:lpstr>
      <vt:lpstr>Exercise</vt:lpstr>
      <vt:lpstr>Exercise (continued) </vt:lpstr>
      <vt:lpstr>Discussion</vt:lpstr>
      <vt:lpstr>Final discussion</vt:lpstr>
      <vt:lpstr>Session summary</vt:lpstr>
    </vt:vector>
  </TitlesOfParts>
  <Company>Ausvet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iSIKHNAS for Budget Advocacy</dc:title>
  <dc:creator>Evan Sergeant</dc:creator>
  <cp:lastModifiedBy>Evan Sergeant</cp:lastModifiedBy>
  <cp:revision>32</cp:revision>
  <dcterms:created xsi:type="dcterms:W3CDTF">2014-05-12T22:10:10Z</dcterms:created>
  <dcterms:modified xsi:type="dcterms:W3CDTF">2014-07-10T05:55:15Z</dcterms:modified>
</cp:coreProperties>
</file>