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44AB3-6465-4F15-80CD-2BD5EF5831EF}" type="datetimeFigureOut">
              <a:rPr lang="en-AU" smtClean="0"/>
              <a:t>25/02/2015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318BC-CF23-4A58-A669-A67670DCD4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4468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New location codes can be created using an L message. 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sz="5500" dirty="0" smtClean="0"/>
              <a:t>This should be done:</a:t>
            </a:r>
          </a:p>
          <a:p>
            <a:pPr lvl="1"/>
            <a:r>
              <a:rPr lang="en-AU" sz="5100" dirty="0" smtClean="0"/>
              <a:t>If there is no code for the </a:t>
            </a:r>
            <a:r>
              <a:rPr lang="en-AU" sz="5100" dirty="0" err="1" smtClean="0"/>
              <a:t>Desa</a:t>
            </a:r>
            <a:r>
              <a:rPr lang="en-AU" sz="5100" dirty="0" smtClean="0"/>
              <a:t> in the code list, or</a:t>
            </a:r>
          </a:p>
          <a:p>
            <a:pPr lvl="1"/>
            <a:r>
              <a:rPr lang="en-AU" sz="5100" dirty="0" smtClean="0"/>
              <a:t>If the disease event is far from the centre of the </a:t>
            </a:r>
            <a:r>
              <a:rPr lang="en-AU" sz="5100" dirty="0" err="1" smtClean="0"/>
              <a:t>Desa</a:t>
            </a:r>
            <a:endParaRPr lang="en-AU" sz="510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BDC1-9231-4FDA-B226-10F245EDA95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0425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5100" dirty="0" smtClean="0"/>
              <a:t>New location codes can be created to identify the exact location of certain infrastructure, such as check points, abattoirs, laboratories etc.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BDC1-9231-4FDA-B226-10F245EDA951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09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CC53-2CD8-4542-B4E3-9EBFB149B8B0}" type="datetimeFigureOut">
              <a:rPr lang="en-AU" smtClean="0"/>
              <a:t>25/02/2015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9EE-AF46-4F49-970C-B315C854E5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286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CC53-2CD8-4542-B4E3-9EBFB149B8B0}" type="datetimeFigureOut">
              <a:rPr lang="en-AU" smtClean="0"/>
              <a:t>25/02/2015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9EE-AF46-4F49-970C-B315C854E5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391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CC53-2CD8-4542-B4E3-9EBFB149B8B0}" type="datetimeFigureOut">
              <a:rPr lang="en-AU" smtClean="0"/>
              <a:t>25/02/2015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9EE-AF46-4F49-970C-B315C854E5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348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CC53-2CD8-4542-B4E3-9EBFB149B8B0}" type="datetimeFigureOut">
              <a:rPr lang="en-AU" smtClean="0"/>
              <a:t>25/02/2015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9EE-AF46-4F49-970C-B315C854E5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040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CC53-2CD8-4542-B4E3-9EBFB149B8B0}" type="datetimeFigureOut">
              <a:rPr lang="en-AU" smtClean="0"/>
              <a:t>25/02/2015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9EE-AF46-4F49-970C-B315C854E5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957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CC53-2CD8-4542-B4E3-9EBFB149B8B0}" type="datetimeFigureOut">
              <a:rPr lang="en-AU" smtClean="0"/>
              <a:t>25/02/2015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9EE-AF46-4F49-970C-B315C854E5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004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CC53-2CD8-4542-B4E3-9EBFB149B8B0}" type="datetimeFigureOut">
              <a:rPr lang="en-AU" smtClean="0"/>
              <a:t>25/02/2015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9EE-AF46-4F49-970C-B315C854E5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48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CC53-2CD8-4542-B4E3-9EBFB149B8B0}" type="datetimeFigureOut">
              <a:rPr lang="en-AU" smtClean="0"/>
              <a:t>25/02/2015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9EE-AF46-4F49-970C-B315C854E5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853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CC53-2CD8-4542-B4E3-9EBFB149B8B0}" type="datetimeFigureOut">
              <a:rPr lang="en-AU" smtClean="0"/>
              <a:t>25/02/2015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9EE-AF46-4F49-970C-B315C854E5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679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CC53-2CD8-4542-B4E3-9EBFB149B8B0}" type="datetimeFigureOut">
              <a:rPr lang="en-AU" smtClean="0"/>
              <a:t>25/02/2015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9EE-AF46-4F49-970C-B315C854E5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728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CC53-2CD8-4542-B4E3-9EBFB149B8B0}" type="datetimeFigureOut">
              <a:rPr lang="en-AU" smtClean="0"/>
              <a:t>25/02/2015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9EE-AF46-4F49-970C-B315C854E5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905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CCC53-2CD8-4542-B4E3-9EBFB149B8B0}" type="datetimeFigureOut">
              <a:rPr lang="en-AU" smtClean="0"/>
              <a:t>25/02/2015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4D9EE-AF46-4F49-970C-B315C854E5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105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notesSlide" Target="../notesSlides/notesSlide2.xml"/><Relationship Id="rId7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33" y="476672"/>
            <a:ext cx="5081158" cy="1867325"/>
          </a:xfrm>
        </p:spPr>
      </p:pic>
      <p:sp>
        <p:nvSpPr>
          <p:cNvPr id="5" name="TextBox 4"/>
          <p:cNvSpPr txBox="1"/>
          <p:nvPr/>
        </p:nvSpPr>
        <p:spPr>
          <a:xfrm>
            <a:off x="1115616" y="3789040"/>
            <a:ext cx="7128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b="1" dirty="0" smtClean="0"/>
              <a:t>OTHER FEATURES and FUNCTIONS</a:t>
            </a:r>
            <a:endParaRPr lang="en-AU" sz="6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224" y="2060848"/>
            <a:ext cx="4387576" cy="144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908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5"/>
    </mc:Choice>
    <mc:Fallback xmlns="">
      <p:transition spd="slow" advTm="2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Step 2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5400" dirty="0" smtClean="0"/>
              <a:t>From </a:t>
            </a:r>
            <a:r>
              <a:rPr lang="en-AU" sz="5400" dirty="0"/>
              <a:t>the </a:t>
            </a:r>
            <a:r>
              <a:rPr lang="en-AU" sz="5400" b="1" dirty="0"/>
              <a:t>NEW number</a:t>
            </a:r>
            <a:r>
              <a:rPr lang="en-AU" sz="5400" dirty="0"/>
              <a:t> send a message including the secret code</a:t>
            </a:r>
          </a:p>
          <a:p>
            <a:pPr marL="0" indent="0" algn="ctr">
              <a:buNone/>
            </a:pPr>
            <a:r>
              <a:rPr lang="fr-FR" sz="5400" b="1" dirty="0">
                <a:solidFill>
                  <a:srgbClr val="00B050"/>
                </a:solidFill>
              </a:rPr>
              <a:t>N [secret code]   </a:t>
            </a:r>
            <a:endParaRPr lang="fr-FR" sz="5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fr-FR" sz="5400" b="1" dirty="0" err="1" smtClean="0"/>
              <a:t>Example</a:t>
            </a:r>
            <a:r>
              <a:rPr lang="fr-FR" sz="5400" b="1" dirty="0"/>
              <a:t>: N 6789</a:t>
            </a:r>
            <a:br>
              <a:rPr lang="fr-FR" sz="5400" b="1" dirty="0"/>
            </a:b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268888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rved Right Arrow 6"/>
          <p:cNvSpPr/>
          <p:nvPr/>
        </p:nvSpPr>
        <p:spPr>
          <a:xfrm rot="7543393" flipH="1">
            <a:off x="1065991" y="2527624"/>
            <a:ext cx="1450307" cy="3106757"/>
          </a:xfrm>
          <a:prstGeom prst="curvedRightArrow">
            <a:avLst>
              <a:gd name="adj1" fmla="val 25000"/>
              <a:gd name="adj2" fmla="val 48408"/>
              <a:gd name="adj3" fmla="val 35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 rot="20761050">
            <a:off x="2555775" y="198328"/>
            <a:ext cx="8845683" cy="8919304"/>
            <a:chOff x="2555775" y="198328"/>
            <a:chExt cx="8845683" cy="89193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95" b="99400" l="10000" r="99800">
                          <a14:backgroundMark x1="16600" y1="14843" x2="16600" y2="14843"/>
                          <a14:backgroundMark x1="15200" y1="28786" x2="15200" y2="28786"/>
                          <a14:backgroundMark x1="16000" y1="41529" x2="16000" y2="41529"/>
                          <a14:backgroundMark x1="18000" y1="51424" x2="18000" y2="51424"/>
                          <a14:backgroundMark x1="33800" y1="71664" x2="33800" y2="71664"/>
                          <a14:backgroundMark x1="47800" y1="76612" x2="47800" y2="76612"/>
                          <a14:backgroundMark x1="66800" y1="86657" x2="66800" y2="87556"/>
                          <a14:backgroundMark x1="77400" y1="96102" x2="77400" y2="96102"/>
                          <a14:backgroundMark x1="95000" y1="67616" x2="95000" y2="67616"/>
                          <a14:backgroundMark x1="87400" y1="61619" x2="87400" y2="61619"/>
                          <a14:backgroundMark x1="84800" y1="49325" x2="84800" y2="49325"/>
                          <a14:backgroundMark x1="82000" y1="40630" x2="82000" y2="40630"/>
                          <a14:backgroundMark x1="75400" y1="32684" x2="75400" y2="32684"/>
                          <a14:backgroundMark x1="74600" y1="16192" x2="74600" y2="161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9020" b="21568"/>
            <a:stretch/>
          </p:blipFill>
          <p:spPr>
            <a:xfrm>
              <a:off x="2555775" y="198328"/>
              <a:ext cx="8845683" cy="891930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572000" y="2708920"/>
              <a:ext cx="2088232" cy="194906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4400" b="1" dirty="0" smtClean="0"/>
                <a:t>N 6789</a:t>
              </a:r>
              <a:endParaRPr lang="en-AU" sz="4400" b="1" dirty="0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3142330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86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rved Right Arrow 6"/>
          <p:cNvSpPr/>
          <p:nvPr/>
        </p:nvSpPr>
        <p:spPr>
          <a:xfrm rot="18809606">
            <a:off x="900851" y="3184783"/>
            <a:ext cx="1450307" cy="3106757"/>
          </a:xfrm>
          <a:prstGeom prst="curvedRightArrow">
            <a:avLst>
              <a:gd name="adj1" fmla="val 25000"/>
              <a:gd name="adj2" fmla="val 48408"/>
              <a:gd name="adj3" fmla="val 35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5" b="99400" l="10000" r="99800">
                        <a14:backgroundMark x1="16600" y1="14843" x2="16600" y2="14843"/>
                        <a14:backgroundMark x1="15200" y1="28786" x2="15200" y2="28786"/>
                        <a14:backgroundMark x1="16000" y1="41529" x2="16000" y2="41529"/>
                        <a14:backgroundMark x1="18000" y1="51424" x2="18000" y2="51424"/>
                        <a14:backgroundMark x1="33800" y1="71664" x2="33800" y2="71664"/>
                        <a14:backgroundMark x1="47800" y1="76612" x2="47800" y2="76612"/>
                        <a14:backgroundMark x1="66800" y1="86657" x2="66800" y2="87556"/>
                        <a14:backgroundMark x1="77400" y1="96102" x2="77400" y2="96102"/>
                        <a14:backgroundMark x1="95000" y1="67616" x2="95000" y2="67616"/>
                        <a14:backgroundMark x1="87400" y1="61619" x2="87400" y2="61619"/>
                        <a14:backgroundMark x1="84800" y1="49325" x2="84800" y2="49325"/>
                        <a14:backgroundMark x1="82000" y1="40630" x2="82000" y2="40630"/>
                        <a14:backgroundMark x1="75400" y1="32684" x2="75400" y2="32684"/>
                        <a14:backgroundMark x1="74600" y1="16192" x2="74600" y2="16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9" t="9020" b="21568"/>
          <a:stretch/>
        </p:blipFill>
        <p:spPr>
          <a:xfrm rot="20761050">
            <a:off x="2781210" y="-87674"/>
            <a:ext cx="10952488" cy="110436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761050">
            <a:off x="4616069" y="2892783"/>
            <a:ext cx="3301315" cy="32196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chemeClr val="bg1"/>
                </a:solidFill>
              </a:rPr>
              <a:t>Thank you. 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</a:rPr>
              <a:t>You have changed your telephone number.  Your new number is 0821 23456789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648"/>
            <a:ext cx="3673993" cy="274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08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800" dirty="0" smtClean="0"/>
              <a:t>Your </a:t>
            </a:r>
            <a:r>
              <a:rPr lang="en-AU" sz="4800" b="1" dirty="0" smtClean="0"/>
              <a:t>old phone number is deleted </a:t>
            </a:r>
            <a:r>
              <a:rPr lang="en-AU" sz="4800" dirty="0" smtClean="0"/>
              <a:t>from the system</a:t>
            </a:r>
          </a:p>
          <a:p>
            <a:pPr marL="0" indent="0" algn="ctr">
              <a:buNone/>
            </a:pPr>
            <a:endParaRPr lang="en-AU" sz="4800" dirty="0" smtClean="0"/>
          </a:p>
          <a:p>
            <a:pPr marL="0" indent="0" algn="ctr">
              <a:buNone/>
            </a:pPr>
            <a:r>
              <a:rPr lang="en-AU" sz="4800" dirty="0" smtClean="0"/>
              <a:t>Your </a:t>
            </a:r>
            <a:r>
              <a:rPr lang="en-AU" sz="4800" b="1" dirty="0" smtClean="0"/>
              <a:t>new number is automatically stored</a:t>
            </a:r>
            <a:r>
              <a:rPr lang="en-AU" sz="4800" dirty="0" smtClean="0"/>
              <a:t> by the system</a:t>
            </a:r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190362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33" y="476672"/>
            <a:ext cx="5081158" cy="1867325"/>
          </a:xfrm>
        </p:spPr>
      </p:pic>
      <p:sp>
        <p:nvSpPr>
          <p:cNvPr id="5" name="TextBox 4"/>
          <p:cNvSpPr txBox="1"/>
          <p:nvPr/>
        </p:nvSpPr>
        <p:spPr>
          <a:xfrm>
            <a:off x="1115616" y="4149080"/>
            <a:ext cx="7128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b="1" dirty="0" smtClean="0"/>
              <a:t>OTHER FUNCTIONS: Add a new location</a:t>
            </a:r>
            <a:endParaRPr lang="en-AU" sz="6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224" y="2060848"/>
            <a:ext cx="4387576" cy="144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066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"/>
    </mc:Choice>
    <mc:Fallback xmlns="">
      <p:transition spd="slow" advTm="1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When to add a new location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08228"/>
            <a:ext cx="6923112" cy="485740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AU" sz="4800" dirty="0" smtClean="0"/>
              <a:t>If </a:t>
            </a:r>
            <a:r>
              <a:rPr lang="en-AU" sz="4800" dirty="0"/>
              <a:t>there is no code for the </a:t>
            </a:r>
            <a:r>
              <a:rPr lang="en-AU" sz="4800" dirty="0" err="1"/>
              <a:t>Desa</a:t>
            </a:r>
            <a:r>
              <a:rPr lang="en-AU" sz="4800" dirty="0"/>
              <a:t> in the code list, or</a:t>
            </a:r>
          </a:p>
          <a:p>
            <a:pPr marL="457200" lvl="1" indent="0">
              <a:buNone/>
            </a:pPr>
            <a:endParaRPr lang="en-AU" sz="4800" dirty="0" smtClean="0"/>
          </a:p>
          <a:p>
            <a:pPr marL="457200" lvl="1" indent="0">
              <a:buNone/>
            </a:pPr>
            <a:r>
              <a:rPr lang="en-AU" sz="4800" dirty="0" smtClean="0"/>
              <a:t>If </a:t>
            </a:r>
            <a:r>
              <a:rPr lang="en-AU" sz="4800" dirty="0"/>
              <a:t>the disease event is far from the centre of the </a:t>
            </a:r>
            <a:r>
              <a:rPr lang="en-AU" sz="4800" dirty="0" err="1"/>
              <a:t>Desa</a:t>
            </a:r>
            <a:endParaRPr lang="en-AU" sz="4800" dirty="0"/>
          </a:p>
          <a:p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323528" y="260648"/>
            <a:ext cx="576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AU" sz="5400" b="1" cap="none" spc="0" dirty="0">
                <a:ln/>
                <a:solidFill>
                  <a:schemeClr val="accent3"/>
                </a:solidFill>
                <a:effectLst/>
              </a:rPr>
              <a:t>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5724" flipH="1">
            <a:off x="-1440668" y="697819"/>
            <a:ext cx="4680520" cy="3744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8866">
            <a:off x="-1440668" y="3573016"/>
            <a:ext cx="3836282" cy="306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251870"/>
            <a:ext cx="13282242" cy="7344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71542"/>
            <a:ext cx="1315920" cy="1052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01641"/>
            <a:ext cx="479330" cy="824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996" y="5589240"/>
            <a:ext cx="775860" cy="6206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44" y="404664"/>
            <a:ext cx="8964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/>
              <a:t>New location codes </a:t>
            </a:r>
          </a:p>
          <a:p>
            <a:pPr algn="ctr"/>
            <a:r>
              <a:rPr lang="en-AU" sz="4400" b="1" dirty="0" smtClean="0"/>
              <a:t>for infrastructure</a:t>
            </a:r>
            <a:endParaRPr lang="en-AU" sz="4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254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2"/>
    </mc:Choice>
    <mc:Fallback xmlns="">
      <p:transition spd="slow" advTm="4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829" y="0"/>
            <a:ext cx="8229600" cy="1143000"/>
          </a:xfrm>
        </p:spPr>
        <p:txBody>
          <a:bodyPr/>
          <a:lstStyle/>
          <a:p>
            <a:r>
              <a:rPr lang="en-AU" b="1" dirty="0" smtClean="0"/>
              <a:t>Geographical coordinates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427168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5400" dirty="0" smtClean="0"/>
              <a:t>You </a:t>
            </a:r>
            <a:r>
              <a:rPr lang="en-AU" sz="5400" dirty="0"/>
              <a:t>need to know the coordinates of the </a:t>
            </a:r>
            <a:r>
              <a:rPr lang="en-AU" sz="5400" dirty="0" smtClean="0"/>
              <a:t>location</a:t>
            </a:r>
            <a:r>
              <a:rPr lang="en-AU" sz="5400" dirty="0"/>
              <a:t>.</a:t>
            </a:r>
            <a:endParaRPr lang="en-AU" sz="5400" dirty="0" smtClean="0"/>
          </a:p>
          <a:p>
            <a:pPr marL="0" indent="0">
              <a:buNone/>
            </a:pPr>
            <a:r>
              <a:rPr lang="en-AU" sz="5400" dirty="0" smtClean="0"/>
              <a:t>Use </a:t>
            </a:r>
            <a:r>
              <a:rPr lang="en-AU" sz="5400" dirty="0"/>
              <a:t>a GPS or GPS-enabled smartphone. </a:t>
            </a:r>
            <a:endParaRPr lang="en-AU" sz="5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3" t="9544" r="32666"/>
          <a:stretch/>
        </p:blipFill>
        <p:spPr>
          <a:xfrm rot="1390642">
            <a:off x="6469343" y="2463559"/>
            <a:ext cx="3560791" cy="715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Add a new location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b="1" dirty="0" smtClean="0">
                <a:solidFill>
                  <a:srgbClr val="00B050"/>
                </a:solidFill>
              </a:rPr>
              <a:t>L </a:t>
            </a:r>
            <a:r>
              <a:rPr lang="en-AU" sz="4400" b="1" dirty="0">
                <a:solidFill>
                  <a:srgbClr val="00B050"/>
                </a:solidFill>
              </a:rPr>
              <a:t>[latitude] [longitude] [name]</a:t>
            </a:r>
          </a:p>
          <a:p>
            <a:pPr marL="0" indent="0">
              <a:buNone/>
            </a:pPr>
            <a:r>
              <a:rPr lang="en-AU" dirty="0"/>
              <a:t> </a:t>
            </a:r>
            <a:r>
              <a:rPr lang="en-AU" dirty="0" smtClean="0"/>
              <a:t>Example:</a:t>
            </a:r>
            <a:endParaRPr lang="en-AU" dirty="0"/>
          </a:p>
          <a:p>
            <a:pPr marL="0" lvl="1" indent="0" algn="ctr">
              <a:buNone/>
            </a:pPr>
            <a:r>
              <a:rPr lang="en-AU" sz="3600" b="1" dirty="0" smtClean="0">
                <a:solidFill>
                  <a:srgbClr val="0070C0"/>
                </a:solidFill>
              </a:rPr>
              <a:t>L  -3.31932   112.39203  </a:t>
            </a:r>
            <a:r>
              <a:rPr lang="en-AU" sz="3600" b="1" dirty="0" err="1" smtClean="0">
                <a:solidFill>
                  <a:srgbClr val="0070C0"/>
                </a:solidFill>
              </a:rPr>
              <a:t>Hati</a:t>
            </a:r>
            <a:r>
              <a:rPr lang="en-AU" sz="3600" b="1" dirty="0" smtClean="0">
                <a:solidFill>
                  <a:srgbClr val="0070C0"/>
                </a:solidFill>
              </a:rPr>
              <a:t> Abattoir</a:t>
            </a:r>
            <a:endParaRPr lang="en-AU" sz="3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endParaRPr lang="en-AU" b="1" dirty="0" smtClean="0"/>
          </a:p>
          <a:p>
            <a:pPr marL="0" lvl="1" indent="0">
              <a:buNone/>
            </a:pPr>
            <a:endParaRPr lang="en-AU" sz="4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endParaRPr lang="en-AU" b="1" dirty="0" smtClean="0"/>
          </a:p>
          <a:p>
            <a:pPr marL="0" indent="0">
              <a:buNone/>
            </a:pPr>
            <a:endParaRPr lang="en-AU" b="1" dirty="0"/>
          </a:p>
          <a:p>
            <a:endParaRPr lang="en-AU" dirty="0"/>
          </a:p>
        </p:txBody>
      </p:sp>
      <p:sp>
        <p:nvSpPr>
          <p:cNvPr id="4" name="Rectangular Callout 3"/>
          <p:cNvSpPr/>
          <p:nvPr/>
        </p:nvSpPr>
        <p:spPr>
          <a:xfrm>
            <a:off x="755576" y="3879433"/>
            <a:ext cx="2088232" cy="2203674"/>
          </a:xfrm>
          <a:prstGeom prst="wedgeRectCallout">
            <a:avLst>
              <a:gd name="adj1" fmla="val 20089"/>
              <a:gd name="adj2" fmla="val -665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AU" sz="2800" dirty="0">
                <a:effectLst/>
                <a:ea typeface="Calibri"/>
                <a:cs typeface="Times New Roman"/>
              </a:rPr>
              <a:t>In decimal degrees</a:t>
            </a:r>
          </a:p>
          <a:p>
            <a:pPr>
              <a:spcAft>
                <a:spcPts val="1000"/>
              </a:spcAft>
            </a:pPr>
            <a:r>
              <a:rPr lang="en-AU" sz="2800" dirty="0">
                <a:effectLst/>
                <a:ea typeface="Calibri"/>
                <a:cs typeface="Times New Roman"/>
              </a:rPr>
              <a:t>Negative for </a:t>
            </a:r>
            <a:r>
              <a:rPr lang="en-AU" sz="2800" dirty="0" smtClean="0">
                <a:effectLst/>
                <a:ea typeface="Calibri"/>
                <a:cs typeface="Times New Roman"/>
              </a:rPr>
              <a:t>south</a:t>
            </a:r>
            <a:endParaRPr lang="en-AU" sz="2800" dirty="0">
              <a:effectLst/>
              <a:ea typeface="Calibri"/>
              <a:cs typeface="Times New Roman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779912" y="3861048"/>
            <a:ext cx="1728192" cy="2222059"/>
          </a:xfrm>
          <a:prstGeom prst="wedgeRectCallout">
            <a:avLst>
              <a:gd name="adj1" fmla="val -21303"/>
              <a:gd name="adj2" fmla="val -676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AU" sz="2800" dirty="0">
                <a:effectLst/>
                <a:ea typeface="Calibri"/>
                <a:cs typeface="Times New Roman"/>
              </a:rPr>
              <a:t>In decimal degrees 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6372200" y="3891844"/>
            <a:ext cx="2105628" cy="2203674"/>
          </a:xfrm>
          <a:prstGeom prst="wedgeRectCallout">
            <a:avLst>
              <a:gd name="adj1" fmla="val 3016"/>
              <a:gd name="adj2" fmla="val -6586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AU" sz="2800" dirty="0">
                <a:effectLst/>
                <a:ea typeface="Calibri"/>
                <a:cs typeface="Times New Roman"/>
              </a:rPr>
              <a:t>The name of the location (e.g. </a:t>
            </a:r>
            <a:r>
              <a:rPr lang="en-AU" sz="2800" dirty="0" err="1">
                <a:effectLst/>
                <a:ea typeface="Calibri"/>
                <a:cs typeface="Times New Roman"/>
              </a:rPr>
              <a:t>dusun</a:t>
            </a:r>
            <a:r>
              <a:rPr lang="en-AU" sz="2800" dirty="0">
                <a:effectLst/>
                <a:ea typeface="Calibri"/>
                <a:cs typeface="Times New Roman"/>
              </a:rPr>
              <a:t>, farm, office)</a:t>
            </a:r>
          </a:p>
        </p:txBody>
      </p:sp>
    </p:spTree>
    <p:extLst>
      <p:ext uri="{BB962C8B-B14F-4D97-AF65-F5344CB8AC3E}">
        <p14:creationId xmlns:p14="http://schemas.microsoft.com/office/powerpoint/2010/main" val="73786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rved Right Arrow 5"/>
          <p:cNvSpPr/>
          <p:nvPr/>
        </p:nvSpPr>
        <p:spPr>
          <a:xfrm rot="8167169" flipH="1">
            <a:off x="904877" y="2319215"/>
            <a:ext cx="2006516" cy="4057183"/>
          </a:xfrm>
          <a:prstGeom prst="curvedRightArrow">
            <a:avLst>
              <a:gd name="adj1" fmla="val 25000"/>
              <a:gd name="adj2" fmla="val 48408"/>
              <a:gd name="adj3" fmla="val 35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5" b="99400" l="10000" r="99800">
                        <a14:backgroundMark x1="16600" y1="14843" x2="16600" y2="14843"/>
                        <a14:backgroundMark x1="15200" y1="28786" x2="15200" y2="28786"/>
                        <a14:backgroundMark x1="16000" y1="41529" x2="16000" y2="41529"/>
                        <a14:backgroundMark x1="18000" y1="51424" x2="18000" y2="51424"/>
                        <a14:backgroundMark x1="33800" y1="71664" x2="33800" y2="71664"/>
                        <a14:backgroundMark x1="47800" y1="76612" x2="47800" y2="76612"/>
                        <a14:backgroundMark x1="66800" y1="86657" x2="66800" y2="87556"/>
                        <a14:backgroundMark x1="77400" y1="96102" x2="77400" y2="96102"/>
                        <a14:backgroundMark x1="95000" y1="67616" x2="95000" y2="67616"/>
                        <a14:backgroundMark x1="87400" y1="61619" x2="87400" y2="61619"/>
                        <a14:backgroundMark x1="84800" y1="49325" x2="84800" y2="49325"/>
                        <a14:backgroundMark x1="82000" y1="40630" x2="82000" y2="40630"/>
                        <a14:backgroundMark x1="75400" y1="32684" x2="75400" y2="32684"/>
                        <a14:backgroundMark x1="74600" y1="16192" x2="74600" y2="16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9" t="9020" b="21568"/>
          <a:stretch/>
        </p:blipFill>
        <p:spPr>
          <a:xfrm rot="20761050">
            <a:off x="2781210" y="-87674"/>
            <a:ext cx="10952488" cy="110436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761050">
            <a:off x="4616069" y="2892783"/>
            <a:ext cx="3301315" cy="32196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/>
              <a:t>L -4.6215 119.5929 </a:t>
            </a:r>
            <a:r>
              <a:rPr lang="en-AU" sz="3200" b="1" dirty="0" err="1"/>
              <a:t>Rumah</a:t>
            </a:r>
            <a:r>
              <a:rPr lang="en-AU" sz="3200" b="1" dirty="0"/>
              <a:t> </a:t>
            </a:r>
            <a:r>
              <a:rPr lang="en-AU" sz="3200" b="1" dirty="0" err="1"/>
              <a:t>Potong</a:t>
            </a:r>
            <a:r>
              <a:rPr lang="en-AU" sz="3200" b="1" dirty="0"/>
              <a:t> Bone</a:t>
            </a:r>
            <a:endParaRPr lang="en-AU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3142330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23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Other features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628800"/>
            <a:ext cx="670708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4000" dirty="0" smtClean="0"/>
              <a:t>You can do a few other actions in the system</a:t>
            </a:r>
          </a:p>
          <a:p>
            <a:r>
              <a:rPr lang="en-AU" sz="4000" dirty="0" smtClean="0"/>
              <a:t>Delete the last message you sent</a:t>
            </a:r>
          </a:p>
          <a:p>
            <a:r>
              <a:rPr lang="en-AU" sz="4000" dirty="0" smtClean="0"/>
              <a:t>Change your registered phone number</a:t>
            </a:r>
          </a:p>
          <a:p>
            <a:r>
              <a:rPr lang="en-AU" sz="4000" dirty="0" smtClean="0"/>
              <a:t>Find location codes</a:t>
            </a:r>
            <a:endParaRPr lang="en-AU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115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4"/>
    </mc:Choice>
    <mc:Fallback xmlns="">
      <p:transition spd="slow" advTm="5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Format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lnSpcReduction="10000"/>
          </a:bodyPr>
          <a:lstStyle/>
          <a:p>
            <a:pPr marL="400050" lvl="1" indent="0">
              <a:buNone/>
            </a:pPr>
            <a:r>
              <a:rPr lang="en-AU" dirty="0" smtClean="0"/>
              <a:t>The </a:t>
            </a:r>
            <a:r>
              <a:rPr lang="en-AU" dirty="0"/>
              <a:t>format of the coordinates should be latitude and longitude in </a:t>
            </a:r>
            <a:r>
              <a:rPr lang="en-AU" b="1" i="1" dirty="0"/>
              <a:t>decimal degrees</a:t>
            </a:r>
            <a:r>
              <a:rPr lang="en-AU" dirty="0"/>
              <a:t>, </a:t>
            </a:r>
            <a:endParaRPr lang="en-AU" dirty="0" smtClean="0"/>
          </a:p>
          <a:p>
            <a:pPr marL="400050" lvl="1" indent="0">
              <a:buNone/>
            </a:pPr>
            <a:r>
              <a:rPr lang="en-AU" dirty="0" smtClean="0"/>
              <a:t>Example</a:t>
            </a:r>
            <a:r>
              <a:rPr lang="en-AU" dirty="0"/>
              <a:t>:</a:t>
            </a:r>
          </a:p>
          <a:p>
            <a:pPr marL="400050" lvl="1" indent="0" algn="ctr">
              <a:buNone/>
            </a:pPr>
            <a:r>
              <a:rPr lang="en-AU" sz="4800" b="1" dirty="0" smtClean="0">
                <a:solidFill>
                  <a:srgbClr val="0070C0"/>
                </a:solidFill>
              </a:rPr>
              <a:t>-3.31932  112.39203</a:t>
            </a:r>
            <a:endParaRPr lang="en-AU" sz="4800" b="1" dirty="0">
              <a:solidFill>
                <a:srgbClr val="0070C0"/>
              </a:solidFill>
            </a:endParaRPr>
          </a:p>
          <a:p>
            <a:pPr marL="400050" lvl="1" indent="0">
              <a:buNone/>
            </a:pPr>
            <a:endParaRPr lang="en-AU" dirty="0" smtClean="0"/>
          </a:p>
          <a:p>
            <a:pPr marL="400050" lvl="1" indent="0">
              <a:buNone/>
            </a:pPr>
            <a:r>
              <a:rPr lang="en-AU" dirty="0" smtClean="0"/>
              <a:t>Other </a:t>
            </a:r>
            <a:r>
              <a:rPr lang="en-AU" dirty="0"/>
              <a:t>formats (degrees minutes seconds, degrees decimal minutes </a:t>
            </a:r>
            <a:r>
              <a:rPr lang="en-AU" dirty="0" err="1"/>
              <a:t>etc</a:t>
            </a:r>
            <a:r>
              <a:rPr lang="en-AU" dirty="0"/>
              <a:t>) are </a:t>
            </a:r>
            <a:r>
              <a:rPr lang="en-AU" b="1" i="1" dirty="0"/>
              <a:t>not accepted</a:t>
            </a:r>
            <a:r>
              <a:rPr lang="en-AU" dirty="0"/>
              <a:t>. </a:t>
            </a:r>
          </a:p>
          <a:p>
            <a:pPr marL="400050" lvl="1" indent="0">
              <a:buNone/>
            </a:pPr>
            <a:endParaRPr lang="en-AU" dirty="0" smtClean="0"/>
          </a:p>
          <a:p>
            <a:pPr marL="400050" lvl="1" indent="0">
              <a:buNone/>
            </a:pPr>
            <a:r>
              <a:rPr lang="en-AU" dirty="0" smtClean="0"/>
              <a:t>Use </a:t>
            </a:r>
            <a:r>
              <a:rPr lang="en-AU" dirty="0"/>
              <a:t>a </a:t>
            </a:r>
            <a:r>
              <a:rPr lang="en-AU" b="1" dirty="0"/>
              <a:t>minus sign</a:t>
            </a:r>
            <a:r>
              <a:rPr lang="en-AU" dirty="0"/>
              <a:t> for the latitude to indicate south, or no minus sign to indicate north.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91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rved Right Arrow 6"/>
          <p:cNvSpPr/>
          <p:nvPr/>
        </p:nvSpPr>
        <p:spPr>
          <a:xfrm rot="18809606">
            <a:off x="900851" y="3184783"/>
            <a:ext cx="1450307" cy="3106757"/>
          </a:xfrm>
          <a:prstGeom prst="curvedRightArrow">
            <a:avLst>
              <a:gd name="adj1" fmla="val 25000"/>
              <a:gd name="adj2" fmla="val 48408"/>
              <a:gd name="adj3" fmla="val 35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5" b="99400" l="10000" r="99800">
                        <a14:backgroundMark x1="16600" y1="14843" x2="16600" y2="14843"/>
                        <a14:backgroundMark x1="15200" y1="28786" x2="15200" y2="28786"/>
                        <a14:backgroundMark x1="16000" y1="41529" x2="16000" y2="41529"/>
                        <a14:backgroundMark x1="18000" y1="51424" x2="18000" y2="51424"/>
                        <a14:backgroundMark x1="33800" y1="71664" x2="33800" y2="71664"/>
                        <a14:backgroundMark x1="47800" y1="76612" x2="47800" y2="76612"/>
                        <a14:backgroundMark x1="66800" y1="86657" x2="66800" y2="87556"/>
                        <a14:backgroundMark x1="77400" y1="96102" x2="77400" y2="96102"/>
                        <a14:backgroundMark x1="95000" y1="67616" x2="95000" y2="67616"/>
                        <a14:backgroundMark x1="87400" y1="61619" x2="87400" y2="61619"/>
                        <a14:backgroundMark x1="84800" y1="49325" x2="84800" y2="49325"/>
                        <a14:backgroundMark x1="82000" y1="40630" x2="82000" y2="40630"/>
                        <a14:backgroundMark x1="75400" y1="32684" x2="75400" y2="32684"/>
                        <a14:backgroundMark x1="74600" y1="16192" x2="74600" y2="16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9" t="9020" b="21568"/>
          <a:stretch/>
        </p:blipFill>
        <p:spPr>
          <a:xfrm rot="20761050">
            <a:off x="2781210" y="-87674"/>
            <a:ext cx="10952488" cy="110436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761050">
            <a:off x="4616069" y="2892783"/>
            <a:ext cx="3301315" cy="32196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b="1" dirty="0"/>
              <a:t>Thank you.  Your new location code for </a:t>
            </a:r>
            <a:r>
              <a:rPr lang="en-AU" sz="3200" b="1" dirty="0" err="1"/>
              <a:t>Rumah</a:t>
            </a:r>
            <a:r>
              <a:rPr lang="en-AU" sz="3200" b="1" dirty="0"/>
              <a:t> </a:t>
            </a:r>
            <a:r>
              <a:rPr lang="en-AU" sz="3200" b="1" dirty="0" err="1"/>
              <a:t>Potong</a:t>
            </a:r>
            <a:r>
              <a:rPr lang="en-AU" sz="3200" b="1" dirty="0"/>
              <a:t> Bone is 73090920016.</a:t>
            </a:r>
            <a:endParaRPr lang="en-AU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648"/>
            <a:ext cx="3673993" cy="274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19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3"/>
          <a:stretch/>
        </p:blipFill>
        <p:spPr>
          <a:xfrm rot="20668480">
            <a:off x="4865438" y="3703779"/>
            <a:ext cx="4012684" cy="25336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5400" dirty="0" smtClean="0"/>
              <a:t>Location codes can also be added, changed and checked via the system website</a:t>
            </a:r>
            <a:endParaRPr lang="en-AU" sz="5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46540"/>
            <a:ext cx="4387576" cy="144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33" y="476672"/>
            <a:ext cx="5081158" cy="1867325"/>
          </a:xfrm>
        </p:spPr>
      </p:pic>
      <p:sp>
        <p:nvSpPr>
          <p:cNvPr id="5" name="TextBox 4"/>
          <p:cNvSpPr txBox="1"/>
          <p:nvPr/>
        </p:nvSpPr>
        <p:spPr>
          <a:xfrm>
            <a:off x="1084671" y="3933056"/>
            <a:ext cx="7128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b="1" dirty="0" smtClean="0"/>
              <a:t>ADMINISTRATION FUNCTIONS: Delete last message</a:t>
            </a:r>
            <a:endParaRPr lang="en-AU" sz="6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224" y="2060848"/>
            <a:ext cx="4387576" cy="144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678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8"/>
    </mc:Choice>
    <mc:Fallback xmlns="">
      <p:transition spd="slow" advTm="2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Delete the last message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If you make a mistake, you can send a delete message to the system.  </a:t>
            </a:r>
          </a:p>
          <a:p>
            <a:pPr marL="0" indent="0">
              <a:buNone/>
            </a:pPr>
            <a:r>
              <a:rPr lang="en-AU" sz="4000" b="1" dirty="0" smtClean="0">
                <a:solidFill>
                  <a:srgbClr val="FFC000"/>
                </a:solidFill>
              </a:rPr>
              <a:t>H U</a:t>
            </a:r>
            <a:r>
              <a:rPr lang="en-AU" sz="4000" b="1" dirty="0" smtClean="0">
                <a:solidFill>
                  <a:srgbClr val="00B050"/>
                </a:solidFill>
              </a:rPr>
              <a:t> </a:t>
            </a:r>
            <a:r>
              <a:rPr lang="en-AU" sz="4000" b="1" dirty="0" smtClean="0"/>
              <a:t>= deletes the last general report</a:t>
            </a:r>
          </a:p>
          <a:p>
            <a:pPr marL="0" indent="0">
              <a:buNone/>
            </a:pPr>
            <a:r>
              <a:rPr lang="en-AU" sz="4000" b="1" dirty="0" smtClean="0">
                <a:solidFill>
                  <a:srgbClr val="FFC000"/>
                </a:solidFill>
              </a:rPr>
              <a:t>H P</a:t>
            </a:r>
            <a:r>
              <a:rPr lang="en-AU" sz="4000" b="1" dirty="0" smtClean="0">
                <a:solidFill>
                  <a:srgbClr val="00B050"/>
                </a:solidFill>
              </a:rPr>
              <a:t> </a:t>
            </a:r>
            <a:r>
              <a:rPr lang="en-AU" sz="4000" b="1" dirty="0" smtClean="0"/>
              <a:t>= deletes the last priority report</a:t>
            </a:r>
          </a:p>
          <a:p>
            <a:pPr marL="0" indent="0">
              <a:buNone/>
            </a:pPr>
            <a:r>
              <a:rPr lang="en-AU" sz="4000" b="1" dirty="0" smtClean="0"/>
              <a:t>H [message start code] for any report type deletes the last message of this type.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60648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 smtClean="0">
                <a:solidFill>
                  <a:srgbClr val="FFC000"/>
                </a:solidFill>
              </a:rPr>
              <a:t>H</a:t>
            </a:r>
            <a:endParaRPr lang="en-AU" sz="6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2"/>
    </mc:Choice>
    <mc:Fallback xmlns="">
      <p:transition spd="slow" advTm="4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6672"/>
            <a:ext cx="5081158" cy="1867325"/>
          </a:xfrm>
        </p:spPr>
      </p:pic>
      <p:sp>
        <p:nvSpPr>
          <p:cNvPr id="5" name="TextBox 4"/>
          <p:cNvSpPr txBox="1"/>
          <p:nvPr/>
        </p:nvSpPr>
        <p:spPr>
          <a:xfrm>
            <a:off x="451132" y="3517022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b="1" dirty="0" smtClean="0"/>
              <a:t>OTHER FUNCTIONS: Change a phone number</a:t>
            </a:r>
            <a:endParaRPr lang="en-AU" sz="6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4387576" cy="144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14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"/>
    </mc:Choice>
    <mc:Fallback xmlns="">
      <p:transition spd="slow" advTm="1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Step </a:t>
            </a:r>
            <a:r>
              <a:rPr lang="en-AU" b="1" dirty="0" smtClean="0"/>
              <a:t>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5400" dirty="0" smtClean="0"/>
              <a:t>From </a:t>
            </a:r>
            <a:r>
              <a:rPr lang="en-AU" sz="5400" dirty="0"/>
              <a:t>the </a:t>
            </a:r>
            <a:r>
              <a:rPr lang="en-AU" sz="5400" b="1" dirty="0"/>
              <a:t>OLD number</a:t>
            </a:r>
            <a:r>
              <a:rPr lang="en-AU" sz="5400" dirty="0"/>
              <a:t> send an SMS with only the letter    </a:t>
            </a:r>
            <a:endParaRPr lang="en-AU" sz="5400" dirty="0" smtClean="0"/>
          </a:p>
          <a:p>
            <a:pPr marL="0" indent="0" algn="ctr">
              <a:buNone/>
            </a:pPr>
            <a:r>
              <a:rPr lang="en-AU" sz="9600" b="1" dirty="0" smtClean="0">
                <a:solidFill>
                  <a:srgbClr val="00B050"/>
                </a:solidFill>
              </a:rPr>
              <a:t>N</a:t>
            </a:r>
            <a:r>
              <a:rPr lang="en-AU" sz="5400" b="1" dirty="0"/>
              <a:t/>
            </a:r>
            <a:br>
              <a:rPr lang="en-AU" sz="5400" b="1" dirty="0"/>
            </a:b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30957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703" l="0" r="96400">
                        <a14:foregroundMark x1="8200" y1="90855" x2="8200" y2="90855"/>
                        <a14:foregroundMark x1="90400" y1="19640" x2="90400" y2="19640"/>
                        <a14:foregroundMark x1="6800" y1="88006" x2="6800" y2="88006"/>
                        <a14:foregroundMark x1="25000" y1="92204" x2="25000" y2="92204"/>
                        <a14:backgroundMark x1="3600" y1="48276" x2="3600" y2="48276"/>
                        <a14:backgroundMark x1="68200" y1="91304" x2="68200" y2="91304"/>
                        <a14:backgroundMark x1="38600" y1="97751" x2="38600" y2="97751"/>
                        <a14:backgroundMark x1="88000" y1="85607" x2="88000" y2="85607"/>
                        <a14:backgroundMark x1="76000" y1="82459" x2="76000" y2="82459"/>
                        <a14:backgroundMark x1="89200" y1="65667" x2="89200" y2="65667"/>
                        <a14:backgroundMark x1="85400" y1="49475" x2="85400" y2="49475"/>
                        <a14:backgroundMark x1="82600" y1="32834" x2="82600" y2="32834"/>
                        <a14:backgroundMark x1="93800" y1="29985" x2="93800" y2="29985"/>
                        <a14:backgroundMark x1="90400" y1="27136" x2="90400" y2="27136"/>
                        <a14:backgroundMark x1="92000" y1="11694" x2="92000" y2="11694"/>
                        <a14:backgroundMark x1="85400" y1="12144" x2="85400" y2="12144"/>
                        <a14:backgroundMark x1="65000" y1="2699" x2="65000" y2="2699"/>
                        <a14:backgroundMark x1="88200" y1="2699" x2="88200" y2="2699"/>
                        <a14:backgroundMark x1="6000" y1="43928" x2="6000" y2="43928"/>
                        <a14:backgroundMark x1="6800" y1="3898" x2="6800" y2="3898"/>
                        <a14:backgroundMark x1="32000" y1="38681" x2="32000" y2="38681"/>
                        <a14:backgroundMark x1="47400" y1="2549" x2="47400" y2="2549"/>
                        <a14:backgroundMark x1="24000" y1="4048" x2="24000" y2="4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386" y="269164"/>
            <a:ext cx="2914867" cy="3888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9" b="97301" l="0" r="74400">
                        <a14:backgroundMark x1="6400" y1="23988" x2="6400" y2="23988"/>
                        <a14:backgroundMark x1="6800" y1="30435" x2="6800" y2="30435"/>
                        <a14:backgroundMark x1="6200" y1="33883" x2="6200" y2="33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13" r="26514"/>
          <a:stretch/>
        </p:blipFill>
        <p:spPr>
          <a:xfrm rot="702652">
            <a:off x="-496624" y="45046"/>
            <a:ext cx="5160457" cy="8767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5" b="99400" l="10000" r="99800">
                        <a14:backgroundMark x1="16600" y1="14843" x2="16600" y2="14843"/>
                        <a14:backgroundMark x1="15200" y1="28786" x2="15200" y2="28786"/>
                        <a14:backgroundMark x1="16000" y1="41529" x2="16000" y2="41529"/>
                        <a14:backgroundMark x1="18000" y1="51424" x2="18000" y2="51424"/>
                        <a14:backgroundMark x1="33800" y1="71664" x2="33800" y2="71664"/>
                        <a14:backgroundMark x1="47800" y1="76612" x2="47800" y2="76612"/>
                        <a14:backgroundMark x1="66800" y1="86657" x2="66800" y2="87556"/>
                        <a14:backgroundMark x1="77400" y1="96102" x2="77400" y2="96102"/>
                        <a14:backgroundMark x1="95000" y1="67616" x2="95000" y2="67616"/>
                        <a14:backgroundMark x1="87400" y1="61619" x2="87400" y2="61619"/>
                        <a14:backgroundMark x1="84800" y1="49325" x2="84800" y2="49325"/>
                        <a14:backgroundMark x1="82000" y1="40630" x2="82000" y2="40630"/>
                        <a14:backgroundMark x1="75400" y1="32684" x2="75400" y2="32684"/>
                        <a14:backgroundMark x1="74600" y1="16192" x2="74600" y2="16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54" y="2359182"/>
            <a:ext cx="514093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130047">
            <a:off x="2034381" y="1654720"/>
            <a:ext cx="1703650" cy="16885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400" b="1" dirty="0" smtClean="0"/>
              <a:t>N</a:t>
            </a:r>
            <a:endParaRPr lang="en-AU" sz="5400" b="1" dirty="0"/>
          </a:p>
        </p:txBody>
      </p:sp>
      <p:sp>
        <p:nvSpPr>
          <p:cNvPr id="8" name="Curved Right Arrow 7"/>
          <p:cNvSpPr/>
          <p:nvPr/>
        </p:nvSpPr>
        <p:spPr>
          <a:xfrm rot="13985956">
            <a:off x="5092459" y="3170662"/>
            <a:ext cx="1728193" cy="3744416"/>
          </a:xfrm>
          <a:prstGeom prst="curvedRightArrow">
            <a:avLst>
              <a:gd name="adj1" fmla="val 25000"/>
              <a:gd name="adj2" fmla="val 48408"/>
              <a:gd name="adj3" fmla="val 35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7930"/>
            <a:ext cx="3744416" cy="279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22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Reply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7200" dirty="0" smtClean="0"/>
              <a:t>The system will send you a CODE.</a:t>
            </a:r>
            <a:endParaRPr lang="en-AU" sz="7200" dirty="0"/>
          </a:p>
        </p:txBody>
      </p:sp>
    </p:spTree>
    <p:extLst>
      <p:ext uri="{BB962C8B-B14F-4D97-AF65-F5344CB8AC3E}">
        <p14:creationId xmlns:p14="http://schemas.microsoft.com/office/powerpoint/2010/main" val="283354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18" y="387306"/>
            <a:ext cx="3744416" cy="279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703" l="0" r="96400">
                        <a14:foregroundMark x1="8200" y1="90855" x2="8200" y2="90855"/>
                        <a14:foregroundMark x1="90400" y1="19640" x2="90400" y2="19640"/>
                        <a14:foregroundMark x1="6800" y1="88006" x2="6800" y2="88006"/>
                        <a14:foregroundMark x1="25000" y1="92204" x2="25000" y2="92204"/>
                        <a14:backgroundMark x1="3600" y1="48276" x2="3600" y2="48276"/>
                        <a14:backgroundMark x1="68200" y1="91304" x2="68200" y2="91304"/>
                        <a14:backgroundMark x1="38600" y1="97751" x2="38600" y2="97751"/>
                        <a14:backgroundMark x1="88000" y1="85607" x2="88000" y2="85607"/>
                        <a14:backgroundMark x1="76000" y1="82459" x2="76000" y2="82459"/>
                        <a14:backgroundMark x1="89200" y1="65667" x2="89200" y2="65667"/>
                        <a14:backgroundMark x1="85400" y1="49475" x2="85400" y2="49475"/>
                        <a14:backgroundMark x1="82600" y1="32834" x2="82600" y2="32834"/>
                        <a14:backgroundMark x1="93800" y1="29985" x2="93800" y2="29985"/>
                        <a14:backgroundMark x1="90400" y1="27136" x2="90400" y2="27136"/>
                        <a14:backgroundMark x1="92000" y1="11694" x2="92000" y2="11694"/>
                        <a14:backgroundMark x1="85400" y1="12144" x2="85400" y2="12144"/>
                        <a14:backgroundMark x1="65000" y1="2699" x2="65000" y2="2699"/>
                        <a14:backgroundMark x1="88200" y1="2699" x2="88200" y2="2699"/>
                        <a14:backgroundMark x1="6000" y1="43928" x2="6000" y2="43928"/>
                        <a14:backgroundMark x1="6800" y1="3898" x2="6800" y2="3898"/>
                        <a14:backgroundMark x1="32000" y1="38681" x2="32000" y2="38681"/>
                        <a14:backgroundMark x1="47400" y1="2549" x2="47400" y2="2549"/>
                        <a14:backgroundMark x1="24000" y1="4048" x2="24000" y2="4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386" y="269164"/>
            <a:ext cx="2914867" cy="3888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99" b="97301" l="0" r="74400">
                        <a14:backgroundMark x1="6400" y1="23988" x2="6400" y2="23988"/>
                        <a14:backgroundMark x1="6800" y1="30435" x2="6800" y2="30435"/>
                        <a14:backgroundMark x1="6200" y1="33883" x2="6200" y2="33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13" r="26514"/>
          <a:stretch/>
        </p:blipFill>
        <p:spPr>
          <a:xfrm rot="702652">
            <a:off x="-3495267" y="-1058276"/>
            <a:ext cx="9319296" cy="1583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5" b="99400" l="10000" r="99800">
                        <a14:backgroundMark x1="16600" y1="14843" x2="16600" y2="14843"/>
                        <a14:backgroundMark x1="15200" y1="28786" x2="15200" y2="28786"/>
                        <a14:backgroundMark x1="16000" y1="41529" x2="16000" y2="41529"/>
                        <a14:backgroundMark x1="18000" y1="51424" x2="18000" y2="51424"/>
                        <a14:backgroundMark x1="33800" y1="71664" x2="33800" y2="71664"/>
                        <a14:backgroundMark x1="47800" y1="76612" x2="47800" y2="76612"/>
                        <a14:backgroundMark x1="66800" y1="86657" x2="66800" y2="87556"/>
                        <a14:backgroundMark x1="77400" y1="96102" x2="77400" y2="96102"/>
                        <a14:backgroundMark x1="95000" y1="67616" x2="95000" y2="67616"/>
                        <a14:backgroundMark x1="87400" y1="61619" x2="87400" y2="61619"/>
                        <a14:backgroundMark x1="84800" y1="49325" x2="84800" y2="49325"/>
                        <a14:backgroundMark x1="82000" y1="40630" x2="82000" y2="40630"/>
                        <a14:backgroundMark x1="75400" y1="32684" x2="75400" y2="32684"/>
                        <a14:backgroundMark x1="74600" y1="16192" x2="74600" y2="16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359182"/>
            <a:ext cx="514093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130047">
            <a:off x="1364388" y="1585157"/>
            <a:ext cx="2957160" cy="33216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b="1" dirty="0"/>
              <a:t>Thank you.  You would like to change your telephone number.  Your secret code is 6789. </a:t>
            </a:r>
          </a:p>
          <a:p>
            <a:r>
              <a:rPr lang="en-AU" sz="2400" b="1" dirty="0"/>
              <a:t>Please send N 6789 from your new telephone</a:t>
            </a:r>
            <a:r>
              <a:rPr lang="en-AU" sz="2400" b="1" dirty="0" smtClean="0"/>
              <a:t>.</a:t>
            </a:r>
            <a:endParaRPr lang="en-AU" sz="2400" b="1" dirty="0"/>
          </a:p>
        </p:txBody>
      </p:sp>
      <p:sp>
        <p:nvSpPr>
          <p:cNvPr id="8" name="Curved Right Arrow 7"/>
          <p:cNvSpPr/>
          <p:nvPr/>
        </p:nvSpPr>
        <p:spPr>
          <a:xfrm rot="13985956">
            <a:off x="5092459" y="3170662"/>
            <a:ext cx="1728193" cy="3744416"/>
          </a:xfrm>
          <a:prstGeom prst="curvedRightArrow">
            <a:avLst>
              <a:gd name="adj1" fmla="val 25000"/>
              <a:gd name="adj2" fmla="val 48408"/>
              <a:gd name="adj3" fmla="val 35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1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3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467</Words>
  <Application>Microsoft Office PowerPoint</Application>
  <PresentationFormat>On-screen Show (4:3)</PresentationFormat>
  <Paragraphs>77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Other features</vt:lpstr>
      <vt:lpstr>PowerPoint Presentation</vt:lpstr>
      <vt:lpstr>Delete the last message</vt:lpstr>
      <vt:lpstr>PowerPoint Presentation</vt:lpstr>
      <vt:lpstr>Step 1</vt:lpstr>
      <vt:lpstr>PowerPoint Presentation</vt:lpstr>
      <vt:lpstr>Reply</vt:lpstr>
      <vt:lpstr>PowerPoint Presentation</vt:lpstr>
      <vt:lpstr>Step 2</vt:lpstr>
      <vt:lpstr>PowerPoint Presentation</vt:lpstr>
      <vt:lpstr>PowerPoint Presentation</vt:lpstr>
      <vt:lpstr>PowerPoint Presentation</vt:lpstr>
      <vt:lpstr>PowerPoint Presentation</vt:lpstr>
      <vt:lpstr>When to add a new location</vt:lpstr>
      <vt:lpstr>PowerPoint Presentation</vt:lpstr>
      <vt:lpstr>Geographical coordinates</vt:lpstr>
      <vt:lpstr>Add a new location</vt:lpstr>
      <vt:lpstr>PowerPoint Presentation</vt:lpstr>
      <vt:lpstr>Format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Catriona Mackenzie</dc:creator>
  <cp:lastModifiedBy>Catriona Mackenzie</cp:lastModifiedBy>
  <cp:revision>1</cp:revision>
  <dcterms:created xsi:type="dcterms:W3CDTF">2013-09-18T02:47:17Z</dcterms:created>
  <dcterms:modified xsi:type="dcterms:W3CDTF">2015-02-25T11:49:21Z</dcterms:modified>
</cp:coreProperties>
</file>