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65" r:id="rId3"/>
    <p:sldId id="266" r:id="rId4"/>
    <p:sldId id="267" r:id="rId5"/>
    <p:sldId id="258" r:id="rId6"/>
    <p:sldId id="280" r:id="rId7"/>
    <p:sldId id="260" r:id="rId8"/>
    <p:sldId id="274" r:id="rId9"/>
    <p:sldId id="275" r:id="rId10"/>
    <p:sldId id="277" r:id="rId11"/>
    <p:sldId id="278" r:id="rId12"/>
    <p:sldId id="279"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82" autoAdjust="0"/>
  </p:normalViewPr>
  <p:slideViewPr>
    <p:cSldViewPr snapToObjects="1">
      <p:cViewPr varScale="1">
        <p:scale>
          <a:sx n="83" d="100"/>
          <a:sy n="83" d="100"/>
        </p:scale>
        <p:origin x="2424" y="66"/>
      </p:cViewPr>
      <p:guideLst>
        <p:guide orient="horz" pos="2160"/>
        <p:guide pos="2880"/>
      </p:guideLst>
    </p:cSldViewPr>
  </p:slideViewPr>
  <p:notesTextViewPr>
    <p:cViewPr>
      <p:scale>
        <a:sx n="100" d="100"/>
        <a:sy n="100" d="100"/>
      </p:scale>
      <p:origin x="0" y="0"/>
    </p:cViewPr>
  </p:notesTextViewPr>
  <p:notesViewPr>
    <p:cSldViewPr snapToObjects="1">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27/02/2014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r>
              <a:rPr lang="en-AU" b="1" dirty="0" smtClean="0"/>
              <a:t>Step 1 – </a:t>
            </a:r>
            <a:r>
              <a:rPr lang="en-AU" b="1" dirty="0" smtClean="0"/>
              <a:t>Introduction</a:t>
            </a:r>
            <a:endParaRPr lang="en-AU" b="1" baseline="0" dirty="0" smtClean="0"/>
          </a:p>
          <a:p>
            <a:endParaRPr lang="en-AU"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indent="0">
              <a:buFont typeface="Arial" panose="020B0604020202020204" pitchFamily="34" charset="0"/>
              <a:buNone/>
            </a:pPr>
            <a:endParaRPr lang="en-AU" b="1" dirty="0" smtClean="0"/>
          </a:p>
          <a:p>
            <a:pPr marL="0" indent="0">
              <a:buFont typeface="Arial" panose="020B0604020202020204" pitchFamily="34" charset="0"/>
              <a:buNone/>
            </a:pPr>
            <a:r>
              <a:rPr lang="en-AU" b="1" dirty="0" smtClean="0"/>
              <a:t>Question 5</a:t>
            </a:r>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This question is for discussion.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 answers may vary depending on the area the participants are from and the prevalence of diseases within that area. </a:t>
            </a:r>
            <a:endParaRPr lang="en-AU" sz="1200" b="0"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Nearly all chicken disease cause chickens to appear sick in a very similar way – signs listed in the unhealthy column in Q 2</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So any chicken disease will cause most of the signs listed in Q2</a:t>
            </a:r>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1546153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1" baseline="0" dirty="0" smtClean="0"/>
              <a:t>Question 6</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The answer is shown on slide, refer to iSIKHNAS for more detailed information</a:t>
            </a: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23561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6 – </a:t>
            </a:r>
            <a:r>
              <a:rPr lang="en-AU" b="1" baseline="0" dirty="0" smtClean="0"/>
              <a:t>Summary of session</a:t>
            </a:r>
          </a:p>
          <a:p>
            <a:pPr marL="0" indent="0">
              <a:buFont typeface="Arial" panose="020B0604020202020204" pitchFamily="34" charset="0"/>
              <a:buNone/>
            </a:pPr>
            <a:endParaRPr lang="en-AU" b="1" baseline="0" dirty="0" smtClean="0"/>
          </a:p>
          <a:p>
            <a:pPr marL="0" indent="0">
              <a:buFont typeface="Arial" panose="020B0604020202020204" pitchFamily="34" charset="0"/>
              <a:buNone/>
            </a:pPr>
            <a:r>
              <a:rPr lang="en-AU" b="0" baseline="0" dirty="0" smtClean="0"/>
              <a:t>Ask if there are any questions or confusions</a:t>
            </a:r>
            <a:endParaRPr lang="en-AU" b="0" baseline="0"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00252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smtClean="0"/>
              <a:t>Step </a:t>
            </a:r>
            <a:r>
              <a:rPr lang="en-AU" b="1" baseline="0" smtClean="0"/>
              <a:t>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304627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2</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In</a:t>
            </a:r>
            <a:r>
              <a:rPr lang="en-AU" sz="1200" kern="1200" baseline="0" dirty="0" smtClean="0">
                <a:solidFill>
                  <a:schemeClr val="tx1"/>
                </a:solidFill>
                <a:effectLst/>
                <a:latin typeface="+mn-lt"/>
                <a:ea typeface="+mn-ea"/>
                <a:cs typeface="+mn-cs"/>
              </a:rPr>
              <a:t> the previous session we talked about:</a:t>
            </a:r>
          </a:p>
          <a:p>
            <a:pPr marL="1085850" lvl="2" indent="-171450">
              <a:buFont typeface="Arial" panose="020B0604020202020204" pitchFamily="34" charset="0"/>
              <a:buChar char="•"/>
            </a:pPr>
            <a:r>
              <a:rPr lang="en-AU" sz="1200" kern="1200" baseline="0" dirty="0" smtClean="0">
                <a:solidFill>
                  <a:schemeClr val="tx1"/>
                </a:solidFill>
                <a:effectLst/>
                <a:latin typeface="+mn-lt"/>
                <a:ea typeface="+mn-ea"/>
                <a:cs typeface="+mn-cs"/>
              </a:rPr>
              <a:t>What </a:t>
            </a:r>
            <a:r>
              <a:rPr lang="en-AU" sz="1200" kern="1200" dirty="0" smtClean="0">
                <a:solidFill>
                  <a:schemeClr val="tx1"/>
                </a:solidFill>
                <a:effectLst/>
                <a:latin typeface="+mn-lt"/>
                <a:ea typeface="+mn-ea"/>
                <a:cs typeface="+mn-cs"/>
              </a:rPr>
              <a:t>Field Epidemiology is </a:t>
            </a:r>
          </a:p>
          <a:p>
            <a:pPr marL="1085850" lvl="2" indent="-171450">
              <a:buFont typeface="Arial" panose="020B0604020202020204" pitchFamily="34" charset="0"/>
              <a:buChar char="•"/>
            </a:pPr>
            <a:r>
              <a:rPr lang="en-AU" sz="1200" kern="1200" dirty="0" smtClean="0">
                <a:solidFill>
                  <a:schemeClr val="tx1"/>
                </a:solidFill>
                <a:effectLst/>
                <a:latin typeface="+mn-lt"/>
                <a:ea typeface="+mn-ea"/>
                <a:cs typeface="+mn-cs"/>
              </a:rPr>
              <a:t>How it can help you with your work</a:t>
            </a:r>
          </a:p>
          <a:p>
            <a:pPr marL="1085850" lvl="2" indent="-171450">
              <a:buFont typeface="Arial" panose="020B0604020202020204" pitchFamily="34" charset="0"/>
              <a:buChar char="•"/>
            </a:pPr>
            <a:r>
              <a:rPr lang="en-AU" sz="1200" kern="1200" dirty="0" smtClean="0">
                <a:solidFill>
                  <a:schemeClr val="tx1"/>
                </a:solidFill>
                <a:effectLst/>
                <a:latin typeface="+mn-lt"/>
                <a:ea typeface="+mn-ea"/>
                <a:cs typeface="+mn-cs"/>
              </a:rPr>
              <a:t>How field epidemiology skills used </a:t>
            </a:r>
            <a:r>
              <a:rPr lang="en-AU" sz="1200" i="1" kern="1200" dirty="0" smtClean="0">
                <a:solidFill>
                  <a:schemeClr val="tx1"/>
                </a:solidFill>
                <a:effectLst/>
                <a:latin typeface="+mn-lt"/>
                <a:ea typeface="+mn-ea"/>
                <a:cs typeface="+mn-cs"/>
              </a:rPr>
              <a:t>together</a:t>
            </a:r>
            <a:r>
              <a:rPr lang="en-AU" sz="1200" kern="1200" dirty="0" smtClean="0">
                <a:solidFill>
                  <a:schemeClr val="tx1"/>
                </a:solidFill>
                <a:effectLst/>
                <a:latin typeface="+mn-lt"/>
                <a:ea typeface="+mn-ea"/>
                <a:cs typeface="+mn-cs"/>
              </a:rPr>
              <a:t> with clinical skills to allow you to provide better care for animals</a:t>
            </a:r>
            <a:endParaRPr lang="fr-FR"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r>
              <a:rPr lang="en-AU" b="1" dirty="0" smtClean="0"/>
              <a:t>Facilitators instructions</a:t>
            </a:r>
          </a:p>
          <a:p>
            <a:endParaRPr lang="en-AU" b="1" dirty="0" smtClean="0"/>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what</a:t>
            </a:r>
            <a:r>
              <a:rPr lang="en-AU" sz="1200" kern="1200" baseline="0" dirty="0" smtClean="0">
                <a:solidFill>
                  <a:schemeClr val="tx1"/>
                </a:solidFill>
                <a:effectLst/>
                <a:latin typeface="+mn-lt"/>
                <a:ea typeface="+mn-ea"/>
                <a:cs typeface="+mn-cs"/>
              </a:rPr>
              <a:t> is going to be presented and discussed during this session</a:t>
            </a:r>
          </a:p>
          <a:p>
            <a:endParaRPr lang="en-AU"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answer the questions by writing their answer on a piece of note paper</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Discuss answers and have one participant act as a recorder to </a:t>
            </a:r>
            <a:r>
              <a:rPr lang="en-AU" sz="1200" kern="1200" baseline="0" dirty="0" smtClean="0">
                <a:solidFill>
                  <a:schemeClr val="tx1"/>
                </a:solidFill>
                <a:effectLst/>
                <a:latin typeface="+mn-lt"/>
                <a:ea typeface="+mn-ea"/>
                <a:cs typeface="+mn-cs"/>
              </a:rPr>
              <a:t>write answers on a piece of large butcher paper for questions 1 and 2.</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Discuss answers to questions 3 and 4 but do not write answers on butcher paper.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Refer to the Basic Field Epidemiology Resource</a:t>
            </a:r>
            <a:r>
              <a:rPr lang="en-AU" baseline="0" dirty="0" smtClean="0"/>
              <a:t> Book for more supporting information if needed</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Show video or recorded PowerPoint</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definitions.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If</a:t>
            </a:r>
            <a:r>
              <a:rPr lang="en-AU" sz="1200" kern="1200" baseline="0" dirty="0" smtClean="0">
                <a:solidFill>
                  <a:schemeClr val="tx1"/>
                </a:solidFill>
                <a:effectLst/>
                <a:latin typeface="+mn-lt"/>
                <a:ea typeface="+mn-ea"/>
                <a:cs typeface="+mn-cs"/>
              </a:rPr>
              <a:t> there is time ask the participants if anyone wants to talk about the different definitions and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the definitions of sign, syndrome, differential diagnoses and definitive diagnosis.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Suggestion:  In some districts, staff are quite adamant that para-vets ‘cannot make a diagnosis’ however as they are expected to treat health problem it could be argued that they are giving their ‘best guess’ at a diagnosis which is in fact just a </a:t>
            </a:r>
            <a:r>
              <a:rPr lang="en-AU" sz="1200" b="1" kern="1200" dirty="0" smtClean="0">
                <a:solidFill>
                  <a:schemeClr val="tx1"/>
                </a:solidFill>
                <a:effectLst/>
                <a:latin typeface="+mn-lt"/>
                <a:ea typeface="+mn-ea"/>
                <a:cs typeface="+mn-cs"/>
              </a:rPr>
              <a:t>differential diagnosis</a:t>
            </a:r>
            <a:r>
              <a:rPr lang="en-AU" sz="1200" kern="1200" dirty="0" smtClean="0">
                <a:solidFill>
                  <a:schemeClr val="tx1"/>
                </a:solidFill>
                <a:effectLst/>
                <a:latin typeface="+mn-lt"/>
                <a:ea typeface="+mn-ea"/>
                <a:cs typeface="+mn-cs"/>
              </a:rPr>
              <a:t>. Perhaps it is the only vets can give a </a:t>
            </a:r>
            <a:r>
              <a:rPr lang="en-AU" sz="1200" b="1" kern="1200" dirty="0" smtClean="0">
                <a:solidFill>
                  <a:schemeClr val="tx1"/>
                </a:solidFill>
                <a:effectLst/>
                <a:latin typeface="+mn-lt"/>
                <a:ea typeface="+mn-ea"/>
                <a:cs typeface="+mn-cs"/>
              </a:rPr>
              <a:t>definitive</a:t>
            </a:r>
            <a:r>
              <a:rPr lang="en-AU" sz="1200" kern="1200" dirty="0" smtClean="0">
                <a:solidFill>
                  <a:schemeClr val="tx1"/>
                </a:solidFill>
                <a:effectLst/>
                <a:latin typeface="+mn-lt"/>
                <a:ea typeface="+mn-ea"/>
                <a:cs typeface="+mn-cs"/>
              </a:rPr>
              <a:t> diagnosis.  This discussion can get heated and long so it is recommended that you stay aware of the time.  Don’t let the group go on too long!</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If the time is tight – then ask</a:t>
            </a:r>
            <a:r>
              <a:rPr lang="en-AU" sz="1200" kern="1200" baseline="0" dirty="0" smtClean="0">
                <a:solidFill>
                  <a:schemeClr val="tx1"/>
                </a:solidFill>
                <a:effectLst/>
                <a:latin typeface="+mn-lt"/>
                <a:ea typeface="+mn-ea"/>
                <a:cs typeface="+mn-cs"/>
              </a:rPr>
              <a:t> the participants to put their hands up if they have changed their definitions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2247550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390242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Question 1,</a:t>
            </a:r>
            <a:r>
              <a:rPr lang="en-AU" sz="1200" b="1" kern="1200" baseline="0" dirty="0" smtClean="0">
                <a:solidFill>
                  <a:schemeClr val="tx1"/>
                </a:solidFill>
                <a:effectLst/>
                <a:latin typeface="+mn-lt"/>
                <a:ea typeface="+mn-ea"/>
                <a:cs typeface="+mn-cs"/>
              </a:rPr>
              <a:t> 2, and 3</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dirty="0" smtClean="0"/>
              <a:t>The</a:t>
            </a:r>
            <a:r>
              <a:rPr lang="en-AU" baseline="0" dirty="0" smtClean="0"/>
              <a:t> answers to the first 3 questions are summarised in the table</a:t>
            </a:r>
            <a:endParaRPr lang="en-AU"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88783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smtClean="0"/>
              <a:t>Facilitators notes</a:t>
            </a:r>
          </a:p>
          <a:p>
            <a:pPr marL="0" indent="0">
              <a:buFont typeface="Arial" panose="020B0604020202020204" pitchFamily="34" charset="0"/>
              <a:buNone/>
            </a:pPr>
            <a:r>
              <a:rPr lang="en-AU" b="1" baseline="0" dirty="0" smtClean="0"/>
              <a:t>Step 5 – Group </a:t>
            </a:r>
            <a:r>
              <a:rPr lang="en-AU" b="1" dirty="0" smtClean="0"/>
              <a:t>activity – Healthy and unhealthy</a:t>
            </a:r>
            <a:r>
              <a:rPr lang="en-AU" b="1" baseline="0" dirty="0" smtClean="0"/>
              <a:t> animals and production</a:t>
            </a:r>
            <a:endParaRPr lang="en-AU"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Question 4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Some of the more common answers are provided in the table. This has been organised by broad categories which may help participants to organise their thoughts.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kern="1200" baseline="0" dirty="0" smtClean="0">
                <a:solidFill>
                  <a:schemeClr val="tx1"/>
                </a:solidFill>
                <a:effectLst/>
                <a:latin typeface="+mn-lt"/>
                <a:ea typeface="+mn-ea"/>
                <a:cs typeface="+mn-cs"/>
              </a:rPr>
              <a:t>If there is time you can ask the participants to group their causes by these categories.</a:t>
            </a:r>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509217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3 – Sign, Syndrome, and making a diagnosis</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t>
            </a:r>
            <a:r>
              <a:rPr lang="en-AU" b="1" dirty="0"/>
              <a:t>activity </a:t>
            </a:r>
            <a:r>
              <a:rPr lang="en-AU" b="1" dirty="0" smtClean="0"/>
              <a:t>– Healthy and unhealthy animals and production</a:t>
            </a:r>
            <a:endParaRPr lang="en-AU" b="1" dirty="0"/>
          </a:p>
        </p:txBody>
      </p:sp>
      <p:sp>
        <p:nvSpPr>
          <p:cNvPr id="4" name="Content Placeholder 2"/>
          <p:cNvSpPr txBox="1">
            <a:spLocks/>
          </p:cNvSpPr>
          <p:nvPr/>
        </p:nvSpPr>
        <p:spPr>
          <a:xfrm>
            <a:off x="467544" y="1556792"/>
            <a:ext cx="8229600" cy="1008112"/>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startAt="5"/>
            </a:pPr>
            <a:r>
              <a:rPr lang="en-AU" dirty="0" smtClean="0"/>
              <a:t>Pick 3 of the signs from those listed in Question 2 and give a list of diseases (differential diagnoses) that can cause these signs in your area</a:t>
            </a:r>
          </a:p>
          <a:p>
            <a:endParaRPr lang="en-AU" dirty="0"/>
          </a:p>
        </p:txBody>
      </p:sp>
    </p:spTree>
    <p:extLst>
      <p:ext uri="{BB962C8B-B14F-4D97-AF65-F5344CB8AC3E}">
        <p14:creationId xmlns:p14="http://schemas.microsoft.com/office/powerpoint/2010/main" val="1382903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t>
            </a:r>
            <a:r>
              <a:rPr lang="en-AU" b="1" dirty="0"/>
              <a:t>activity </a:t>
            </a:r>
            <a:r>
              <a:rPr lang="en-AU" b="1" dirty="0" smtClean="0"/>
              <a:t>– Healthy and unhealthy animals and production</a:t>
            </a:r>
            <a:endParaRPr lang="en-AU" b="1" dirty="0"/>
          </a:p>
        </p:txBody>
      </p:sp>
      <p:sp>
        <p:nvSpPr>
          <p:cNvPr id="4" name="Content Placeholder 2"/>
          <p:cNvSpPr txBox="1">
            <a:spLocks/>
          </p:cNvSpPr>
          <p:nvPr/>
        </p:nvSpPr>
        <p:spPr>
          <a:xfrm>
            <a:off x="467544" y="1556792"/>
            <a:ext cx="8229600" cy="4680520"/>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startAt="6"/>
            </a:pPr>
            <a:r>
              <a:rPr lang="en-AU" dirty="0" smtClean="0"/>
              <a:t>What is the syndrome iSIKHNAS uses to detect a priority disease in chickens? </a:t>
            </a:r>
            <a:br>
              <a:rPr lang="en-AU" dirty="0" smtClean="0"/>
            </a:br>
            <a:r>
              <a:rPr lang="en-AU" dirty="0" smtClean="0"/>
              <a:t>What is the priority disease that iSIKHNAS is it trying to monitor with this syndrome reporting?</a:t>
            </a:r>
          </a:p>
          <a:p>
            <a:pPr marL="514350" indent="-514350">
              <a:buFont typeface="+mj-lt"/>
              <a:buAutoNum type="arabicPeriod" startAt="6"/>
            </a:pPr>
            <a:endParaRPr lang="en-AU" dirty="0" smtClean="0"/>
          </a:p>
          <a:p>
            <a:pPr lvl="0"/>
            <a:r>
              <a:rPr lang="en-AU" b="1" dirty="0"/>
              <a:t>MMU - Sudden increase in mortality in chickens and other poultry</a:t>
            </a:r>
            <a:endParaRPr lang="en-AU" dirty="0"/>
          </a:p>
          <a:p>
            <a:pPr lvl="1"/>
            <a:r>
              <a:rPr lang="en-AU" dirty="0" smtClean="0"/>
              <a:t>&gt;1% deaths in a </a:t>
            </a:r>
            <a:r>
              <a:rPr lang="en-AU" smtClean="0"/>
              <a:t>2-day window</a:t>
            </a:r>
          </a:p>
          <a:p>
            <a:pPr lvl="1"/>
            <a:r>
              <a:rPr lang="en-AU" dirty="0" smtClean="0"/>
              <a:t>this </a:t>
            </a:r>
            <a:r>
              <a:rPr lang="en-AU" dirty="0"/>
              <a:t>syndrome is trying to identify cases of </a:t>
            </a:r>
            <a:r>
              <a:rPr lang="en-AU" b="1" dirty="0"/>
              <a:t>Avian Influenza</a:t>
            </a:r>
            <a:endParaRPr lang="en-AU" dirty="0"/>
          </a:p>
          <a:p>
            <a:pPr lvl="1"/>
            <a:r>
              <a:rPr lang="en-AU" dirty="0"/>
              <a:t>Other infectious diseases that could produce this syndrome include: Newcastle disease, infectious laryngotracheitis, and duck plague. </a:t>
            </a:r>
          </a:p>
          <a:p>
            <a:pPr lvl="1"/>
            <a:r>
              <a:rPr lang="en-AU" dirty="0"/>
              <a:t>Other non-infectious causes include: acute poisoning.</a:t>
            </a:r>
          </a:p>
          <a:p>
            <a:endParaRPr lang="en-AU" dirty="0" smtClean="0"/>
          </a:p>
          <a:p>
            <a:endParaRPr lang="en-AU" dirty="0"/>
          </a:p>
        </p:txBody>
      </p:sp>
    </p:spTree>
    <p:extLst>
      <p:ext uri="{BB962C8B-B14F-4D97-AF65-F5344CB8AC3E}">
        <p14:creationId xmlns:p14="http://schemas.microsoft.com/office/powerpoint/2010/main" val="296802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92500" lnSpcReduction="20000"/>
          </a:bodyPr>
          <a:lstStyle/>
          <a:p>
            <a:r>
              <a:rPr lang="en-AU" dirty="0" smtClean="0"/>
              <a:t>the </a:t>
            </a:r>
            <a:r>
              <a:rPr lang="en-AU" dirty="0"/>
              <a:t>effects of disease on </a:t>
            </a:r>
            <a:r>
              <a:rPr lang="en-AU" dirty="0" smtClean="0"/>
              <a:t>animals</a:t>
            </a:r>
          </a:p>
          <a:p>
            <a:r>
              <a:rPr lang="en-AU" dirty="0" smtClean="0"/>
              <a:t>signs </a:t>
            </a:r>
          </a:p>
          <a:p>
            <a:r>
              <a:rPr lang="en-AU" dirty="0" smtClean="0"/>
              <a:t>Syndromes</a:t>
            </a:r>
          </a:p>
          <a:p>
            <a:r>
              <a:rPr lang="en-AU" dirty="0" smtClean="0"/>
              <a:t>differential diagnoses</a:t>
            </a:r>
          </a:p>
          <a:p>
            <a:r>
              <a:rPr lang="en-AU" dirty="0" smtClean="0"/>
              <a:t>definitive diagnosis</a:t>
            </a:r>
            <a:endParaRPr lang="en-AU" dirty="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2022352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1296" y="997015"/>
            <a:ext cx="5698976" cy="490066"/>
          </a:xfrm>
        </p:spPr>
        <p:txBody>
          <a:bodyPr>
            <a:normAutofit fontScale="90000"/>
          </a:bodyPr>
          <a:lstStyle/>
          <a:p>
            <a:r>
              <a:rPr lang="en-AU" b="1" dirty="0" smtClean="0"/>
              <a:t>Key concepts of session 3</a:t>
            </a:r>
            <a:endParaRPr lang="en-AU" b="1" dirty="0"/>
          </a:p>
        </p:txBody>
      </p:sp>
      <p:sp>
        <p:nvSpPr>
          <p:cNvPr id="3" name="Content Placeholder 2"/>
          <p:cNvSpPr>
            <a:spLocks noGrp="1"/>
          </p:cNvSpPr>
          <p:nvPr>
            <p:ph idx="1"/>
          </p:nvPr>
        </p:nvSpPr>
        <p:spPr>
          <a:xfrm>
            <a:off x="457200" y="1600202"/>
            <a:ext cx="7427168" cy="3922774"/>
          </a:xfrm>
        </p:spPr>
        <p:txBody>
          <a:bodyPr>
            <a:normAutofit fontScale="55000" lnSpcReduction="20000"/>
          </a:bodyPr>
          <a:lstStyle/>
          <a:p>
            <a:pPr lvl="0"/>
            <a:r>
              <a:rPr lang="en-AU" b="1" dirty="0"/>
              <a:t>Diseases</a:t>
            </a:r>
            <a:r>
              <a:rPr lang="en-AU" dirty="0"/>
              <a:t> in animals will often result in reduced health and production and may result in </a:t>
            </a:r>
            <a:r>
              <a:rPr lang="en-AU" dirty="0" smtClean="0"/>
              <a:t>death</a:t>
            </a:r>
          </a:p>
          <a:p>
            <a:pPr lvl="0"/>
            <a:endParaRPr lang="en-AU" dirty="0"/>
          </a:p>
          <a:p>
            <a:pPr lvl="0"/>
            <a:r>
              <a:rPr lang="en-AU" b="1" dirty="0"/>
              <a:t>Signs</a:t>
            </a:r>
            <a:r>
              <a:rPr lang="en-AU" dirty="0"/>
              <a:t> are changes in an animal that are caused by disease and that people can </a:t>
            </a:r>
            <a:r>
              <a:rPr lang="en-AU" dirty="0" smtClean="0"/>
              <a:t>detect</a:t>
            </a:r>
          </a:p>
          <a:p>
            <a:pPr lvl="0"/>
            <a:endParaRPr lang="en-AU" dirty="0"/>
          </a:p>
          <a:p>
            <a:pPr lvl="0"/>
            <a:r>
              <a:rPr lang="en-AU" b="1" dirty="0"/>
              <a:t>Syndrome</a:t>
            </a:r>
            <a:r>
              <a:rPr lang="en-AU" dirty="0"/>
              <a:t> refers to a particular sign or a group of signs that can be easily recognised and which may indicate a particular important </a:t>
            </a:r>
            <a:r>
              <a:rPr lang="en-AU" dirty="0" smtClean="0"/>
              <a:t>disease</a:t>
            </a:r>
          </a:p>
          <a:p>
            <a:pPr lvl="0"/>
            <a:endParaRPr lang="en-AU" dirty="0"/>
          </a:p>
          <a:p>
            <a:pPr lvl="0"/>
            <a:r>
              <a:rPr lang="en-AU" dirty="0"/>
              <a:t>A </a:t>
            </a:r>
            <a:r>
              <a:rPr lang="en-AU" b="1" dirty="0"/>
              <a:t>differential diagnosis</a:t>
            </a:r>
            <a:r>
              <a:rPr lang="en-AU" dirty="0"/>
              <a:t> is a disease that could cause the clinical signs that have been observed. Often there is more than one disease that can cause the same </a:t>
            </a:r>
            <a:r>
              <a:rPr lang="en-AU" dirty="0" smtClean="0"/>
              <a:t>signs</a:t>
            </a:r>
          </a:p>
          <a:p>
            <a:pPr lvl="0"/>
            <a:endParaRPr lang="en-AU" dirty="0"/>
          </a:p>
          <a:p>
            <a:pPr lvl="0"/>
            <a:r>
              <a:rPr lang="en-AU" dirty="0"/>
              <a:t>A </a:t>
            </a:r>
            <a:r>
              <a:rPr lang="en-AU" b="1" dirty="0"/>
              <a:t>definitive diagnosis</a:t>
            </a:r>
            <a:r>
              <a:rPr lang="en-AU" dirty="0"/>
              <a:t> is reached when the veterinarian is confident there is one disease that is most likely to be affecting the sick animal(s)</a:t>
            </a:r>
          </a:p>
        </p:txBody>
      </p:sp>
      <p:sp>
        <p:nvSpPr>
          <p:cNvPr id="4" name="Rectangle 3"/>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5" name="Rectangle 4"/>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en-AU" dirty="0"/>
              <a:t>The effect of disease on animal health and production</a:t>
            </a:r>
          </a:p>
          <a:p>
            <a:pPr marL="171450" indent="-171450">
              <a:buFont typeface="Arial" panose="020B0604020202020204" pitchFamily="34" charset="0"/>
              <a:buChar char="•"/>
            </a:pPr>
            <a:r>
              <a:rPr lang="en-AU" dirty="0"/>
              <a:t>Signs of disease</a:t>
            </a:r>
          </a:p>
          <a:p>
            <a:pPr marL="171450" indent="-171450">
              <a:buFont typeface="Arial" panose="020B0604020202020204" pitchFamily="34" charset="0"/>
              <a:buChar char="•"/>
            </a:pPr>
            <a:r>
              <a:rPr lang="en-AU" dirty="0"/>
              <a:t>Syndromes and why they are useful</a:t>
            </a:r>
          </a:p>
          <a:p>
            <a:pPr marL="171450" indent="-171450">
              <a:buFont typeface="Arial" panose="020B0604020202020204" pitchFamily="34" charset="0"/>
              <a:buChar char="•"/>
            </a:pPr>
            <a:r>
              <a:rPr lang="en-AU" dirty="0"/>
              <a:t>Diagnoses and the difference between differential diagnoses and a definitive </a:t>
            </a:r>
            <a:r>
              <a:rPr lang="en-AU" dirty="0" smtClean="0"/>
              <a:t>diagnosis</a:t>
            </a:r>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Task for everyone to do:</a:t>
            </a:r>
          </a:p>
          <a:p>
            <a:pPr marL="514350" indent="-514350">
              <a:buFont typeface="+mj-lt"/>
              <a:buAutoNum type="arabicPeriod"/>
            </a:pPr>
            <a:r>
              <a:rPr lang="en-AU" dirty="0" smtClean="0"/>
              <a:t>Write down what you think the word </a:t>
            </a:r>
            <a:r>
              <a:rPr lang="en-AU" b="1" i="1" dirty="0" smtClean="0"/>
              <a:t>syndrome </a:t>
            </a:r>
            <a:r>
              <a:rPr lang="en-AU" dirty="0" smtClean="0"/>
              <a:t>means.</a:t>
            </a:r>
          </a:p>
          <a:p>
            <a:pPr marL="514350" indent="-514350">
              <a:buFont typeface="+mj-lt"/>
              <a:buAutoNum type="arabicPeriod"/>
            </a:pPr>
            <a:endParaRPr lang="en-AU" dirty="0" smtClean="0"/>
          </a:p>
          <a:p>
            <a:pPr marL="514350" indent="-514350">
              <a:buFont typeface="+mj-lt"/>
              <a:buAutoNum type="arabicPeriod"/>
            </a:pPr>
            <a:r>
              <a:rPr lang="en-AU" dirty="0" smtClean="0"/>
              <a:t>What </a:t>
            </a:r>
            <a:r>
              <a:rPr lang="en-AU" dirty="0"/>
              <a:t>is the difference between a sign and a syndrome</a:t>
            </a:r>
            <a:r>
              <a:rPr lang="en-AU" dirty="0" smtClean="0"/>
              <a:t>?</a:t>
            </a:r>
          </a:p>
          <a:p>
            <a:pPr marL="514350" indent="-514350">
              <a:buFont typeface="+mj-lt"/>
              <a:buAutoNum type="arabicPeriod"/>
            </a:pPr>
            <a:endParaRPr lang="en-AU" dirty="0" smtClean="0"/>
          </a:p>
          <a:p>
            <a:pPr marL="514350" indent="-514350">
              <a:buFont typeface="+mj-lt"/>
              <a:buAutoNum type="arabicPeriod"/>
            </a:pPr>
            <a:r>
              <a:rPr lang="en-AU" dirty="0" smtClean="0"/>
              <a:t>Work in pairs to write down as many signs as you can in two </a:t>
            </a:r>
            <a:r>
              <a:rPr lang="en-AU" dirty="0"/>
              <a:t>minutes.  </a:t>
            </a:r>
            <a:endParaRPr lang="en-AU" dirty="0" smtClean="0"/>
          </a:p>
          <a:p>
            <a:pPr marL="514350" indent="-514350">
              <a:buFont typeface="+mj-lt"/>
              <a:buAutoNum type="arabicPeriod"/>
            </a:pPr>
            <a:endParaRPr lang="en-AU" dirty="0" smtClean="0"/>
          </a:p>
          <a:p>
            <a:pPr marL="514350" indent="-514350">
              <a:buFont typeface="+mj-lt"/>
              <a:buAutoNum type="arabicPeriod"/>
            </a:pPr>
            <a:r>
              <a:rPr lang="en-AU" dirty="0" smtClean="0"/>
              <a:t>How </a:t>
            </a:r>
            <a:r>
              <a:rPr lang="en-AU" dirty="0"/>
              <a:t>many syndromes can we think of?</a:t>
            </a:r>
          </a:p>
          <a:p>
            <a:pPr marL="0" indent="0">
              <a:buNone/>
            </a:pPr>
            <a:endParaRPr lang="en-AU" dirty="0" smtClean="0"/>
          </a:p>
          <a:p>
            <a:pPr marL="0" indent="0">
              <a:buNone/>
            </a:pPr>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 or recorded PowerPoint</a:t>
            </a:r>
            <a:endParaRPr lang="en-AU" b="1" dirty="0"/>
          </a:p>
        </p:txBody>
      </p:sp>
      <p:sp>
        <p:nvSpPr>
          <p:cNvPr id="3" name="Content Placeholder 2"/>
          <p:cNvSpPr>
            <a:spLocks noGrp="1"/>
          </p:cNvSpPr>
          <p:nvPr>
            <p:ph idx="1"/>
          </p:nvPr>
        </p:nvSpPr>
        <p:spPr/>
        <p:txBody>
          <a:bodyPr/>
          <a:lstStyle/>
          <a:p>
            <a:r>
              <a:rPr lang="en-AU" dirty="0" smtClean="0"/>
              <a:t>Show file for Session 3</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t>
            </a:r>
            <a:r>
              <a:rPr lang="en-AU" dirty="0" smtClean="0"/>
              <a:t>about:</a:t>
            </a:r>
          </a:p>
          <a:p>
            <a:pPr lvl="1">
              <a:buFont typeface="Arial" panose="020B0604020202020204" pitchFamily="34" charset="0"/>
              <a:buChar char="•"/>
            </a:pPr>
            <a:r>
              <a:rPr lang="en-AU" dirty="0" smtClean="0"/>
              <a:t>the </a:t>
            </a:r>
            <a:r>
              <a:rPr lang="en-AU" dirty="0"/>
              <a:t>effects of disease on </a:t>
            </a:r>
            <a:r>
              <a:rPr lang="en-AU" dirty="0" smtClean="0"/>
              <a:t>animals</a:t>
            </a:r>
          </a:p>
          <a:p>
            <a:pPr lvl="1">
              <a:buFont typeface="Arial" panose="020B0604020202020204" pitchFamily="34" charset="0"/>
              <a:buChar char="•"/>
            </a:pPr>
            <a:r>
              <a:rPr lang="en-AU" dirty="0" smtClean="0"/>
              <a:t>what </a:t>
            </a:r>
            <a:r>
              <a:rPr lang="en-AU" dirty="0"/>
              <a:t>signs, syndromes, differential diagnoses, and definitive diagnosis </a:t>
            </a:r>
            <a:r>
              <a:rPr lang="en-AU" dirty="0" smtClean="0"/>
              <a:t>are</a:t>
            </a:r>
            <a:endParaRPr lang="en-AU" dirty="0"/>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519880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activity – Healthy and unhealthy animals and production</a:t>
            </a:r>
            <a:endParaRPr lang="en-AU" b="1" dirty="0"/>
          </a:p>
        </p:txBody>
      </p:sp>
      <p:sp>
        <p:nvSpPr>
          <p:cNvPr id="3" name="Content Placeholder 2"/>
          <p:cNvSpPr>
            <a:spLocks noGrp="1"/>
          </p:cNvSpPr>
          <p:nvPr>
            <p:ph idx="1"/>
          </p:nvPr>
        </p:nvSpPr>
        <p:spPr>
          <a:xfrm>
            <a:off x="457200" y="1556792"/>
            <a:ext cx="8229600" cy="4925144"/>
          </a:xfrm>
        </p:spPr>
        <p:txBody>
          <a:bodyPr>
            <a:normAutofit fontScale="62500" lnSpcReduction="20000"/>
          </a:bodyPr>
          <a:lstStyle/>
          <a:p>
            <a:pPr marL="514350" indent="-514350">
              <a:buFont typeface="+mj-lt"/>
              <a:buAutoNum type="arabicPeriod"/>
            </a:pPr>
            <a:r>
              <a:rPr lang="en-AU" dirty="0" smtClean="0"/>
              <a:t>List </a:t>
            </a:r>
            <a:r>
              <a:rPr lang="en-AU" dirty="0"/>
              <a:t>characteristics (signs) of healthy chickens  (write as many as you can</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List </a:t>
            </a:r>
            <a:r>
              <a:rPr lang="en-AU" dirty="0"/>
              <a:t>signs of disease in chickens (characteristics of unhealthy chickens</a:t>
            </a:r>
            <a:r>
              <a:rPr lang="en-AU" dirty="0" smtClean="0"/>
              <a:t>)</a:t>
            </a:r>
          </a:p>
          <a:p>
            <a:pPr marL="514350" indent="-514350">
              <a:buFont typeface="+mj-lt"/>
              <a:buAutoNum type="arabicPeriod"/>
            </a:pPr>
            <a:endParaRPr lang="en-AU" dirty="0"/>
          </a:p>
          <a:p>
            <a:pPr marL="514350" indent="-514350">
              <a:buFont typeface="+mj-lt"/>
              <a:buAutoNum type="arabicPeriod"/>
            </a:pPr>
            <a:r>
              <a:rPr lang="en-AU" dirty="0" smtClean="0"/>
              <a:t>List </a:t>
            </a:r>
            <a:r>
              <a:rPr lang="en-AU" dirty="0"/>
              <a:t>the effects </a:t>
            </a:r>
            <a:r>
              <a:rPr lang="en-AU" dirty="0" smtClean="0"/>
              <a:t>that </a:t>
            </a:r>
            <a:r>
              <a:rPr lang="en-AU" dirty="0"/>
              <a:t>disease </a:t>
            </a:r>
            <a:r>
              <a:rPr lang="en-AU" dirty="0" smtClean="0"/>
              <a:t>has on animal production</a:t>
            </a:r>
          </a:p>
          <a:p>
            <a:pPr marL="514350" indent="-514350">
              <a:buFont typeface="+mj-lt"/>
              <a:buAutoNum type="arabicPeriod"/>
            </a:pPr>
            <a:endParaRPr lang="en-AU" dirty="0" smtClean="0"/>
          </a:p>
          <a:p>
            <a:pPr marL="514350" indent="-514350">
              <a:buFont typeface="+mj-lt"/>
              <a:buAutoNum type="arabicPeriod"/>
            </a:pPr>
            <a:r>
              <a:rPr lang="en-AU" dirty="0"/>
              <a:t>List some of the most </a:t>
            </a:r>
            <a:r>
              <a:rPr lang="en-AU" dirty="0" smtClean="0"/>
              <a:t>common causes of production </a:t>
            </a:r>
            <a:r>
              <a:rPr lang="en-AU" dirty="0"/>
              <a:t>losses or deaths in </a:t>
            </a:r>
            <a:r>
              <a:rPr lang="en-AU" dirty="0" smtClean="0"/>
              <a:t>chickens</a:t>
            </a:r>
          </a:p>
          <a:p>
            <a:pPr marL="514350" indent="-514350">
              <a:buFont typeface="+mj-lt"/>
              <a:buAutoNum type="arabicPeriod"/>
            </a:pPr>
            <a:endParaRPr lang="en-AU" dirty="0"/>
          </a:p>
          <a:p>
            <a:pPr marL="514350" indent="-514350">
              <a:buFont typeface="+mj-lt"/>
              <a:buAutoNum type="arabicPeriod"/>
            </a:pPr>
            <a:r>
              <a:rPr lang="en-AU" dirty="0"/>
              <a:t>Pick 3 of the signs from those listed in Question 2 and give a list of diseases (differential diagnoses) that can cause these </a:t>
            </a:r>
            <a:r>
              <a:rPr lang="en-AU" dirty="0" smtClean="0"/>
              <a:t>signs</a:t>
            </a:r>
          </a:p>
          <a:p>
            <a:pPr marL="514350" indent="-514350">
              <a:buFont typeface="+mj-lt"/>
              <a:buAutoNum type="arabicPeriod"/>
            </a:pPr>
            <a:endParaRPr lang="en-AU" dirty="0" smtClean="0"/>
          </a:p>
          <a:p>
            <a:pPr marL="514350" indent="-514350">
              <a:buFont typeface="+mj-lt"/>
              <a:buAutoNum type="arabicPeriod"/>
            </a:pPr>
            <a:r>
              <a:rPr lang="en-AU" dirty="0"/>
              <a:t>What is the syndrome iSIKHNAS uses to detect a priority disease in chickens? What is the priority disease that iSIKHNAS is it trying to monitor with this syndrome reporting?</a:t>
            </a:r>
          </a:p>
          <a:p>
            <a:endParaRPr lang="en-AU" dirty="0"/>
          </a:p>
        </p:txBody>
      </p:sp>
    </p:spTree>
    <p:extLst>
      <p:ext uri="{BB962C8B-B14F-4D97-AF65-F5344CB8AC3E}">
        <p14:creationId xmlns:p14="http://schemas.microsoft.com/office/powerpoint/2010/main" val="692533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t>
            </a:r>
            <a:r>
              <a:rPr lang="en-AU" b="1" dirty="0"/>
              <a:t>activity </a:t>
            </a:r>
            <a:r>
              <a:rPr lang="en-AU" b="1" dirty="0" smtClean="0"/>
              <a:t>– Healthy and unhealthy animals and production</a:t>
            </a:r>
            <a:endParaRPr lang="en-AU" b="1" dirty="0"/>
          </a:p>
        </p:txBody>
      </p:sp>
      <p:sp>
        <p:nvSpPr>
          <p:cNvPr id="4" name="Content Placeholder 2"/>
          <p:cNvSpPr txBox="1">
            <a:spLocks/>
          </p:cNvSpPr>
          <p:nvPr/>
        </p:nvSpPr>
        <p:spPr>
          <a:xfrm>
            <a:off x="467544" y="1556792"/>
            <a:ext cx="6408712" cy="1368152"/>
          </a:xfrm>
          <a:prstGeom prst="rect">
            <a:avLst/>
          </a:prstGeom>
        </p:spPr>
        <p:txBody>
          <a:bodyPr vert="horz" lIns="91440" tIns="45720" rIns="91440" bIns="45720" rtlCol="0">
            <a:normAutofit fontScale="5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AU" dirty="0" smtClean="0"/>
              <a:t>List characteristics (signs) of healthy chickens  (write as many as you can)</a:t>
            </a:r>
          </a:p>
          <a:p>
            <a:pPr marL="514350" indent="-514350">
              <a:buFont typeface="+mj-lt"/>
              <a:buAutoNum type="arabicPeriod"/>
            </a:pPr>
            <a:r>
              <a:rPr lang="en-AU" dirty="0" smtClean="0"/>
              <a:t>List signs of disease in chickens (characteristics of unhealthy chickens). </a:t>
            </a:r>
          </a:p>
          <a:p>
            <a:pPr marL="514350" indent="-514350">
              <a:buFont typeface="+mj-lt"/>
              <a:buAutoNum type="arabicPeriod"/>
            </a:pPr>
            <a:r>
              <a:rPr lang="en-AU" dirty="0" smtClean="0"/>
              <a:t>List the effects of disease on production</a:t>
            </a:r>
          </a:p>
          <a:p>
            <a:endParaRPr lang="en-AU" dirty="0"/>
          </a:p>
        </p:txBody>
      </p:sp>
      <p:graphicFrame>
        <p:nvGraphicFramePr>
          <p:cNvPr id="9" name="Table 8"/>
          <p:cNvGraphicFramePr>
            <a:graphicFrameLocks noGrp="1"/>
          </p:cNvGraphicFramePr>
          <p:nvPr>
            <p:extLst>
              <p:ext uri="{D42A27DB-BD31-4B8C-83A1-F6EECF244321}">
                <p14:modId xmlns:p14="http://schemas.microsoft.com/office/powerpoint/2010/main" val="617090943"/>
              </p:ext>
            </p:extLst>
          </p:nvPr>
        </p:nvGraphicFramePr>
        <p:xfrm>
          <a:off x="1081100" y="3064098"/>
          <a:ext cx="5651141" cy="1819275"/>
        </p:xfrm>
        <a:graphic>
          <a:graphicData uri="http://schemas.openxmlformats.org/drawingml/2006/table">
            <a:tbl>
              <a:tblPr>
                <a:tableStyleId>{5C22544A-7EE6-4342-B048-85BDC9FD1C3A}</a:tableStyleId>
              </a:tblPr>
              <a:tblGrid>
                <a:gridCol w="1832769"/>
                <a:gridCol w="1658131"/>
                <a:gridCol w="2160241"/>
              </a:tblGrid>
              <a:tr h="209550">
                <a:tc>
                  <a:txBody>
                    <a:bodyPr/>
                    <a:lstStyle/>
                    <a:p>
                      <a:pPr algn="l" fontAlgn="ctr"/>
                      <a:r>
                        <a:rPr lang="en-AU" sz="1200" b="1" u="none" strike="noStrike" dirty="0">
                          <a:effectLst/>
                        </a:rPr>
                        <a:t>Healthy</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AU" sz="1200" b="1" u="none" strike="noStrike" dirty="0">
                          <a:effectLst/>
                        </a:rPr>
                        <a:t>Unhealthy</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AU" sz="1200" b="1" u="none" strike="noStrike" dirty="0">
                          <a:effectLst/>
                        </a:rPr>
                        <a:t>Effects of disease on production </a:t>
                      </a:r>
                      <a:endParaRPr lang="en-AU"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l" fontAlgn="ctr"/>
                      <a:r>
                        <a:rPr lang="en-AU" sz="1200" u="none" strike="noStrike" dirty="0">
                          <a:effectLst/>
                        </a:rPr>
                        <a:t>Head straight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ctr"/>
                      <a:r>
                        <a:rPr lang="en-AU" sz="1200" u="none" strike="noStrike" dirty="0">
                          <a:effectLst/>
                        </a:rPr>
                        <a:t>Drooping head</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ctr"/>
                      <a:r>
                        <a:rPr lang="en-AU" sz="1200" u="none" strike="noStrike" dirty="0">
                          <a:effectLst/>
                        </a:rPr>
                        <a:t>Deaths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00025">
                <a:tc>
                  <a:txBody>
                    <a:bodyPr/>
                    <a:lstStyle/>
                    <a:p>
                      <a:pPr algn="l" fontAlgn="ctr"/>
                      <a:r>
                        <a:rPr lang="en-AU" sz="1200" u="none" strike="noStrike">
                          <a:effectLst/>
                        </a:rPr>
                        <a:t>Straight neck</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Closed eyes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a:effectLst/>
                        </a:rPr>
                        <a:t>Decreased egg production</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Clean, smooth feathers</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Fluffed feathers</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Decreased weight gain/growth</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Clean vent</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Dirty vent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a:effectLst/>
                        </a:rPr>
                        <a:t>Decreased reproduction</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Moves easily</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Not moving</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 </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Bright eyes</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Legs bent</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ctr"/>
                      <a:r>
                        <a:rPr lang="en-AU" sz="1200" u="none" strike="noStrike">
                          <a:effectLst/>
                        </a:rPr>
                        <a:t>Strong legs and feet</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ctr"/>
                      <a:r>
                        <a:rPr lang="en-AU" sz="1200" u="none" strike="noStrike" dirty="0">
                          <a:effectLst/>
                        </a:rPr>
                        <a:t>Not crowing (singing)</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fontAlgn="t"/>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ctr"/>
                      <a:r>
                        <a:rPr lang="en-AU" sz="1200" u="none" strike="noStrike">
                          <a:effectLst/>
                        </a:rPr>
                        <a:t>Crows or sings well</a:t>
                      </a:r>
                      <a:endParaRPr lang="en-AU" sz="12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AU" sz="1200" u="none" strike="noStrike" dirty="0">
                          <a:effectLst/>
                        </a:rPr>
                        <a:t>Reduced appetite</a:t>
                      </a:r>
                      <a:endParaRPr lang="en-AU"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6004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Group </a:t>
            </a:r>
            <a:r>
              <a:rPr lang="en-AU" b="1" dirty="0"/>
              <a:t>activity </a:t>
            </a:r>
            <a:r>
              <a:rPr lang="en-AU" b="1" dirty="0" smtClean="0"/>
              <a:t>– Healthy and unhealthy animals and production</a:t>
            </a:r>
            <a:endParaRPr lang="en-AU" b="1" dirty="0"/>
          </a:p>
        </p:txBody>
      </p:sp>
      <p:sp>
        <p:nvSpPr>
          <p:cNvPr id="4" name="Content Placeholder 2"/>
          <p:cNvSpPr txBox="1">
            <a:spLocks/>
          </p:cNvSpPr>
          <p:nvPr/>
        </p:nvSpPr>
        <p:spPr>
          <a:xfrm>
            <a:off x="467544" y="1556792"/>
            <a:ext cx="8064896" cy="504056"/>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startAt="4"/>
            </a:pPr>
            <a:r>
              <a:rPr lang="en-AU" dirty="0" smtClean="0"/>
              <a:t>List some of the most common causes of production losses or deaths in chickens?</a:t>
            </a:r>
          </a:p>
          <a:p>
            <a:pPr marL="514350" indent="-514350">
              <a:buFont typeface="+mj-lt"/>
              <a:buAutoNum type="arabicPeriod" startAt="4"/>
            </a:pPr>
            <a:endParaRPr lang="en-AU" dirty="0"/>
          </a:p>
          <a:p>
            <a:pPr marL="514350" indent="-514350">
              <a:buFont typeface="+mj-lt"/>
              <a:buAutoNum type="arabicPeriod" startAt="4"/>
            </a:pPr>
            <a:endParaRPr lang="en-AU" dirty="0" smtClean="0"/>
          </a:p>
          <a:p>
            <a:pPr marL="0" indent="0">
              <a:buNone/>
            </a:pPr>
            <a:endParaRPr lang="en-AU" dirty="0" smtClean="0"/>
          </a:p>
          <a:p>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4286929398"/>
              </p:ext>
            </p:extLst>
          </p:nvPr>
        </p:nvGraphicFramePr>
        <p:xfrm>
          <a:off x="1403648" y="1844824"/>
          <a:ext cx="5270500" cy="4610100"/>
        </p:xfrm>
        <a:graphic>
          <a:graphicData uri="http://schemas.openxmlformats.org/drawingml/2006/table">
            <a:tbl>
              <a:tblPr>
                <a:tableStyleId>{5C22544A-7EE6-4342-B048-85BDC9FD1C3A}</a:tableStyleId>
              </a:tblPr>
              <a:tblGrid>
                <a:gridCol w="1408851"/>
                <a:gridCol w="1323178"/>
                <a:gridCol w="2538471"/>
              </a:tblGrid>
              <a:tr h="228600">
                <a:tc>
                  <a:txBody>
                    <a:bodyPr/>
                    <a:lstStyle/>
                    <a:p>
                      <a:pPr algn="l" fontAlgn="b"/>
                      <a:r>
                        <a:rPr lang="en-AU" sz="1300" b="1" u="none" strike="noStrike" dirty="0">
                          <a:effectLst/>
                        </a:rPr>
                        <a:t>Infectious diseases</a:t>
                      </a:r>
                      <a:endParaRPr lang="en-AU" sz="13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b="1" u="none" strike="noStrike" dirty="0">
                          <a:effectLst/>
                        </a:rPr>
                        <a:t> </a:t>
                      </a:r>
                      <a:endParaRPr lang="en-AU"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0025">
                <a:tc>
                  <a:txBody>
                    <a:bodyPr/>
                    <a:lstStyle/>
                    <a:p>
                      <a:pPr algn="l" fontAlgn="b"/>
                      <a:r>
                        <a:rPr lang="en-AU" sz="1100" u="none" strike="noStrike">
                          <a:effectLst/>
                        </a:rPr>
                        <a:t>Parasites</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n-AU" sz="1100" u="none" strike="noStrike" dirty="0">
                          <a:effectLst/>
                        </a:rPr>
                        <a:t>Internal</a:t>
                      </a:r>
                      <a:endParaRPr lang="en-AU" sz="1100" b="0" i="1"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n-AU" sz="1100" u="none" strike="noStrike">
                          <a:effectLst/>
                        </a:rPr>
                        <a:t>Round worms</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1"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Flat worms</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External</a:t>
                      </a:r>
                      <a:endParaRPr lang="en-AU" sz="1100" b="0" i="1"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Fleas</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Mites</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dirty="0">
                          <a:effectLst/>
                        </a:rPr>
                        <a:t>Flies</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Bacteria</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Infectious coryza</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Salmonella (pollorum)</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Camphylobacter</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Avian tuberculosis</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r>
                        <a:rPr lang="en-AU" sz="1100" u="none" strike="noStrike" dirty="0" smtClean="0">
                          <a:effectLst/>
                        </a:rPr>
                        <a:t>Virus</a:t>
                      </a:r>
                      <a:endParaRPr lang="en-AU"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dirty="0">
                          <a:effectLst/>
                        </a:rPr>
                        <a:t>Avian influenza</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Newcastle disease</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Infectious bursal disease (gumboro)</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a:effectLst/>
                        </a:rPr>
                        <a:t>Fowl pox</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9550">
                <a:tc>
                  <a:txBody>
                    <a:bodyPr/>
                    <a:lstStyle/>
                    <a:p>
                      <a:pPr algn="l" fontAlgn="b"/>
                      <a:r>
                        <a:rPr lang="en-AU" sz="1100" u="none" strike="noStrike">
                          <a:effectLst/>
                        </a:rPr>
                        <a:t> </a:t>
                      </a:r>
                      <a:endParaRPr lang="en-AU" sz="1100" b="1"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dirty="0" err="1">
                          <a:effectLst/>
                        </a:rPr>
                        <a:t>Merek's</a:t>
                      </a:r>
                      <a:r>
                        <a:rPr lang="en-AU" sz="1100" u="none" strike="noStrike" dirty="0">
                          <a:effectLst/>
                        </a:rPr>
                        <a:t> disease</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19075">
                <a:tc>
                  <a:txBody>
                    <a:bodyPr/>
                    <a:lstStyle/>
                    <a:p>
                      <a:pPr algn="l" fontAlgn="b"/>
                      <a:r>
                        <a:rPr lang="en-AU" sz="1300" b="1" u="none" strike="noStrike" dirty="0">
                          <a:effectLst/>
                        </a:rPr>
                        <a:t>Poor Management</a:t>
                      </a:r>
                      <a:endParaRPr lang="en-AU" sz="13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b="1" u="none" strike="noStrike" dirty="0">
                          <a:effectLst/>
                        </a:rPr>
                        <a:t> </a:t>
                      </a:r>
                      <a:endParaRPr lang="en-AU" sz="1100" b="1"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0025">
                <a:tc>
                  <a:txBody>
                    <a:bodyPr/>
                    <a:lstStyle/>
                    <a:p>
                      <a:pPr algn="l" fontAlgn="b"/>
                      <a:r>
                        <a:rPr lang="en-AU" sz="1100" u="none" strike="noStrike" dirty="0" smtClean="0">
                          <a:effectLst/>
                        </a:rPr>
                        <a:t>Nutrition</a:t>
                      </a:r>
                      <a:endParaRPr lang="en-AU"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endParaRPr lang="en-AU" sz="1100" dirty="0"/>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n-AU" sz="1100" u="none" strike="noStrike" dirty="0">
                          <a:effectLst/>
                        </a:rPr>
                        <a:t>Poor feed</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00025">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endParaRPr lang="en-AU" sz="1100" dirty="0"/>
                    </a:p>
                  </a:txBody>
                  <a:tcPr marL="9525" marR="9525" marT="9525" marB="0" anchor="b">
                    <a:solidFill>
                      <a:schemeClr val="bg1"/>
                    </a:solidFill>
                  </a:tcPr>
                </a:tc>
                <a:tc>
                  <a:txBody>
                    <a:bodyPr/>
                    <a:lstStyle/>
                    <a:p>
                      <a:pPr algn="l" fontAlgn="b"/>
                      <a:r>
                        <a:rPr lang="en-AU" sz="1100" u="none" strike="noStrike" dirty="0">
                          <a:effectLst/>
                        </a:rPr>
                        <a:t>Poor water</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dirty="0" smtClean="0">
                          <a:effectLst/>
                        </a:rPr>
                        <a:t>Environment</a:t>
                      </a:r>
                      <a:endParaRPr lang="en-AU"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endParaRPr lang="en-AU" sz="1100" dirty="0"/>
                    </a:p>
                  </a:txBody>
                  <a:tcPr marL="9525" marR="9525" marT="9525" marB="0" anchor="b">
                    <a:solidFill>
                      <a:schemeClr val="bg1"/>
                    </a:solidFill>
                  </a:tcPr>
                </a:tc>
                <a:tc>
                  <a:txBody>
                    <a:bodyPr/>
                    <a:lstStyle/>
                    <a:p>
                      <a:pPr algn="l" fontAlgn="b"/>
                      <a:r>
                        <a:rPr lang="en-AU" sz="1100" u="none" strike="noStrike">
                          <a:effectLst/>
                        </a:rPr>
                        <a:t>Dirty</a:t>
                      </a:r>
                      <a:endParaRPr lang="en-AU"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b="0" i="0" u="none" strike="noStrike" dirty="0" smtClean="0">
                          <a:solidFill>
                            <a:srgbClr val="000000"/>
                          </a:solidFill>
                          <a:effectLst/>
                          <a:latin typeface="Calibri" panose="020F0502020204030204" pitchFamily="34" charset="0"/>
                        </a:rPr>
                        <a:t>Poisoning</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dirty="0">
                          <a:effectLst/>
                        </a:rPr>
                        <a:t>Old birds</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190500">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n-AU" sz="1100" u="none" strike="noStrike" dirty="0">
                          <a:effectLst/>
                        </a:rPr>
                        <a:t> </a:t>
                      </a:r>
                      <a:endParaRPr lang="en-AU"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AU" sz="1100" u="none" strike="noStrike" dirty="0">
                          <a:effectLst/>
                        </a:rPr>
                        <a:t>Stress</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00025">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a:effectLst/>
                        </a:rPr>
                        <a:t> </a:t>
                      </a:r>
                      <a:endParaRPr lang="en-AU" sz="11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AU" sz="1100" u="none" strike="noStrike" dirty="0">
                          <a:effectLst/>
                        </a:rPr>
                        <a:t>Low hygiene</a:t>
                      </a:r>
                      <a:endParaRPr lang="en-AU"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32530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2432</TotalTime>
  <Words>1355</Words>
  <Application>Microsoft Office PowerPoint</Application>
  <PresentationFormat>On-screen Show (4:3)</PresentationFormat>
  <Paragraphs>292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Basic Field Epidemiology</vt:lpstr>
      <vt:lpstr>PowerPoint Presentation</vt:lpstr>
      <vt:lpstr>In this session we will talk about:</vt:lpstr>
      <vt:lpstr>Activity</vt:lpstr>
      <vt:lpstr>Video or recorded PowerPoint</vt:lpstr>
      <vt:lpstr>After watching the recorded PowerPoint</vt:lpstr>
      <vt:lpstr>Group activity – Healthy and unhealthy animals and production</vt:lpstr>
      <vt:lpstr>Group activity – Healthy and unhealthy animals and production</vt:lpstr>
      <vt:lpstr>Group activity – Healthy and unhealthy animals and production</vt:lpstr>
      <vt:lpstr>Group activity – Healthy and unhealthy animals and production</vt:lpstr>
      <vt:lpstr>Group activity – Healthy and unhealthy animals and production</vt:lpstr>
      <vt:lpstr>In this session we talked about:</vt:lpstr>
      <vt:lpstr>Key concepts of session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andy way</cp:lastModifiedBy>
  <cp:revision>77</cp:revision>
  <dcterms:created xsi:type="dcterms:W3CDTF">2013-03-15T18:03:41Z</dcterms:created>
  <dcterms:modified xsi:type="dcterms:W3CDTF">2014-02-27T04:00:38Z</dcterms:modified>
</cp:coreProperties>
</file>