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7" r:id="rId2"/>
    <p:sldId id="265" r:id="rId3"/>
    <p:sldId id="266" r:id="rId4"/>
    <p:sldId id="267" r:id="rId5"/>
    <p:sldId id="258" r:id="rId6"/>
    <p:sldId id="271" r:id="rId7"/>
    <p:sldId id="263" r:id="rId8"/>
    <p:sldId id="300" r:id="rId9"/>
    <p:sldId id="301" r:id="rId10"/>
    <p:sldId id="287" r:id="rId11"/>
    <p:sldId id="288" r:id="rId12"/>
    <p:sldId id="292" r:id="rId13"/>
    <p:sldId id="290" r:id="rId14"/>
    <p:sldId id="293" r:id="rId15"/>
    <p:sldId id="294" r:id="rId16"/>
    <p:sldId id="295" r:id="rId17"/>
    <p:sldId id="296" r:id="rId18"/>
    <p:sldId id="298" r:id="rId19"/>
    <p:sldId id="299" r:id="rId20"/>
    <p:sldId id="277" r:id="rId21"/>
    <p:sldId id="278" r:id="rId2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2129" autoAdjust="0"/>
  </p:normalViewPr>
  <p:slideViewPr>
    <p:cSldViewPr snapToObjects="1">
      <p:cViewPr varScale="1">
        <p:scale>
          <a:sx n="60" d="100"/>
          <a:sy n="60" d="100"/>
        </p:scale>
        <p:origin x="64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ndy\Google%20Drive\AFF23\Training\T1%20Field%20Epi%20and%20Surveillance\T1a_Field%20Epi%20Drafts\T1a_Manuals_and_workbooks\Pig%20example%20data.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'Example epi curves'!$C$4</c:f>
              <c:strCache>
                <c:ptCount val="1"/>
                <c:pt idx="0">
                  <c:v>Epidemic 2</c:v>
                </c:pt>
              </c:strCache>
            </c:strRef>
          </c:tx>
          <c:spPr>
            <a:solidFill>
              <a:schemeClr val="bg1">
                <a:lumMod val="65000"/>
              </a:schemeClr>
            </a:solidFill>
            <a:ln>
              <a:solidFill>
                <a:schemeClr val="dk1"/>
              </a:solidFill>
            </a:ln>
            <a:effectLst/>
          </c:spPr>
          <c:invertIfNegative val="0"/>
          <c:val>
            <c:numRef>
              <c:f>'Example epi curves'!$C$5:$C$34</c:f>
              <c:numCache>
                <c:formatCode>General</c:formatCode>
                <c:ptCount val="30"/>
                <c:pt idx="0">
                  <c:v>0</c:v>
                </c:pt>
                <c:pt idx="1">
                  <c:v>5</c:v>
                </c:pt>
                <c:pt idx="2">
                  <c:v>10</c:v>
                </c:pt>
                <c:pt idx="3">
                  <c:v>30</c:v>
                </c:pt>
                <c:pt idx="4">
                  <c:v>70</c:v>
                </c:pt>
                <c:pt idx="5">
                  <c:v>92</c:v>
                </c:pt>
                <c:pt idx="6">
                  <c:v>105</c:v>
                </c:pt>
                <c:pt idx="7">
                  <c:v>102</c:v>
                </c:pt>
                <c:pt idx="8">
                  <c:v>90</c:v>
                </c:pt>
                <c:pt idx="9">
                  <c:v>79</c:v>
                </c:pt>
                <c:pt idx="10">
                  <c:v>76</c:v>
                </c:pt>
                <c:pt idx="11">
                  <c:v>64</c:v>
                </c:pt>
                <c:pt idx="12">
                  <c:v>58</c:v>
                </c:pt>
                <c:pt idx="13">
                  <c:v>50</c:v>
                </c:pt>
                <c:pt idx="14">
                  <c:v>56</c:v>
                </c:pt>
                <c:pt idx="15">
                  <c:v>49</c:v>
                </c:pt>
                <c:pt idx="16">
                  <c:v>48</c:v>
                </c:pt>
                <c:pt idx="17">
                  <c:v>49</c:v>
                </c:pt>
                <c:pt idx="18">
                  <c:v>38</c:v>
                </c:pt>
                <c:pt idx="19">
                  <c:v>46</c:v>
                </c:pt>
                <c:pt idx="20">
                  <c:v>45</c:v>
                </c:pt>
                <c:pt idx="21">
                  <c:v>35</c:v>
                </c:pt>
                <c:pt idx="22">
                  <c:v>32</c:v>
                </c:pt>
                <c:pt idx="23">
                  <c:v>34</c:v>
                </c:pt>
                <c:pt idx="24">
                  <c:v>36</c:v>
                </c:pt>
                <c:pt idx="25">
                  <c:v>34</c:v>
                </c:pt>
                <c:pt idx="26">
                  <c:v>30</c:v>
                </c:pt>
                <c:pt idx="27">
                  <c:v>24</c:v>
                </c:pt>
                <c:pt idx="28">
                  <c:v>20</c:v>
                </c:pt>
                <c:pt idx="29">
                  <c:v>24</c:v>
                </c:pt>
              </c:numCache>
            </c:numRef>
          </c:val>
        </c:ser>
        <c:dLbls>
          <c:showLegendKey val="0"/>
          <c:showVal val="0"/>
          <c:showCatName val="0"/>
          <c:showSerName val="0"/>
          <c:showPercent val="0"/>
          <c:showBubbleSize val="0"/>
        </c:dLbls>
        <c:gapWidth val="0"/>
        <c:overlap val="100"/>
        <c:axId val="335357344"/>
        <c:axId val="335357736"/>
      </c:barChart>
      <c:catAx>
        <c:axId val="3353573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Time (days)</a:t>
                </a:r>
              </a:p>
            </c:rich>
          </c:tx>
          <c:layout/>
          <c:overlay val="0"/>
          <c:spPr>
            <a:noFill/>
            <a:ln>
              <a:noFill/>
            </a:ln>
            <a:effectLst/>
          </c:spPr>
        </c:title>
        <c:majorTickMark val="none"/>
        <c:minorTickMark val="none"/>
        <c:tickLblPos val="nextTo"/>
        <c:spPr>
          <a:noFill/>
          <a:ln w="9525" cap="flat" cmpd="sng" algn="ctr">
            <a:solidFill>
              <a:schemeClr val="dk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5357736"/>
        <c:crosses val="autoZero"/>
        <c:auto val="1"/>
        <c:lblAlgn val="ctr"/>
        <c:lblOffset val="100"/>
        <c:noMultiLvlLbl val="0"/>
      </c:catAx>
      <c:valAx>
        <c:axId val="335357736"/>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Number of cases</a:t>
                </a:r>
              </a:p>
            </c:rich>
          </c:tx>
          <c:layout/>
          <c:overlay val="0"/>
          <c:spPr>
            <a:noFill/>
            <a:ln>
              <a:noFill/>
            </a:ln>
            <a:effectLst/>
          </c:spPr>
        </c:title>
        <c:numFmt formatCode="General" sourceLinked="1"/>
        <c:majorTickMark val="none"/>
        <c:minorTickMark val="none"/>
        <c:tickLblPos val="nextTo"/>
        <c:spPr>
          <a:noFill/>
          <a:ln>
            <a:solidFill>
              <a:schemeClr val="dk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535734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068770862240947"/>
          <c:y val="3.2356522445003651E-2"/>
          <c:w val="0.78502878223024675"/>
          <c:h val="0.67361822040286201"/>
        </c:manualLayout>
      </c:layout>
      <c:barChart>
        <c:barDir val="col"/>
        <c:grouping val="clustered"/>
        <c:varyColors val="0"/>
        <c:ser>
          <c:idx val="0"/>
          <c:order val="0"/>
          <c:tx>
            <c:strRef>
              <c:f>Sheet3!$C$4</c:f>
              <c:strCache>
                <c:ptCount val="1"/>
                <c:pt idx="0">
                  <c:v>Point source</c:v>
                </c:pt>
              </c:strCache>
            </c:strRef>
          </c:tx>
          <c:spPr>
            <a:solidFill>
              <a:schemeClr val="bg1">
                <a:lumMod val="75000"/>
              </a:schemeClr>
            </a:solidFill>
            <a:ln>
              <a:solidFill>
                <a:schemeClr val="dk1"/>
              </a:solidFill>
            </a:ln>
            <a:effectLst/>
          </c:spPr>
          <c:invertIfNegative val="0"/>
          <c:val>
            <c:numRef>
              <c:f>Sheet3!$C$5:$C$34</c:f>
              <c:numCache>
                <c:formatCode>General</c:formatCode>
                <c:ptCount val="30"/>
                <c:pt idx="0">
                  <c:v>0</c:v>
                </c:pt>
                <c:pt idx="1">
                  <c:v>5</c:v>
                </c:pt>
                <c:pt idx="2">
                  <c:v>10</c:v>
                </c:pt>
                <c:pt idx="3">
                  <c:v>20</c:v>
                </c:pt>
                <c:pt idx="4">
                  <c:v>40</c:v>
                </c:pt>
                <c:pt idx="5">
                  <c:v>70</c:v>
                </c:pt>
                <c:pt idx="6">
                  <c:v>105</c:v>
                </c:pt>
                <c:pt idx="7">
                  <c:v>102</c:v>
                </c:pt>
                <c:pt idx="8">
                  <c:v>65</c:v>
                </c:pt>
                <c:pt idx="9">
                  <c:v>40</c:v>
                </c:pt>
                <c:pt idx="10">
                  <c:v>35</c:v>
                </c:pt>
                <c:pt idx="11">
                  <c:v>10</c:v>
                </c:pt>
                <c:pt idx="12">
                  <c:v>5</c:v>
                </c:pt>
                <c:pt idx="13">
                  <c:v>2</c:v>
                </c:pt>
                <c:pt idx="14">
                  <c:v>0</c:v>
                </c:pt>
                <c:pt idx="15">
                  <c:v>1</c:v>
                </c:pt>
                <c:pt idx="16">
                  <c:v>0</c:v>
                </c:pt>
                <c:pt idx="17">
                  <c:v>0</c:v>
                </c:pt>
                <c:pt idx="18">
                  <c:v>0</c:v>
                </c:pt>
                <c:pt idx="19">
                  <c:v>0</c:v>
                </c:pt>
                <c:pt idx="20">
                  <c:v>0</c:v>
                </c:pt>
              </c:numCache>
            </c:numRef>
          </c:val>
        </c:ser>
        <c:dLbls>
          <c:showLegendKey val="0"/>
          <c:showVal val="0"/>
          <c:showCatName val="0"/>
          <c:showSerName val="0"/>
          <c:showPercent val="0"/>
          <c:showBubbleSize val="0"/>
        </c:dLbls>
        <c:gapWidth val="0"/>
        <c:overlap val="100"/>
        <c:axId val="340812744"/>
        <c:axId val="340813136"/>
      </c:barChart>
      <c:catAx>
        <c:axId val="3408127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Time</a:t>
                </a:r>
                <a:r>
                  <a:rPr lang="en-AU" baseline="0"/>
                  <a:t> (days)</a:t>
                </a:r>
                <a:endParaRPr lang="en-AU"/>
              </a:p>
            </c:rich>
          </c:tx>
          <c:layout/>
          <c:overlay val="0"/>
          <c:spPr>
            <a:noFill/>
            <a:ln>
              <a:noFill/>
            </a:ln>
            <a:effectLst/>
          </c:spPr>
        </c:title>
        <c:majorTickMark val="none"/>
        <c:minorTickMark val="none"/>
        <c:tickLblPos val="nextTo"/>
        <c:spPr>
          <a:noFill/>
          <a:ln w="9525" cap="flat" cmpd="sng" algn="ctr">
            <a:solidFill>
              <a:schemeClr val="dk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0813136"/>
        <c:crosses val="autoZero"/>
        <c:auto val="1"/>
        <c:lblAlgn val="ctr"/>
        <c:lblOffset val="100"/>
        <c:noMultiLvlLbl val="0"/>
      </c:catAx>
      <c:valAx>
        <c:axId val="340813136"/>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Number of cases</a:t>
                </a:r>
              </a:p>
            </c:rich>
          </c:tx>
          <c:layout/>
          <c:overlay val="0"/>
          <c:spPr>
            <a:noFill/>
            <a:ln>
              <a:noFill/>
            </a:ln>
            <a:effectLst/>
          </c:spPr>
        </c:title>
        <c:numFmt formatCode="General" sourceLinked="1"/>
        <c:majorTickMark val="none"/>
        <c:minorTickMark val="none"/>
        <c:tickLblPos val="nextTo"/>
        <c:spPr>
          <a:noFill/>
          <a:ln>
            <a:solidFill>
              <a:schemeClr val="dk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081274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388459930159688"/>
          <c:y val="3.4561056105610562E-2"/>
          <c:w val="0.78014627700921646"/>
          <c:h val="0.8408230555338998"/>
        </c:manualLayout>
      </c:layout>
      <c:barChart>
        <c:barDir val="col"/>
        <c:grouping val="clustered"/>
        <c:varyColors val="0"/>
        <c:ser>
          <c:idx val="0"/>
          <c:order val="0"/>
          <c:tx>
            <c:strRef>
              <c:f>Sheet3!$D$4</c:f>
              <c:strCache>
                <c:ptCount val="1"/>
                <c:pt idx="0">
                  <c:v>Endemic</c:v>
                </c:pt>
              </c:strCache>
            </c:strRef>
          </c:tx>
          <c:spPr>
            <a:solidFill>
              <a:schemeClr val="bg1">
                <a:lumMod val="75000"/>
              </a:schemeClr>
            </a:solidFill>
            <a:ln>
              <a:solidFill>
                <a:schemeClr val="dk1"/>
              </a:solidFill>
            </a:ln>
            <a:effectLst/>
          </c:spPr>
          <c:invertIfNegative val="0"/>
          <c:val>
            <c:numRef>
              <c:f>Sheet3!$D$5:$D$34</c:f>
              <c:numCache>
                <c:formatCode>General</c:formatCode>
                <c:ptCount val="30"/>
                <c:pt idx="0">
                  <c:v>42</c:v>
                </c:pt>
                <c:pt idx="1">
                  <c:v>40</c:v>
                </c:pt>
                <c:pt idx="2">
                  <c:v>35</c:v>
                </c:pt>
                <c:pt idx="3">
                  <c:v>37</c:v>
                </c:pt>
                <c:pt idx="4">
                  <c:v>45</c:v>
                </c:pt>
                <c:pt idx="5">
                  <c:v>44</c:v>
                </c:pt>
                <c:pt idx="6">
                  <c:v>35</c:v>
                </c:pt>
                <c:pt idx="7">
                  <c:v>42</c:v>
                </c:pt>
                <c:pt idx="8">
                  <c:v>45</c:v>
                </c:pt>
                <c:pt idx="9">
                  <c:v>38</c:v>
                </c:pt>
                <c:pt idx="10">
                  <c:v>34</c:v>
                </c:pt>
                <c:pt idx="11">
                  <c:v>32</c:v>
                </c:pt>
                <c:pt idx="12">
                  <c:v>33</c:v>
                </c:pt>
                <c:pt idx="13">
                  <c:v>35</c:v>
                </c:pt>
                <c:pt idx="14">
                  <c:v>32</c:v>
                </c:pt>
                <c:pt idx="15">
                  <c:v>34</c:v>
                </c:pt>
                <c:pt idx="16">
                  <c:v>42</c:v>
                </c:pt>
                <c:pt idx="17">
                  <c:v>38</c:v>
                </c:pt>
                <c:pt idx="18">
                  <c:v>45</c:v>
                </c:pt>
                <c:pt idx="19">
                  <c:v>35</c:v>
                </c:pt>
                <c:pt idx="20">
                  <c:v>20</c:v>
                </c:pt>
                <c:pt idx="21">
                  <c:v>24</c:v>
                </c:pt>
                <c:pt idx="22">
                  <c:v>37</c:v>
                </c:pt>
                <c:pt idx="23">
                  <c:v>45</c:v>
                </c:pt>
                <c:pt idx="24">
                  <c:v>44</c:v>
                </c:pt>
                <c:pt idx="25">
                  <c:v>35</c:v>
                </c:pt>
                <c:pt idx="26">
                  <c:v>42</c:v>
                </c:pt>
                <c:pt idx="27">
                  <c:v>45</c:v>
                </c:pt>
                <c:pt idx="28">
                  <c:v>38</c:v>
                </c:pt>
                <c:pt idx="29">
                  <c:v>34</c:v>
                </c:pt>
              </c:numCache>
            </c:numRef>
          </c:val>
        </c:ser>
        <c:dLbls>
          <c:showLegendKey val="0"/>
          <c:showVal val="0"/>
          <c:showCatName val="0"/>
          <c:showSerName val="0"/>
          <c:showPercent val="0"/>
          <c:showBubbleSize val="0"/>
        </c:dLbls>
        <c:gapWidth val="0"/>
        <c:overlap val="100"/>
        <c:axId val="340813920"/>
        <c:axId val="340814312"/>
      </c:barChart>
      <c:catAx>
        <c:axId val="34081392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Time</a:t>
                </a:r>
                <a:r>
                  <a:rPr lang="en-AU" baseline="0"/>
                  <a:t> (days)</a:t>
                </a:r>
                <a:endParaRPr lang="en-AU"/>
              </a:p>
            </c:rich>
          </c:tx>
          <c:layout/>
          <c:overlay val="0"/>
          <c:spPr>
            <a:noFill/>
            <a:ln>
              <a:noFill/>
            </a:ln>
            <a:effectLst/>
          </c:spPr>
        </c:title>
        <c:majorTickMark val="none"/>
        <c:minorTickMark val="none"/>
        <c:tickLblPos val="nextTo"/>
        <c:spPr>
          <a:noFill/>
          <a:ln w="9525" cap="flat" cmpd="sng" algn="ctr">
            <a:solidFill>
              <a:schemeClr val="dk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0814312"/>
        <c:crosses val="autoZero"/>
        <c:auto val="1"/>
        <c:lblAlgn val="ctr"/>
        <c:lblOffset val="100"/>
        <c:noMultiLvlLbl val="0"/>
      </c:catAx>
      <c:valAx>
        <c:axId val="340814312"/>
        <c:scaling>
          <c:orientation val="minMax"/>
          <c:max val="12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Number</a:t>
                </a:r>
                <a:r>
                  <a:rPr lang="en-AU" baseline="0"/>
                  <a:t> of cases</a:t>
                </a:r>
                <a:endParaRPr lang="en-AU"/>
              </a:p>
            </c:rich>
          </c:tx>
          <c:layout/>
          <c:overlay val="0"/>
          <c:spPr>
            <a:noFill/>
            <a:ln>
              <a:noFill/>
            </a:ln>
            <a:effectLst/>
          </c:spPr>
        </c:title>
        <c:numFmt formatCode="General" sourceLinked="1"/>
        <c:majorTickMark val="none"/>
        <c:minorTickMark val="none"/>
        <c:tickLblPos val="nextTo"/>
        <c:spPr>
          <a:noFill/>
          <a:ln>
            <a:solidFill>
              <a:schemeClr val="dk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0813920"/>
        <c:crosses val="autoZero"/>
        <c:crossBetween val="between"/>
        <c:majorUnit val="20"/>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[Pig example data.xlsx]Sheet3!PivotTable2</c:name>
    <c:fmtId val="12"/>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Abortions in pigs</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s>
    <c:plotArea>
      <c:layout/>
      <c:barChart>
        <c:barDir val="col"/>
        <c:grouping val="clustered"/>
        <c:varyColors val="0"/>
        <c:ser>
          <c:idx val="0"/>
          <c:order val="0"/>
          <c:tx>
            <c:strRef>
              <c:f>Sheet3!$B$1</c:f>
              <c:strCache>
                <c:ptCount val="1"/>
                <c:pt idx="0">
                  <c:v>Total</c:v>
                </c:pt>
              </c:strCache>
            </c:strRef>
          </c:tx>
          <c:spPr>
            <a:solidFill>
              <a:schemeClr val="accent1"/>
            </a:solidFill>
            <a:ln>
              <a:noFill/>
            </a:ln>
            <a:effectLst/>
          </c:spPr>
          <c:invertIfNegative val="0"/>
          <c:cat>
            <c:strRef>
              <c:f>Sheet3!$A$2:$A$23</c:f>
              <c:strCache>
                <c:ptCount val="21"/>
                <c:pt idx="0">
                  <c:v>1/01/2014</c:v>
                </c:pt>
                <c:pt idx="1">
                  <c:v>25/01/2014</c:v>
                </c:pt>
                <c:pt idx="2">
                  <c:v>28/01/2014</c:v>
                </c:pt>
                <c:pt idx="3">
                  <c:v>10/02/2014</c:v>
                </c:pt>
                <c:pt idx="4">
                  <c:v>20/02/2014</c:v>
                </c:pt>
                <c:pt idx="5">
                  <c:v>28/02/2014</c:v>
                </c:pt>
                <c:pt idx="6">
                  <c:v>1/03/2014</c:v>
                </c:pt>
                <c:pt idx="7">
                  <c:v>5/03/2014</c:v>
                </c:pt>
                <c:pt idx="8">
                  <c:v>15/03/2014</c:v>
                </c:pt>
                <c:pt idx="9">
                  <c:v>17/03/2014</c:v>
                </c:pt>
                <c:pt idx="10">
                  <c:v>25/03/2014</c:v>
                </c:pt>
                <c:pt idx="11">
                  <c:v>30/03/2014</c:v>
                </c:pt>
                <c:pt idx="12">
                  <c:v>5/04/2014</c:v>
                </c:pt>
                <c:pt idx="13">
                  <c:v>7/04/2014</c:v>
                </c:pt>
                <c:pt idx="14">
                  <c:v>15/04/2014</c:v>
                </c:pt>
                <c:pt idx="15">
                  <c:v>18/04/2014</c:v>
                </c:pt>
                <c:pt idx="16">
                  <c:v>22/04/2014</c:v>
                </c:pt>
                <c:pt idx="17">
                  <c:v>25/04/2014</c:v>
                </c:pt>
                <c:pt idx="18">
                  <c:v>27/04/2014</c:v>
                </c:pt>
                <c:pt idx="19">
                  <c:v>28/04/2014</c:v>
                </c:pt>
                <c:pt idx="20">
                  <c:v>29/04/2014</c:v>
                </c:pt>
              </c:strCache>
            </c:strRef>
          </c:cat>
          <c:val>
            <c:numRef>
              <c:f>Sheet3!$B$2:$B$23</c:f>
              <c:numCache>
                <c:formatCode>General</c:formatCode>
                <c:ptCount val="21"/>
                <c:pt idx="0">
                  <c:v>2</c:v>
                </c:pt>
                <c:pt idx="1">
                  <c:v>0</c:v>
                </c:pt>
                <c:pt idx="2">
                  <c:v>1</c:v>
                </c:pt>
                <c:pt idx="3">
                  <c:v>0</c:v>
                </c:pt>
                <c:pt idx="4">
                  <c:v>2</c:v>
                </c:pt>
                <c:pt idx="5">
                  <c:v>0</c:v>
                </c:pt>
                <c:pt idx="6">
                  <c:v>0</c:v>
                </c:pt>
                <c:pt idx="7">
                  <c:v>1</c:v>
                </c:pt>
                <c:pt idx="8">
                  <c:v>0</c:v>
                </c:pt>
                <c:pt idx="9">
                  <c:v>0</c:v>
                </c:pt>
                <c:pt idx="10">
                  <c:v>1</c:v>
                </c:pt>
                <c:pt idx="11">
                  <c:v>1</c:v>
                </c:pt>
                <c:pt idx="12">
                  <c:v>0</c:v>
                </c:pt>
                <c:pt idx="13">
                  <c:v>1</c:v>
                </c:pt>
                <c:pt idx="14">
                  <c:v>0</c:v>
                </c:pt>
                <c:pt idx="15">
                  <c:v>0</c:v>
                </c:pt>
                <c:pt idx="16">
                  <c:v>0</c:v>
                </c:pt>
                <c:pt idx="17">
                  <c:v>1</c:v>
                </c:pt>
                <c:pt idx="18">
                  <c:v>0</c:v>
                </c:pt>
                <c:pt idx="19">
                  <c:v>1</c:v>
                </c:pt>
                <c:pt idx="20">
                  <c:v>0</c:v>
                </c:pt>
              </c:numCache>
            </c:numRef>
          </c:val>
        </c:ser>
        <c:dLbls>
          <c:showLegendKey val="0"/>
          <c:showVal val="0"/>
          <c:showCatName val="0"/>
          <c:showSerName val="0"/>
          <c:showPercent val="0"/>
          <c:showBubbleSize val="0"/>
        </c:dLbls>
        <c:gapWidth val="219"/>
        <c:overlap val="-27"/>
        <c:axId val="340815488"/>
        <c:axId val="340815880"/>
      </c:barChart>
      <c:catAx>
        <c:axId val="340815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0815880"/>
        <c:crosses val="autoZero"/>
        <c:auto val="1"/>
        <c:lblAlgn val="ctr"/>
        <c:lblOffset val="100"/>
        <c:noMultiLvlLbl val="0"/>
      </c:catAx>
      <c:valAx>
        <c:axId val="340815880"/>
        <c:scaling>
          <c:orientation val="minMax"/>
          <c:max val="3"/>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0815488"/>
        <c:crosses val="autoZero"/>
        <c:crossBetween val="between"/>
        <c:majorUnit val="1"/>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2E298CE-2AFF-4FAA-A26E-39AED356E737}" type="datetimeFigureOut">
              <a:rPr lang="en-AU" smtClean="0"/>
              <a:t>7/03/2014</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 1 – Introduction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Welcome everyone</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Remind</a:t>
            </a:r>
            <a:r>
              <a:rPr lang="en-AU" baseline="0" dirty="0" smtClean="0"/>
              <a:t> participants of the participation rules if needed</a:t>
            </a:r>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a:t>
            </a:r>
            <a:r>
              <a:rPr lang="en-AU" b="1" dirty="0" smtClean="0"/>
              <a:t>1</a:t>
            </a:r>
            <a:endParaRPr lang="en-AU" b="1" dirty="0" smtClean="0"/>
          </a:p>
          <a:p>
            <a:endParaRPr lang="en-AU" b="0" dirty="0" smtClean="0"/>
          </a:p>
          <a:p>
            <a:r>
              <a:rPr lang="en-AU" b="0" dirty="0" smtClean="0"/>
              <a:t>Vertical axis (y-axis) shows a count of the number of cases each day</a:t>
            </a:r>
          </a:p>
          <a:p>
            <a:endParaRPr lang="en-AU" b="0" dirty="0" smtClean="0"/>
          </a:p>
          <a:p>
            <a:r>
              <a:rPr lang="en-AU" b="0" dirty="0" smtClean="0"/>
              <a:t>Horizontal axis shows the date or day</a:t>
            </a:r>
            <a:endParaRPr lang="en-AU" b="0" dirty="0" smtClean="0"/>
          </a:p>
          <a:p>
            <a:pPr marL="171450" indent="-171450">
              <a:buFont typeface="Arial" panose="020B0604020202020204" pitchFamily="34" charset="0"/>
              <a:buChar char="•"/>
            </a:pPr>
            <a:endParaRPr lang="en-AU" b="0"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4072037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a:t>
            </a:r>
            <a:r>
              <a:rPr lang="en-AU" b="1" dirty="0" smtClean="0"/>
              <a:t>2</a:t>
            </a:r>
            <a:endParaRPr lang="en-AU" b="1" dirty="0" smtClean="0"/>
          </a:p>
          <a:p>
            <a:endParaRPr lang="en-AU" sz="1200" i="1" kern="1200" dirty="0" smtClean="0">
              <a:solidFill>
                <a:schemeClr val="tx1"/>
              </a:solidFill>
              <a:effectLst/>
              <a:latin typeface="+mn-lt"/>
              <a:ea typeface="+mn-ea"/>
              <a:cs typeface="+mn-cs"/>
            </a:endParaRPr>
          </a:p>
          <a:p>
            <a:pPr marL="0" indent="0">
              <a:buFont typeface="Arial" panose="020B0604020202020204" pitchFamily="34" charset="0"/>
              <a:buNone/>
            </a:pPr>
            <a:r>
              <a:rPr lang="en-AU" sz="1200" i="0" kern="1200" dirty="0" smtClean="0">
                <a:solidFill>
                  <a:schemeClr val="tx1"/>
                </a:solidFill>
                <a:effectLst/>
                <a:latin typeface="+mn-lt"/>
                <a:ea typeface="+mn-ea"/>
                <a:cs typeface="+mn-cs"/>
              </a:rPr>
              <a:t>The epidemiological curve does not show a typical rise and fall pattern as seen with </a:t>
            </a:r>
            <a:r>
              <a:rPr lang="en-AU" sz="1200" i="0" kern="1200" dirty="0" smtClean="0">
                <a:solidFill>
                  <a:schemeClr val="tx1"/>
                </a:solidFill>
                <a:effectLst/>
                <a:latin typeface="+mn-lt"/>
                <a:ea typeface="+mn-ea"/>
                <a:cs typeface="+mn-cs"/>
              </a:rPr>
              <a:t>outbreaks of contagious disease in a susceptible population. </a:t>
            </a:r>
            <a:endParaRPr lang="en-AU" sz="1200" i="0" kern="1200" dirty="0" smtClean="0">
              <a:solidFill>
                <a:schemeClr val="tx1"/>
              </a:solidFill>
              <a:effectLst/>
              <a:latin typeface="+mn-lt"/>
              <a:ea typeface="+mn-ea"/>
              <a:cs typeface="+mn-cs"/>
            </a:endParaRPr>
          </a:p>
          <a:p>
            <a:pPr marL="0" indent="0">
              <a:buFont typeface="Arial" panose="020B0604020202020204" pitchFamily="34" charset="0"/>
              <a:buNone/>
            </a:pPr>
            <a:endParaRPr lang="en-AU" sz="1200" i="0" kern="1200" dirty="0" smtClean="0">
              <a:solidFill>
                <a:schemeClr val="tx1"/>
              </a:solidFill>
              <a:effectLst/>
              <a:latin typeface="+mn-lt"/>
              <a:ea typeface="+mn-ea"/>
              <a:cs typeface="+mn-cs"/>
            </a:endParaRPr>
          </a:p>
          <a:p>
            <a:pPr marL="0" indent="0">
              <a:buFont typeface="Arial" panose="020B0604020202020204" pitchFamily="34" charset="0"/>
              <a:buNone/>
            </a:pPr>
            <a:r>
              <a:rPr lang="en-AU" sz="1200" i="0" kern="1200" dirty="0" smtClean="0">
                <a:solidFill>
                  <a:schemeClr val="tx1"/>
                </a:solidFill>
                <a:effectLst/>
                <a:latin typeface="+mn-lt"/>
                <a:ea typeface="+mn-ea"/>
                <a:cs typeface="+mn-cs"/>
              </a:rPr>
              <a:t>This epidemic curve could be due to </a:t>
            </a:r>
            <a:r>
              <a:rPr lang="en-AU" sz="1200" i="0" kern="1200" dirty="0" smtClean="0">
                <a:solidFill>
                  <a:schemeClr val="tx1"/>
                </a:solidFill>
                <a:effectLst/>
                <a:latin typeface="+mn-lt"/>
                <a:ea typeface="+mn-ea"/>
                <a:cs typeface="+mn-cs"/>
              </a:rPr>
              <a:t>an endemic disease (relatively stable over time) and may reflect the normal </a:t>
            </a:r>
            <a:r>
              <a:rPr lang="en-AU" sz="1200" i="0" kern="1200" dirty="0" smtClean="0">
                <a:solidFill>
                  <a:schemeClr val="tx1"/>
                </a:solidFill>
                <a:effectLst/>
                <a:latin typeface="+mn-lt"/>
                <a:ea typeface="+mn-ea"/>
                <a:cs typeface="+mn-cs"/>
              </a:rPr>
              <a:t>background rate of </a:t>
            </a:r>
            <a:r>
              <a:rPr lang="en-AU" sz="1200" i="0" kern="1200" dirty="0" smtClean="0">
                <a:solidFill>
                  <a:schemeClr val="tx1"/>
                </a:solidFill>
                <a:effectLst/>
                <a:latin typeface="+mn-lt"/>
                <a:ea typeface="+mn-ea"/>
                <a:cs typeface="+mn-cs"/>
              </a:rPr>
              <a:t>abortions.  </a:t>
            </a:r>
            <a:endParaRPr lang="en-AU" sz="1200" i="0" kern="1200" dirty="0" smtClean="0">
              <a:solidFill>
                <a:schemeClr val="tx1"/>
              </a:solidFill>
              <a:effectLst/>
              <a:latin typeface="+mn-lt"/>
              <a:ea typeface="+mn-ea"/>
              <a:cs typeface="+mn-cs"/>
            </a:endParaRPr>
          </a:p>
          <a:p>
            <a:pPr marL="0" indent="0">
              <a:buFont typeface="Arial" panose="020B0604020202020204" pitchFamily="34" charset="0"/>
              <a:buNone/>
            </a:pPr>
            <a:endParaRPr lang="en-AU" sz="1200" i="0" kern="1200" dirty="0" smtClean="0">
              <a:solidFill>
                <a:schemeClr val="tx1"/>
              </a:solidFill>
              <a:effectLst/>
              <a:latin typeface="+mn-lt"/>
              <a:ea typeface="+mn-ea"/>
              <a:cs typeface="+mn-cs"/>
            </a:endParaRPr>
          </a:p>
          <a:p>
            <a:pPr marL="0" indent="0">
              <a:buFont typeface="Arial" panose="020B0604020202020204" pitchFamily="34" charset="0"/>
              <a:buNone/>
            </a:pPr>
            <a:r>
              <a:rPr lang="en-AU" sz="1200" i="0" kern="1200" dirty="0" smtClean="0">
                <a:solidFill>
                  <a:schemeClr val="tx1"/>
                </a:solidFill>
                <a:effectLst/>
                <a:latin typeface="+mn-lt"/>
                <a:ea typeface="+mn-ea"/>
                <a:cs typeface="+mn-cs"/>
              </a:rPr>
              <a:t>An endemic disease would </a:t>
            </a:r>
            <a:r>
              <a:rPr lang="en-AU" sz="1200" i="0" kern="1200" dirty="0" smtClean="0">
                <a:solidFill>
                  <a:schemeClr val="tx1"/>
                </a:solidFill>
                <a:effectLst/>
                <a:latin typeface="+mn-lt"/>
                <a:ea typeface="+mn-ea"/>
                <a:cs typeface="+mn-cs"/>
              </a:rPr>
              <a:t>produce a relatively level pattern of disease over time as seen here.</a:t>
            </a:r>
            <a:r>
              <a:rPr lang="en-AU" sz="1200" b="1" i="0" kern="1200" dirty="0" smtClean="0">
                <a:solidFill>
                  <a:schemeClr val="tx1"/>
                </a:solidFill>
                <a:effectLst/>
                <a:latin typeface="+mn-lt"/>
                <a:ea typeface="+mn-ea"/>
                <a:cs typeface="+mn-cs"/>
              </a:rPr>
              <a:t> </a:t>
            </a:r>
            <a:endParaRPr lang="en-AU" b="0" i="0" dirty="0"/>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4116253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Each group is now to work through </a:t>
            </a:r>
            <a:r>
              <a:rPr lang="en-AU" sz="1200" kern="1200" dirty="0" smtClean="0">
                <a:solidFill>
                  <a:schemeClr val="tx1"/>
                </a:solidFill>
                <a:effectLst/>
                <a:latin typeface="+mn-lt"/>
                <a:ea typeface="+mn-ea"/>
                <a:cs typeface="+mn-cs"/>
              </a:rPr>
              <a:t>the </a:t>
            </a:r>
            <a:r>
              <a:rPr lang="en-AU" sz="1200" kern="1200" dirty="0" smtClean="0">
                <a:solidFill>
                  <a:schemeClr val="tx1"/>
                </a:solidFill>
                <a:effectLst/>
                <a:latin typeface="+mn-lt"/>
                <a:ea typeface="+mn-ea"/>
                <a:cs typeface="+mn-cs"/>
              </a:rPr>
              <a:t>questions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Participants are to write the answers to the questions on scrap</a:t>
            </a:r>
            <a:r>
              <a:rPr lang="en-AU" sz="1200" kern="1200" baseline="0" dirty="0" smtClean="0">
                <a:solidFill>
                  <a:schemeClr val="tx1"/>
                </a:solidFill>
                <a:effectLst/>
                <a:latin typeface="+mn-lt"/>
                <a:ea typeface="+mn-ea"/>
                <a:cs typeface="+mn-cs"/>
              </a:rPr>
              <a:t> paper</a:t>
            </a:r>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1813305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4</a:t>
            </a:r>
          </a:p>
          <a:p>
            <a:endParaRPr lang="en-AU" sz="1200" i="0" kern="1200" dirty="0" smtClean="0">
              <a:solidFill>
                <a:schemeClr val="tx1"/>
              </a:solidFill>
              <a:effectLst/>
              <a:latin typeface="+mn-lt"/>
              <a:ea typeface="+mn-ea"/>
              <a:cs typeface="+mn-cs"/>
            </a:endParaRPr>
          </a:p>
          <a:p>
            <a:pPr lvl="0"/>
            <a:r>
              <a:rPr lang="en-AU" sz="1200" i="0" kern="1200" dirty="0" smtClean="0">
                <a:solidFill>
                  <a:schemeClr val="tx1"/>
                </a:solidFill>
                <a:effectLst/>
                <a:latin typeface="+mn-lt"/>
                <a:ea typeface="+mn-ea"/>
                <a:cs typeface="+mn-cs"/>
              </a:rPr>
              <a:t>Of the 14 farms that met the case definition and were included in the investigation data was collected on a total of 26 sows.</a:t>
            </a:r>
          </a:p>
          <a:p>
            <a:pPr lvl="0"/>
            <a:endParaRPr lang="en-AU" sz="1200" i="0" kern="1200" dirty="0" smtClean="0">
              <a:solidFill>
                <a:schemeClr val="tx1"/>
              </a:solidFill>
              <a:effectLst/>
              <a:latin typeface="+mn-lt"/>
              <a:ea typeface="+mn-ea"/>
              <a:cs typeface="+mn-cs"/>
            </a:endParaRPr>
          </a:p>
          <a:p>
            <a:pPr lvl="0"/>
            <a:r>
              <a:rPr lang="en-AU" sz="1200" i="0" kern="1200" dirty="0" smtClean="0">
                <a:solidFill>
                  <a:schemeClr val="tx1"/>
                </a:solidFill>
                <a:effectLst/>
                <a:latin typeface="+mn-lt"/>
                <a:ea typeface="+mn-ea"/>
                <a:cs typeface="+mn-cs"/>
              </a:rPr>
              <a:t>11 of 26  </a:t>
            </a:r>
            <a:r>
              <a:rPr lang="en-AU" sz="1200" i="0" kern="1200" dirty="0" smtClean="0">
                <a:solidFill>
                  <a:schemeClr val="tx1"/>
                </a:solidFill>
                <a:effectLst/>
                <a:latin typeface="+mn-lt"/>
                <a:ea typeface="+mn-ea"/>
                <a:cs typeface="+mn-cs"/>
              </a:rPr>
              <a:t>(42%) sows aborted and 15 (58%) sows farrowed.</a:t>
            </a:r>
          </a:p>
          <a:p>
            <a:pPr lvl="0"/>
            <a:endParaRPr lang="en-AU" sz="1200" i="0" kern="1200" dirty="0" smtClean="0">
              <a:solidFill>
                <a:schemeClr val="tx1"/>
              </a:solidFill>
              <a:effectLst/>
              <a:latin typeface="+mn-lt"/>
              <a:ea typeface="+mn-ea"/>
              <a:cs typeface="+mn-cs"/>
            </a:endParaRPr>
          </a:p>
          <a:p>
            <a:pPr lvl="0"/>
            <a:r>
              <a:rPr lang="en-AU" sz="1200" i="0" kern="1200" dirty="0" smtClean="0">
                <a:solidFill>
                  <a:schemeClr val="tx1"/>
                </a:solidFill>
                <a:effectLst/>
                <a:latin typeface="+mn-lt"/>
                <a:ea typeface="+mn-ea"/>
                <a:cs typeface="+mn-cs"/>
              </a:rPr>
              <a:t>The 11 sows that aborted came from 4 of the 14 farms (farms- 2, 7, 8, and 16).</a:t>
            </a:r>
          </a:p>
          <a:p>
            <a:pPr lvl="0"/>
            <a:endParaRPr lang="en-AU" sz="1200" i="0" kern="1200" dirty="0" smtClean="0">
              <a:solidFill>
                <a:schemeClr val="tx1"/>
              </a:solidFill>
              <a:effectLst/>
              <a:latin typeface="+mn-lt"/>
              <a:ea typeface="+mn-ea"/>
              <a:cs typeface="+mn-cs"/>
            </a:endParaRPr>
          </a:p>
          <a:p>
            <a:pPr lvl="0"/>
            <a:r>
              <a:rPr lang="en-AU" sz="1200" i="0" kern="1200" dirty="0" smtClean="0">
                <a:solidFill>
                  <a:schemeClr val="tx1"/>
                </a:solidFill>
                <a:effectLst/>
                <a:latin typeface="+mn-lt"/>
                <a:ea typeface="+mn-ea"/>
                <a:cs typeface="+mn-cs"/>
              </a:rPr>
              <a:t>Farms 7 and 8 accounted for 9 of the 11 abortions (82%).</a:t>
            </a:r>
          </a:p>
          <a:p>
            <a:endParaRPr lang="en-AU" sz="1200" i="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1956591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Each group is now to work through the following questions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Participants are to write the answers to the questions on scrap</a:t>
            </a:r>
            <a:r>
              <a:rPr lang="en-AU" sz="1200" kern="1200" baseline="0" dirty="0" smtClean="0">
                <a:solidFill>
                  <a:schemeClr val="tx1"/>
                </a:solidFill>
                <a:effectLst/>
                <a:latin typeface="+mn-lt"/>
                <a:ea typeface="+mn-ea"/>
                <a:cs typeface="+mn-cs"/>
              </a:rPr>
              <a:t> paper</a:t>
            </a:r>
            <a:r>
              <a:rPr lang="en-AU"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Ask them to let you know when they think they have finished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Go around the room and monitor their progress</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14</a:t>
            </a:fld>
            <a:endParaRPr lang="en-AU"/>
          </a:p>
        </p:txBody>
      </p:sp>
    </p:spTree>
    <p:extLst>
      <p:ext uri="{BB962C8B-B14F-4D97-AF65-F5344CB8AC3E}">
        <p14:creationId xmlns:p14="http://schemas.microsoft.com/office/powerpoint/2010/main" val="36452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a:t>
            </a:r>
            <a:r>
              <a:rPr lang="en-AU" b="1" dirty="0" smtClean="0"/>
              <a:t>4</a:t>
            </a:r>
            <a:endParaRPr lang="en-AU" b="1" dirty="0" smtClean="0"/>
          </a:p>
          <a:p>
            <a:endParaRPr lang="en-AU" dirty="0" smtClean="0"/>
          </a:p>
          <a:p>
            <a:pPr marL="171450" indent="-171450">
              <a:buFont typeface="Arial" panose="020B0604020202020204" pitchFamily="34" charset="0"/>
              <a:buChar char="•"/>
            </a:pPr>
            <a:r>
              <a:rPr lang="en-AU" sz="1200" i="0" kern="1200" dirty="0" smtClean="0">
                <a:solidFill>
                  <a:schemeClr val="tx1"/>
                </a:solidFill>
                <a:effectLst/>
                <a:latin typeface="+mn-lt"/>
                <a:ea typeface="+mn-ea"/>
                <a:cs typeface="+mn-cs"/>
              </a:rPr>
              <a:t>The 26 pigs ranged from 1 year of age to 8 years of age. </a:t>
            </a:r>
          </a:p>
          <a:p>
            <a:pPr marL="171450"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i="0" kern="1200" dirty="0" smtClean="0">
                <a:solidFill>
                  <a:schemeClr val="tx1"/>
                </a:solidFill>
                <a:effectLst/>
                <a:latin typeface="+mn-lt"/>
                <a:ea typeface="+mn-ea"/>
                <a:cs typeface="+mn-cs"/>
              </a:rPr>
              <a:t>There were 4 abortion in 1 year old sows, 5 abortion in 2 year old sows, 1 abortion in a 4 year old sow, and 1 abortion in a 6 year old sow. </a:t>
            </a:r>
          </a:p>
          <a:p>
            <a:pPr marL="171450"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i="0" kern="1200" dirty="0" smtClean="0">
                <a:solidFill>
                  <a:schemeClr val="tx1"/>
                </a:solidFill>
                <a:effectLst/>
                <a:latin typeface="+mn-lt"/>
                <a:ea typeface="+mn-ea"/>
                <a:cs typeface="+mn-cs"/>
              </a:rPr>
              <a:t>1 and 2 year old sows accounted for 9 (82%) of the abortions.</a:t>
            </a:r>
          </a:p>
          <a:p>
            <a:pPr marL="171450"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i="0" kern="1200" dirty="0" smtClean="0">
                <a:solidFill>
                  <a:schemeClr val="tx1"/>
                </a:solidFill>
                <a:effectLst/>
                <a:latin typeface="+mn-lt"/>
                <a:ea typeface="+mn-ea"/>
                <a:cs typeface="+mn-cs"/>
              </a:rPr>
              <a:t>All the 1 and 2 year old sows came from farms 7 and 8.</a:t>
            </a:r>
          </a:p>
          <a:p>
            <a:pPr marL="171450"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15</a:t>
            </a:fld>
            <a:endParaRPr lang="en-AU"/>
          </a:p>
        </p:txBody>
      </p:sp>
    </p:spTree>
    <p:extLst>
      <p:ext uri="{BB962C8B-B14F-4D97-AF65-F5344CB8AC3E}">
        <p14:creationId xmlns:p14="http://schemas.microsoft.com/office/powerpoint/2010/main" val="15859609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a:t>
            </a:r>
            <a:r>
              <a:rPr lang="en-AU" b="1" dirty="0" smtClean="0"/>
              <a:t>5</a:t>
            </a:r>
            <a:endParaRPr lang="en-AU" b="1" dirty="0" smtClean="0"/>
          </a:p>
          <a:p>
            <a:endParaRPr lang="en-AU" dirty="0" smtClean="0"/>
          </a:p>
          <a:p>
            <a:r>
              <a:rPr lang="en-AU" sz="1200" i="0" kern="1200" dirty="0" smtClean="0">
                <a:solidFill>
                  <a:schemeClr val="tx1"/>
                </a:solidFill>
                <a:effectLst/>
                <a:latin typeface="+mn-lt"/>
                <a:ea typeface="+mn-ea"/>
                <a:cs typeface="+mn-cs"/>
              </a:rPr>
              <a:t>From the simple analysis above we can get a better understanding of the disease problem and possible causes. </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By looking for patterns in time, animal, and place we can get the following insights</a:t>
            </a:r>
          </a:p>
          <a:p>
            <a:pPr lvl="0"/>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Most of the cases are from farms 7 and </a:t>
            </a:r>
            <a:r>
              <a:rPr lang="en-AU" sz="1200" i="0" kern="1200" dirty="0" smtClean="0">
                <a:solidFill>
                  <a:schemeClr val="tx1"/>
                </a:solidFill>
                <a:effectLst/>
                <a:latin typeface="+mn-lt"/>
                <a:ea typeface="+mn-ea"/>
                <a:cs typeface="+mn-cs"/>
              </a:rPr>
              <a:t>8. May be there is something happening on these two farms that is causing</a:t>
            </a:r>
            <a:r>
              <a:rPr lang="en-AU" sz="1200" i="0" kern="1200" baseline="0" dirty="0" smtClean="0">
                <a:solidFill>
                  <a:schemeClr val="tx1"/>
                </a:solidFill>
                <a:effectLst/>
                <a:latin typeface="+mn-lt"/>
                <a:ea typeface="+mn-ea"/>
                <a:cs typeface="+mn-cs"/>
              </a:rPr>
              <a:t> increased disease occurrence</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Most abortions are in pigs 1 or 2 years of age. </a:t>
            </a:r>
          </a:p>
          <a:p>
            <a:pPr marL="628650" lvl="1"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The </a:t>
            </a:r>
            <a:r>
              <a:rPr lang="en-AU" sz="1200" i="0" kern="1200" dirty="0" smtClean="0">
                <a:solidFill>
                  <a:schemeClr val="tx1"/>
                </a:solidFill>
                <a:effectLst/>
                <a:latin typeface="+mn-lt"/>
                <a:ea typeface="+mn-ea"/>
                <a:cs typeface="+mn-cs"/>
              </a:rPr>
              <a:t>abortions on farms 2 and 16 </a:t>
            </a:r>
            <a:r>
              <a:rPr lang="en-AU" sz="1200" i="0" kern="1200" dirty="0" smtClean="0">
                <a:solidFill>
                  <a:schemeClr val="tx1"/>
                </a:solidFill>
                <a:effectLst/>
                <a:latin typeface="+mn-lt"/>
                <a:ea typeface="+mn-ea"/>
                <a:cs typeface="+mn-cs"/>
              </a:rPr>
              <a:t>may be due to</a:t>
            </a:r>
            <a:r>
              <a:rPr lang="en-AU" sz="1200" i="0" kern="1200" baseline="0" dirty="0" smtClean="0">
                <a:solidFill>
                  <a:schemeClr val="tx1"/>
                </a:solidFill>
                <a:effectLst/>
                <a:latin typeface="+mn-lt"/>
                <a:ea typeface="+mn-ea"/>
                <a:cs typeface="+mn-cs"/>
              </a:rPr>
              <a:t> other </a:t>
            </a:r>
            <a:r>
              <a:rPr lang="en-AU" sz="1200" i="0" kern="1200" dirty="0" smtClean="0">
                <a:solidFill>
                  <a:schemeClr val="tx1"/>
                </a:solidFill>
                <a:effectLst/>
                <a:latin typeface="+mn-lt"/>
                <a:ea typeface="+mn-ea"/>
                <a:cs typeface="+mn-cs"/>
              </a:rPr>
              <a:t>background causes. The aborting </a:t>
            </a:r>
            <a:r>
              <a:rPr lang="en-AU" sz="1200" i="0" kern="1200" dirty="0" smtClean="0">
                <a:solidFill>
                  <a:schemeClr val="tx1"/>
                </a:solidFill>
                <a:effectLst/>
                <a:latin typeface="+mn-lt"/>
                <a:ea typeface="+mn-ea"/>
                <a:cs typeface="+mn-cs"/>
              </a:rPr>
              <a:t>sows on </a:t>
            </a:r>
            <a:r>
              <a:rPr lang="en-AU" sz="1200" i="0" kern="1200" dirty="0" smtClean="0">
                <a:solidFill>
                  <a:schemeClr val="tx1"/>
                </a:solidFill>
                <a:effectLst/>
                <a:latin typeface="+mn-lt"/>
                <a:ea typeface="+mn-ea"/>
                <a:cs typeface="+mn-cs"/>
              </a:rPr>
              <a:t>farms </a:t>
            </a:r>
            <a:r>
              <a:rPr lang="en-AU" sz="1200" i="0" kern="1200" dirty="0" smtClean="0">
                <a:solidFill>
                  <a:schemeClr val="tx1"/>
                </a:solidFill>
                <a:effectLst/>
                <a:latin typeface="+mn-lt"/>
                <a:ea typeface="+mn-ea"/>
                <a:cs typeface="+mn-cs"/>
              </a:rPr>
              <a:t>2 and 16 are 4 and 6 years </a:t>
            </a:r>
            <a:r>
              <a:rPr lang="en-AU" sz="1200" i="0" kern="1200" dirty="0" smtClean="0">
                <a:solidFill>
                  <a:schemeClr val="tx1"/>
                </a:solidFill>
                <a:effectLst/>
                <a:latin typeface="+mn-lt"/>
                <a:ea typeface="+mn-ea"/>
                <a:cs typeface="+mn-cs"/>
              </a:rPr>
              <a:t>old, </a:t>
            </a:r>
            <a:r>
              <a:rPr lang="en-AU" sz="1200" i="0" kern="1200" dirty="0" smtClean="0">
                <a:solidFill>
                  <a:schemeClr val="tx1"/>
                </a:solidFill>
                <a:effectLst/>
                <a:latin typeface="+mn-lt"/>
                <a:ea typeface="+mn-ea"/>
                <a:cs typeface="+mn-cs"/>
              </a:rPr>
              <a:t>respectively. </a:t>
            </a:r>
            <a:endParaRPr lang="en-AU" sz="1200" i="0" kern="1200" dirty="0" smtClean="0">
              <a:solidFill>
                <a:schemeClr val="tx1"/>
              </a:solidFill>
              <a:effectLst/>
              <a:latin typeface="+mn-lt"/>
              <a:ea typeface="+mn-ea"/>
              <a:cs typeface="+mn-cs"/>
            </a:endParaRPr>
          </a:p>
          <a:p>
            <a:pPr marL="457200" lvl="1" indent="0">
              <a:buFont typeface="Arial" panose="020B0604020202020204" pitchFamily="34" charset="0"/>
              <a:buNone/>
            </a:pP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The aborting sows on farms </a:t>
            </a:r>
            <a:r>
              <a:rPr lang="en-AU" sz="1200" i="0" kern="1200" dirty="0" smtClean="0">
                <a:solidFill>
                  <a:schemeClr val="tx1"/>
                </a:solidFill>
                <a:effectLst/>
                <a:latin typeface="+mn-lt"/>
                <a:ea typeface="+mn-ea"/>
                <a:cs typeface="+mn-cs"/>
              </a:rPr>
              <a:t>7 and 8 </a:t>
            </a:r>
            <a:r>
              <a:rPr lang="en-AU" sz="1200" i="0" kern="1200" dirty="0" smtClean="0">
                <a:solidFill>
                  <a:schemeClr val="tx1"/>
                </a:solidFill>
                <a:effectLst/>
                <a:latin typeface="+mn-lt"/>
                <a:ea typeface="+mn-ea"/>
                <a:cs typeface="+mn-cs"/>
              </a:rPr>
              <a:t>are all young sows. Also </a:t>
            </a:r>
            <a:r>
              <a:rPr lang="en-AU" sz="1200" i="0" kern="1200" dirty="0" smtClean="0">
                <a:solidFill>
                  <a:schemeClr val="tx1"/>
                </a:solidFill>
                <a:effectLst/>
                <a:latin typeface="+mn-lt"/>
                <a:ea typeface="+mn-ea"/>
                <a:cs typeface="+mn-cs"/>
              </a:rPr>
              <a:t>farms 2 and 16 are not in close proximity to farms 7 and 8 </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It would be interesting to see if there is any link between farms 7 and 8 and farms 2 &amp;</a:t>
            </a:r>
            <a:r>
              <a:rPr lang="en-AU" sz="1200" i="0" kern="1200" baseline="0" dirty="0" smtClean="0">
                <a:solidFill>
                  <a:schemeClr val="tx1"/>
                </a:solidFill>
                <a:effectLst/>
                <a:latin typeface="+mn-lt"/>
                <a:ea typeface="+mn-ea"/>
                <a:cs typeface="+mn-cs"/>
              </a:rPr>
              <a:t> 16.</a:t>
            </a:r>
            <a:endParaRPr lang="en-AU" sz="1200" i="0" kern="1200" dirty="0" smtClean="0">
              <a:solidFill>
                <a:schemeClr val="tx1"/>
              </a:solidFill>
              <a:effectLst/>
              <a:latin typeface="+mn-lt"/>
              <a:ea typeface="+mn-ea"/>
              <a:cs typeface="+mn-cs"/>
            </a:endParaRPr>
          </a:p>
          <a:p>
            <a:endParaRPr lang="en-AU" i="0" dirty="0"/>
          </a:p>
        </p:txBody>
      </p:sp>
      <p:sp>
        <p:nvSpPr>
          <p:cNvPr id="4" name="Slide Number Placeholder 3"/>
          <p:cNvSpPr>
            <a:spLocks noGrp="1"/>
          </p:cNvSpPr>
          <p:nvPr>
            <p:ph type="sldNum" sz="quarter" idx="10"/>
          </p:nvPr>
        </p:nvSpPr>
        <p:spPr/>
        <p:txBody>
          <a:bodyPr/>
          <a:lstStyle/>
          <a:p>
            <a:fld id="{28A7CADE-9420-48EF-9FDA-CBD63633A01C}" type="slidenum">
              <a:rPr lang="en-AU" smtClean="0"/>
              <a:t>16</a:t>
            </a:fld>
            <a:endParaRPr lang="en-AU"/>
          </a:p>
        </p:txBody>
      </p:sp>
    </p:spTree>
    <p:extLst>
      <p:ext uri="{BB962C8B-B14F-4D97-AF65-F5344CB8AC3E}">
        <p14:creationId xmlns:p14="http://schemas.microsoft.com/office/powerpoint/2010/main" val="12093180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a:t>
                </a:r>
                <a:r>
                  <a:rPr lang="en-AU" b="1" dirty="0" smtClean="0"/>
                  <a:t>6</a:t>
                </a:r>
                <a:endParaRPr lang="en-AU" b="1" dirty="0" smtClean="0"/>
              </a:p>
              <a:p>
                <a:endParaRPr lang="en-AU" dirty="0" smtClean="0"/>
              </a:p>
              <a:p>
                <a:pPr marL="171450" lvl="0" indent="-171450">
                  <a:buFont typeface="Arial" panose="020B0604020202020204" pitchFamily="34" charset="0"/>
                  <a:buChar char="•"/>
                </a:pPr>
                <a:r>
                  <a:rPr lang="en-AU" sz="1200" i="0" kern="1200" dirty="0" smtClean="0">
                    <a:solidFill>
                      <a:schemeClr val="tx1"/>
                    </a:solidFill>
                    <a:effectLst/>
                    <a:latin typeface="+mn-lt"/>
                    <a:ea typeface="+mn-ea"/>
                    <a:cs typeface="+mn-cs"/>
                  </a:rPr>
                  <a:t>The abortion attack rate of abortions in sows </a:t>
                </a:r>
                <a:r>
                  <a:rPr lang="en-AU" i="0" dirty="0" smtClean="0"/>
                  <a:t>1 and 2 years of age </a:t>
                </a:r>
                <a:r>
                  <a:rPr lang="en-AU" sz="1200" i="0" kern="1200" dirty="0" smtClean="0">
                    <a:solidFill>
                      <a:schemeClr val="tx1"/>
                    </a:solidFill>
                    <a:effectLst/>
                    <a:latin typeface="+mn-lt"/>
                    <a:ea typeface="+mn-ea"/>
                    <a:cs typeface="+mn-cs"/>
                  </a:rPr>
                  <a:t>is </a:t>
                </a:r>
                <a14:m>
                  <m:oMath xmlns:m="http://schemas.openxmlformats.org/officeDocument/2006/math">
                    <m:f>
                      <m:fPr>
                        <m:ctrlPr>
                          <a:rPr lang="en-AU" sz="1200" i="1" kern="1200">
                            <a:solidFill>
                              <a:schemeClr val="tx1"/>
                            </a:solidFill>
                            <a:effectLst/>
                            <a:latin typeface="Cambria Math" panose="02040503050406030204" pitchFamily="18" charset="0"/>
                            <a:ea typeface="+mn-ea"/>
                            <a:cs typeface="+mn-cs"/>
                          </a:rPr>
                        </m:ctrlPr>
                      </m:fPr>
                      <m:num>
                        <m:r>
                          <a:rPr lang="en-AU" sz="1200" i="0" kern="1200">
                            <a:solidFill>
                              <a:schemeClr val="tx1"/>
                            </a:solidFill>
                            <a:effectLst/>
                            <a:latin typeface="Cambria Math" panose="02040503050406030204" pitchFamily="18" charset="0"/>
                            <a:ea typeface="+mn-ea"/>
                            <a:cs typeface="+mn-cs"/>
                          </a:rPr>
                          <m:t>9</m:t>
                        </m:r>
                      </m:num>
                      <m:den>
                        <m:r>
                          <a:rPr lang="en-AU" sz="1200" i="0" kern="1200">
                            <a:solidFill>
                              <a:schemeClr val="tx1"/>
                            </a:solidFill>
                            <a:effectLst/>
                            <a:latin typeface="Cambria Math" panose="02040503050406030204" pitchFamily="18" charset="0"/>
                            <a:ea typeface="+mn-ea"/>
                            <a:cs typeface="+mn-cs"/>
                          </a:rPr>
                          <m:t>9+1</m:t>
                        </m:r>
                      </m:den>
                    </m:f>
                    <m:r>
                      <a:rPr lang="en-AU" sz="1200" i="0" kern="1200">
                        <a:solidFill>
                          <a:schemeClr val="tx1"/>
                        </a:solidFill>
                        <a:effectLst/>
                        <a:latin typeface="Cambria Math" panose="02040503050406030204" pitchFamily="18" charset="0"/>
                        <a:ea typeface="+mn-ea"/>
                        <a:cs typeface="+mn-cs"/>
                      </a:rPr>
                      <m:t>=0.90=90.0 %</m:t>
                    </m:r>
                  </m:oMath>
                </a14:m>
                <a:endParaRPr lang="en-AU" sz="1200" i="0" kern="1200" dirty="0">
                  <a:solidFill>
                    <a:schemeClr val="tx1"/>
                  </a:solidFill>
                  <a:effectLst/>
                  <a:latin typeface="+mn-lt"/>
                  <a:ea typeface="+mn-ea"/>
                  <a:cs typeface="+mn-cs"/>
                </a:endParaRPr>
              </a:p>
              <a:p>
                <a:pPr marL="171450" lvl="0"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i="0" kern="1200" dirty="0" smtClean="0">
                    <a:solidFill>
                      <a:schemeClr val="tx1"/>
                    </a:solidFill>
                    <a:effectLst/>
                    <a:latin typeface="+mn-lt"/>
                    <a:ea typeface="+mn-ea"/>
                    <a:cs typeface="+mn-cs"/>
                  </a:rPr>
                  <a:t>The attack </a:t>
                </a:r>
                <a:r>
                  <a:rPr lang="en-AU" sz="1200" i="0" kern="1200" dirty="0">
                    <a:solidFill>
                      <a:schemeClr val="tx1"/>
                    </a:solidFill>
                    <a:effectLst/>
                    <a:latin typeface="+mn-lt"/>
                    <a:ea typeface="+mn-ea"/>
                    <a:cs typeface="+mn-cs"/>
                  </a:rPr>
                  <a:t>rate </a:t>
                </a:r>
                <a:r>
                  <a:rPr lang="en-AU" sz="1200" i="0" kern="1200" dirty="0" smtClean="0">
                    <a:solidFill>
                      <a:schemeClr val="tx1"/>
                    </a:solidFill>
                    <a:effectLst/>
                    <a:latin typeface="+mn-lt"/>
                    <a:ea typeface="+mn-ea"/>
                    <a:cs typeface="+mn-cs"/>
                  </a:rPr>
                  <a:t>of abortions in sows </a:t>
                </a:r>
                <a:r>
                  <a:rPr lang="en-AU" i="0" dirty="0" smtClean="0"/>
                  <a:t>older than 2 years of age</a:t>
                </a:r>
                <a:r>
                  <a:rPr lang="en-AU" sz="1200" i="0" kern="1200" dirty="0" smtClean="0">
                    <a:solidFill>
                      <a:schemeClr val="tx1"/>
                    </a:solidFill>
                    <a:effectLst/>
                    <a:latin typeface="+mn-lt"/>
                    <a:ea typeface="+mn-ea"/>
                    <a:cs typeface="+mn-cs"/>
                  </a:rPr>
                  <a:t> is </a:t>
                </a:r>
                <a14:m>
                  <m:oMath xmlns:m="http://schemas.openxmlformats.org/officeDocument/2006/math">
                    <m:f>
                      <m:fPr>
                        <m:ctrlPr>
                          <a:rPr lang="en-AU" sz="1200" i="1" kern="1200">
                            <a:solidFill>
                              <a:schemeClr val="tx1"/>
                            </a:solidFill>
                            <a:effectLst/>
                            <a:latin typeface="Cambria Math" panose="02040503050406030204" pitchFamily="18" charset="0"/>
                            <a:ea typeface="+mn-ea"/>
                            <a:cs typeface="+mn-cs"/>
                          </a:rPr>
                        </m:ctrlPr>
                      </m:fPr>
                      <m:num>
                        <m:r>
                          <a:rPr lang="en-AU" sz="1200" i="0" kern="1200">
                            <a:solidFill>
                              <a:schemeClr val="tx1"/>
                            </a:solidFill>
                            <a:effectLst/>
                            <a:latin typeface="Cambria Math" panose="02040503050406030204" pitchFamily="18" charset="0"/>
                            <a:ea typeface="+mn-ea"/>
                            <a:cs typeface="+mn-cs"/>
                          </a:rPr>
                          <m:t>2</m:t>
                        </m:r>
                      </m:num>
                      <m:den>
                        <m:r>
                          <a:rPr lang="en-AU" sz="1200" i="0" kern="1200">
                            <a:solidFill>
                              <a:schemeClr val="tx1"/>
                            </a:solidFill>
                            <a:effectLst/>
                            <a:latin typeface="Cambria Math" panose="02040503050406030204" pitchFamily="18" charset="0"/>
                            <a:ea typeface="+mn-ea"/>
                            <a:cs typeface="+mn-cs"/>
                          </a:rPr>
                          <m:t>2+14</m:t>
                        </m:r>
                      </m:den>
                    </m:f>
                    <m:r>
                      <a:rPr lang="en-AU" sz="1200" i="0" kern="1200">
                        <a:solidFill>
                          <a:schemeClr val="tx1"/>
                        </a:solidFill>
                        <a:effectLst/>
                        <a:latin typeface="Cambria Math" panose="02040503050406030204" pitchFamily="18" charset="0"/>
                        <a:ea typeface="+mn-ea"/>
                        <a:cs typeface="+mn-cs"/>
                      </a:rPr>
                      <m:t>=0.125=12.5 %</m:t>
                    </m:r>
                  </m:oMath>
                </a14:m>
                <a:endParaRPr lang="en-AU" sz="1200" i="0" kern="1200" dirty="0">
                  <a:solidFill>
                    <a:schemeClr val="tx1"/>
                  </a:solidFill>
                  <a:effectLst/>
                  <a:latin typeface="+mn-lt"/>
                  <a:ea typeface="+mn-ea"/>
                  <a:cs typeface="+mn-cs"/>
                </a:endParaRPr>
              </a:p>
              <a:p>
                <a:pPr lvl="0"/>
                <a:endParaRPr lang="en-AU" sz="1200" i="0" kern="1200" dirty="0" smtClean="0">
                  <a:solidFill>
                    <a:schemeClr val="tx1"/>
                  </a:solidFill>
                  <a:effectLst/>
                  <a:latin typeface="+mn-lt"/>
                  <a:ea typeface="+mn-ea"/>
                  <a:cs typeface="+mn-cs"/>
                </a:endParaRPr>
              </a:p>
              <a:p>
                <a:pPr lvl="0"/>
                <a:r>
                  <a:rPr lang="en-AU" sz="1200" i="0" kern="1200" dirty="0" smtClean="0">
                    <a:solidFill>
                      <a:schemeClr val="tx1"/>
                    </a:solidFill>
                    <a:effectLst/>
                    <a:latin typeface="+mn-lt"/>
                    <a:ea typeface="+mn-ea"/>
                    <a:cs typeface="+mn-cs"/>
                  </a:rPr>
                  <a:t>Advanced extension</a:t>
                </a:r>
                <a:r>
                  <a:rPr lang="en-AU" sz="1200" i="0" kern="1200" baseline="0" dirty="0" smtClean="0">
                    <a:solidFill>
                      <a:schemeClr val="tx1"/>
                    </a:solidFill>
                    <a:effectLst/>
                    <a:latin typeface="+mn-lt"/>
                    <a:ea typeface="+mn-ea"/>
                    <a:cs typeface="+mn-cs"/>
                  </a:rPr>
                  <a:t> to this question:</a:t>
                </a:r>
                <a:endParaRPr lang="en-AU" sz="1200" i="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i="0" kern="1200" dirty="0" smtClean="0">
                    <a:solidFill>
                      <a:schemeClr val="tx1"/>
                    </a:solidFill>
                    <a:effectLst/>
                    <a:latin typeface="+mn-lt"/>
                    <a:ea typeface="+mn-ea"/>
                    <a:cs typeface="+mn-cs"/>
                  </a:rPr>
                  <a:t>We </a:t>
                </a:r>
                <a:r>
                  <a:rPr lang="en-AU" sz="1200" i="0" kern="1200" dirty="0">
                    <a:solidFill>
                      <a:schemeClr val="tx1"/>
                    </a:solidFill>
                    <a:effectLst/>
                    <a:latin typeface="+mn-lt"/>
                    <a:ea typeface="+mn-ea"/>
                    <a:cs typeface="+mn-cs"/>
                  </a:rPr>
                  <a:t>can compare these two numbers as 90% vs. 12.5% or we can calculate a Relative Risk. </a:t>
                </a:r>
                <a:endParaRPr lang="en-AU" sz="1200" i="0" kern="1200" dirty="0" smtClean="0">
                  <a:solidFill>
                    <a:schemeClr val="tx1"/>
                  </a:solidFill>
                  <a:effectLst/>
                  <a:latin typeface="+mn-lt"/>
                  <a:ea typeface="+mn-ea"/>
                  <a:cs typeface="+mn-cs"/>
                </a:endParaRPr>
              </a:p>
              <a:p>
                <a:pPr lvl="0"/>
                <a:r>
                  <a:rPr lang="en-AU" sz="1200" i="0" kern="1200" dirty="0" smtClean="0">
                    <a:solidFill>
                      <a:schemeClr val="tx1"/>
                    </a:solidFill>
                    <a:effectLst/>
                    <a:latin typeface="+mn-lt"/>
                    <a:ea typeface="+mn-ea"/>
                    <a:cs typeface="+mn-cs"/>
                  </a:rPr>
                  <a:t>This </a:t>
                </a:r>
                <a:r>
                  <a:rPr lang="en-AU" sz="1200" i="0" kern="1200" dirty="0">
                    <a:solidFill>
                      <a:schemeClr val="tx1"/>
                    </a:solidFill>
                    <a:effectLst/>
                    <a:latin typeface="+mn-lt"/>
                    <a:ea typeface="+mn-ea"/>
                    <a:cs typeface="+mn-cs"/>
                  </a:rPr>
                  <a:t>is interpreted as sow that are 1 or 2 years of age are 7.2 times more likely to have an abortion</a:t>
                </a:r>
                <a:r>
                  <a:rPr lang="en-AU" sz="1200" i="0" kern="1200" dirty="0" smtClean="0">
                    <a:solidFill>
                      <a:schemeClr val="tx1"/>
                    </a:solidFill>
                    <a:effectLst/>
                    <a:latin typeface="+mn-lt"/>
                    <a:ea typeface="+mn-ea"/>
                    <a:cs typeface="+mn-cs"/>
                  </a:rPr>
                  <a:t>. </a:t>
                </a:r>
                <a14:m>
                  <m:oMath xmlns:m="http://schemas.openxmlformats.org/officeDocument/2006/math">
                    <m:r>
                      <a:rPr lang="en-AU" sz="1200" b="0" i="0" kern="1200" smtClean="0">
                        <a:solidFill>
                          <a:schemeClr val="tx1"/>
                        </a:solidFill>
                        <a:effectLst/>
                        <a:latin typeface="Cambria Math" panose="02040503050406030204" pitchFamily="18" charset="0"/>
                        <a:ea typeface="+mn-ea"/>
                        <a:cs typeface="+mn-cs"/>
                      </a:rPr>
                      <m:t> </m:t>
                    </m:r>
                    <m:f>
                      <m:fPr>
                        <m:ctrlPr>
                          <a:rPr lang="en-AU" sz="1200" i="1" kern="1200">
                            <a:solidFill>
                              <a:schemeClr val="tx1"/>
                            </a:solidFill>
                            <a:effectLst/>
                            <a:latin typeface="Cambria Math" panose="02040503050406030204" pitchFamily="18" charset="0"/>
                            <a:ea typeface="+mn-ea"/>
                            <a:cs typeface="+mn-cs"/>
                          </a:rPr>
                        </m:ctrlPr>
                      </m:fPr>
                      <m:num>
                        <m:r>
                          <a:rPr lang="en-AU" sz="1200" i="0" kern="1200">
                            <a:solidFill>
                              <a:schemeClr val="tx1"/>
                            </a:solidFill>
                            <a:effectLst/>
                            <a:latin typeface="Cambria Math" panose="02040503050406030204" pitchFamily="18" charset="0"/>
                            <a:ea typeface="+mn-ea"/>
                            <a:cs typeface="+mn-cs"/>
                          </a:rPr>
                          <m:t>0.9</m:t>
                        </m:r>
                      </m:num>
                      <m:den>
                        <m:r>
                          <a:rPr lang="en-AU" sz="1200" i="0" kern="1200">
                            <a:solidFill>
                              <a:schemeClr val="tx1"/>
                            </a:solidFill>
                            <a:effectLst/>
                            <a:latin typeface="Cambria Math" panose="02040503050406030204" pitchFamily="18" charset="0"/>
                            <a:ea typeface="+mn-ea"/>
                            <a:cs typeface="+mn-cs"/>
                          </a:rPr>
                          <m:t>0.125</m:t>
                        </m:r>
                      </m:den>
                    </m:f>
                    <m:r>
                      <a:rPr lang="en-AU" sz="1200" i="0" kern="1200">
                        <a:solidFill>
                          <a:schemeClr val="tx1"/>
                        </a:solidFill>
                        <a:effectLst/>
                        <a:latin typeface="Cambria Math" panose="02040503050406030204" pitchFamily="18" charset="0"/>
                        <a:ea typeface="+mn-ea"/>
                        <a:cs typeface="+mn-cs"/>
                      </a:rPr>
                      <m:t>=7.2</m:t>
                    </m:r>
                  </m:oMath>
                </a14:m>
                <a:endParaRPr lang="en-AU" sz="1200" i="0" kern="1200" dirty="0">
                  <a:solidFill>
                    <a:schemeClr val="tx1"/>
                  </a:solidFill>
                  <a:effectLst/>
                  <a:latin typeface="+mn-lt"/>
                  <a:ea typeface="+mn-ea"/>
                  <a:cs typeface="+mn-cs"/>
                </a:endParaRPr>
              </a:p>
              <a:p>
                <a:endParaRPr lang="en-AU" i="0" dirty="0"/>
              </a:p>
            </p:txBody>
          </p:sp>
        </mc:Choice>
        <mc:Fallback xmlns="">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7</a:t>
                </a:r>
              </a:p>
              <a:p>
                <a:endParaRPr lang="en-AU" dirty="0" smtClean="0"/>
              </a:p>
              <a:p>
                <a:pPr marL="171450" lvl="0" indent="-171450">
                  <a:buFont typeface="Arial" panose="020B0604020202020204" pitchFamily="34" charset="0"/>
                  <a:buChar char="•"/>
                </a:pPr>
                <a:r>
                  <a:rPr lang="en-AU" sz="1200" i="0" kern="1200" dirty="0" smtClean="0">
                    <a:solidFill>
                      <a:schemeClr val="tx1"/>
                    </a:solidFill>
                    <a:effectLst/>
                    <a:latin typeface="+mn-lt"/>
                    <a:ea typeface="+mn-ea"/>
                    <a:cs typeface="+mn-cs"/>
                  </a:rPr>
                  <a:t>The abortion attack rate of abortions in sows </a:t>
                </a:r>
                <a:r>
                  <a:rPr lang="en-AU" i="0" dirty="0" smtClean="0"/>
                  <a:t>1 and 2 years of age </a:t>
                </a:r>
                <a:r>
                  <a:rPr lang="en-AU" sz="1200" i="0" kern="1200" dirty="0" smtClean="0">
                    <a:solidFill>
                      <a:schemeClr val="tx1"/>
                    </a:solidFill>
                    <a:effectLst/>
                    <a:latin typeface="+mn-lt"/>
                    <a:ea typeface="+mn-ea"/>
                    <a:cs typeface="+mn-cs"/>
                  </a:rPr>
                  <a:t>is </a:t>
                </a:r>
                <a:r>
                  <a:rPr lang="en-AU" sz="1200" i="0" kern="1200">
                    <a:solidFill>
                      <a:schemeClr val="tx1"/>
                    </a:solidFill>
                    <a:effectLst/>
                    <a:latin typeface="+mn-lt"/>
                    <a:ea typeface="+mn-ea"/>
                    <a:cs typeface="+mn-cs"/>
                  </a:rPr>
                  <a:t>9/(9+1)=0.90=90.0 %</a:t>
                </a:r>
                <a:endParaRPr lang="en-AU" sz="1200" i="0" kern="1200" dirty="0">
                  <a:solidFill>
                    <a:schemeClr val="tx1"/>
                  </a:solidFill>
                  <a:effectLst/>
                  <a:latin typeface="+mn-lt"/>
                  <a:ea typeface="+mn-ea"/>
                  <a:cs typeface="+mn-cs"/>
                </a:endParaRPr>
              </a:p>
              <a:p>
                <a:pPr marL="171450" lvl="0"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i="0" kern="1200" dirty="0" smtClean="0">
                    <a:solidFill>
                      <a:schemeClr val="tx1"/>
                    </a:solidFill>
                    <a:effectLst/>
                    <a:latin typeface="+mn-lt"/>
                    <a:ea typeface="+mn-ea"/>
                    <a:cs typeface="+mn-cs"/>
                  </a:rPr>
                  <a:t>The attack </a:t>
                </a:r>
                <a:r>
                  <a:rPr lang="en-AU" sz="1200" i="0" kern="1200" dirty="0">
                    <a:solidFill>
                      <a:schemeClr val="tx1"/>
                    </a:solidFill>
                    <a:effectLst/>
                    <a:latin typeface="+mn-lt"/>
                    <a:ea typeface="+mn-ea"/>
                    <a:cs typeface="+mn-cs"/>
                  </a:rPr>
                  <a:t>rate </a:t>
                </a:r>
                <a:r>
                  <a:rPr lang="en-AU" sz="1200" i="0" kern="1200" dirty="0" smtClean="0">
                    <a:solidFill>
                      <a:schemeClr val="tx1"/>
                    </a:solidFill>
                    <a:effectLst/>
                    <a:latin typeface="+mn-lt"/>
                    <a:ea typeface="+mn-ea"/>
                    <a:cs typeface="+mn-cs"/>
                  </a:rPr>
                  <a:t>of abortions in sows </a:t>
                </a:r>
                <a:r>
                  <a:rPr lang="en-AU" i="0" dirty="0" smtClean="0"/>
                  <a:t>older than 2 years of age</a:t>
                </a:r>
                <a:r>
                  <a:rPr lang="en-AU" sz="1200" i="0" kern="1200" dirty="0" smtClean="0">
                    <a:solidFill>
                      <a:schemeClr val="tx1"/>
                    </a:solidFill>
                    <a:effectLst/>
                    <a:latin typeface="+mn-lt"/>
                    <a:ea typeface="+mn-ea"/>
                    <a:cs typeface="+mn-cs"/>
                  </a:rPr>
                  <a:t> is </a:t>
                </a:r>
                <a:r>
                  <a:rPr lang="en-AU" sz="1200" i="0" kern="1200">
                    <a:solidFill>
                      <a:schemeClr val="tx1"/>
                    </a:solidFill>
                    <a:effectLst/>
                    <a:latin typeface="+mn-lt"/>
                    <a:ea typeface="+mn-ea"/>
                    <a:cs typeface="+mn-cs"/>
                  </a:rPr>
                  <a:t>2/(2+14)=0.125=12.5 %</a:t>
                </a:r>
                <a:endParaRPr lang="en-AU" sz="1200" i="0" kern="1200" dirty="0">
                  <a:solidFill>
                    <a:schemeClr val="tx1"/>
                  </a:solidFill>
                  <a:effectLst/>
                  <a:latin typeface="+mn-lt"/>
                  <a:ea typeface="+mn-ea"/>
                  <a:cs typeface="+mn-cs"/>
                </a:endParaRPr>
              </a:p>
              <a:p>
                <a:pPr lvl="0"/>
                <a:endParaRPr lang="en-AU" sz="1200" i="0" kern="1200" dirty="0" smtClean="0">
                  <a:solidFill>
                    <a:schemeClr val="tx1"/>
                  </a:solidFill>
                  <a:effectLst/>
                  <a:latin typeface="+mn-lt"/>
                  <a:ea typeface="+mn-ea"/>
                  <a:cs typeface="+mn-cs"/>
                </a:endParaRPr>
              </a:p>
              <a:p>
                <a:pPr lvl="0"/>
                <a:r>
                  <a:rPr lang="en-AU" sz="1200" i="0" kern="1200" dirty="0" smtClean="0">
                    <a:solidFill>
                      <a:schemeClr val="tx1"/>
                    </a:solidFill>
                    <a:effectLst/>
                    <a:latin typeface="+mn-lt"/>
                    <a:ea typeface="+mn-ea"/>
                    <a:cs typeface="+mn-cs"/>
                  </a:rPr>
                  <a:t>Advanced extension</a:t>
                </a:r>
                <a:r>
                  <a:rPr lang="en-AU" sz="1200" i="0" kern="1200" baseline="0" dirty="0" smtClean="0">
                    <a:solidFill>
                      <a:schemeClr val="tx1"/>
                    </a:solidFill>
                    <a:effectLst/>
                    <a:latin typeface="+mn-lt"/>
                    <a:ea typeface="+mn-ea"/>
                    <a:cs typeface="+mn-cs"/>
                  </a:rPr>
                  <a:t> to this question:</a:t>
                </a:r>
                <a:endParaRPr lang="en-AU" sz="1200" i="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i="0" kern="1200" dirty="0" smtClean="0">
                    <a:solidFill>
                      <a:schemeClr val="tx1"/>
                    </a:solidFill>
                    <a:effectLst/>
                    <a:latin typeface="+mn-lt"/>
                    <a:ea typeface="+mn-ea"/>
                    <a:cs typeface="+mn-cs"/>
                  </a:rPr>
                  <a:t>We </a:t>
                </a:r>
                <a:r>
                  <a:rPr lang="en-AU" sz="1200" i="0" kern="1200" dirty="0">
                    <a:solidFill>
                      <a:schemeClr val="tx1"/>
                    </a:solidFill>
                    <a:effectLst/>
                    <a:latin typeface="+mn-lt"/>
                    <a:ea typeface="+mn-ea"/>
                    <a:cs typeface="+mn-cs"/>
                  </a:rPr>
                  <a:t>can compare these two numbers as 90% vs. 12.5% or we can calculate a Relative Risk. </a:t>
                </a:r>
                <a:endParaRPr lang="en-AU" sz="1200" i="0" kern="1200" dirty="0" smtClean="0">
                  <a:solidFill>
                    <a:schemeClr val="tx1"/>
                  </a:solidFill>
                  <a:effectLst/>
                  <a:latin typeface="+mn-lt"/>
                  <a:ea typeface="+mn-ea"/>
                  <a:cs typeface="+mn-cs"/>
                </a:endParaRPr>
              </a:p>
              <a:p>
                <a:pPr lvl="0"/>
                <a:r>
                  <a:rPr lang="en-AU" sz="1200" i="0" kern="1200" dirty="0" smtClean="0">
                    <a:solidFill>
                      <a:schemeClr val="tx1"/>
                    </a:solidFill>
                    <a:effectLst/>
                    <a:latin typeface="+mn-lt"/>
                    <a:ea typeface="+mn-ea"/>
                    <a:cs typeface="+mn-cs"/>
                  </a:rPr>
                  <a:t>This </a:t>
                </a:r>
                <a:r>
                  <a:rPr lang="en-AU" sz="1200" i="0" kern="1200" dirty="0">
                    <a:solidFill>
                      <a:schemeClr val="tx1"/>
                    </a:solidFill>
                    <a:effectLst/>
                    <a:latin typeface="+mn-lt"/>
                    <a:ea typeface="+mn-ea"/>
                    <a:cs typeface="+mn-cs"/>
                  </a:rPr>
                  <a:t>is interpreted as sow that are 1 or 2 years of age are 7.2 times more likely to have an abortion</a:t>
                </a:r>
                <a:r>
                  <a:rPr lang="en-AU" sz="1200" i="0" kern="1200" dirty="0" smtClean="0">
                    <a:solidFill>
                      <a:schemeClr val="tx1"/>
                    </a:solidFill>
                    <a:effectLst/>
                    <a:latin typeface="+mn-lt"/>
                    <a:ea typeface="+mn-ea"/>
                    <a:cs typeface="+mn-cs"/>
                  </a:rPr>
                  <a:t>. </a:t>
                </a:r>
                <a:r>
                  <a:rPr lang="en-AU" sz="1200" b="0" i="0" kern="1200" smtClean="0">
                    <a:solidFill>
                      <a:schemeClr val="tx1"/>
                    </a:solidFill>
                    <a:effectLst/>
                    <a:latin typeface="Cambria Math" panose="02040503050406030204" pitchFamily="18" charset="0"/>
                    <a:ea typeface="+mn-ea"/>
                    <a:cs typeface="+mn-cs"/>
                  </a:rPr>
                  <a:t> </a:t>
                </a:r>
                <a:r>
                  <a:rPr lang="en-AU" sz="1200" i="0" kern="1200">
                    <a:solidFill>
                      <a:schemeClr val="tx1"/>
                    </a:solidFill>
                    <a:effectLst/>
                    <a:latin typeface="+mn-lt"/>
                    <a:ea typeface="+mn-ea"/>
                    <a:cs typeface="+mn-cs"/>
                  </a:rPr>
                  <a:t> 0.9/0.125=7.2</a:t>
                </a:r>
                <a:endParaRPr lang="en-AU" sz="1200" i="0" kern="1200" dirty="0">
                  <a:solidFill>
                    <a:schemeClr val="tx1"/>
                  </a:solidFill>
                  <a:effectLst/>
                  <a:latin typeface="+mn-lt"/>
                  <a:ea typeface="+mn-ea"/>
                  <a:cs typeface="+mn-cs"/>
                </a:endParaRPr>
              </a:p>
              <a:p>
                <a:endParaRPr lang="en-AU" i="0" dirty="0"/>
              </a:p>
            </p:txBody>
          </p:sp>
        </mc:Fallback>
      </mc:AlternateContent>
      <p:sp>
        <p:nvSpPr>
          <p:cNvPr id="4" name="Slide Number Placeholder 3"/>
          <p:cNvSpPr>
            <a:spLocks noGrp="1"/>
          </p:cNvSpPr>
          <p:nvPr>
            <p:ph type="sldNum" sz="quarter" idx="10"/>
          </p:nvPr>
        </p:nvSpPr>
        <p:spPr/>
        <p:txBody>
          <a:bodyPr/>
          <a:lstStyle/>
          <a:p>
            <a:fld id="{28A7CADE-9420-48EF-9FDA-CBD63633A01C}" type="slidenum">
              <a:rPr lang="en-AU" smtClean="0"/>
              <a:t>17</a:t>
            </a:fld>
            <a:endParaRPr lang="en-AU"/>
          </a:p>
        </p:txBody>
      </p:sp>
    </p:spTree>
    <p:extLst>
      <p:ext uri="{BB962C8B-B14F-4D97-AF65-F5344CB8AC3E}">
        <p14:creationId xmlns:p14="http://schemas.microsoft.com/office/powerpoint/2010/main" val="13854274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a:t>
            </a:r>
            <a:r>
              <a:rPr lang="en-AU" b="1" dirty="0" smtClean="0"/>
              <a:t>7</a:t>
            </a:r>
            <a:endParaRPr lang="en-AU" b="1" dirty="0" smtClean="0"/>
          </a:p>
          <a:p>
            <a:endParaRPr lang="en-AU" dirty="0" smtClean="0"/>
          </a:p>
          <a:p>
            <a:r>
              <a:rPr lang="en-AU" dirty="0" smtClean="0"/>
              <a:t>Conclusions:</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Data collected on 26 sows from 14 farms.</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11 </a:t>
            </a:r>
            <a:r>
              <a:rPr lang="en-AU" sz="1200" i="0" kern="1200" dirty="0" smtClean="0">
                <a:solidFill>
                  <a:schemeClr val="tx1"/>
                </a:solidFill>
                <a:effectLst/>
                <a:latin typeface="+mn-lt"/>
                <a:ea typeface="+mn-ea"/>
                <a:cs typeface="+mn-cs"/>
              </a:rPr>
              <a:t>(42%) sows </a:t>
            </a:r>
            <a:r>
              <a:rPr lang="en-AU" sz="1200" i="0" kern="1200" dirty="0" smtClean="0">
                <a:solidFill>
                  <a:schemeClr val="tx1"/>
                </a:solidFill>
                <a:effectLst/>
                <a:latin typeface="+mn-lt"/>
                <a:ea typeface="+mn-ea"/>
                <a:cs typeface="+mn-cs"/>
              </a:rPr>
              <a:t>aborted. </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The </a:t>
            </a:r>
            <a:r>
              <a:rPr lang="en-AU" sz="1200" i="0" kern="1200" dirty="0" smtClean="0">
                <a:solidFill>
                  <a:schemeClr val="tx1"/>
                </a:solidFill>
                <a:effectLst/>
                <a:latin typeface="+mn-lt"/>
                <a:ea typeface="+mn-ea"/>
                <a:cs typeface="+mn-cs"/>
              </a:rPr>
              <a:t>11 sows that aborted came from 4 farms (farms- 2, 7, 8, and 16). </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Farms </a:t>
            </a:r>
            <a:r>
              <a:rPr lang="en-AU" sz="1200" i="0" kern="1200" dirty="0" smtClean="0">
                <a:solidFill>
                  <a:schemeClr val="tx1"/>
                </a:solidFill>
                <a:effectLst/>
                <a:latin typeface="+mn-lt"/>
                <a:ea typeface="+mn-ea"/>
                <a:cs typeface="+mn-cs"/>
              </a:rPr>
              <a:t>7 and 8 accounted for 9 of the 11 abortions (82%). </a:t>
            </a:r>
          </a:p>
          <a:p>
            <a:pPr marL="628650" lvl="1"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The 26 pigs ranged from 1 year of age to 8 years of age. </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Most abortions occurred in young sows. </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1 </a:t>
            </a:r>
            <a:r>
              <a:rPr lang="en-AU" sz="1200" i="0" kern="1200" dirty="0" smtClean="0">
                <a:solidFill>
                  <a:schemeClr val="tx1"/>
                </a:solidFill>
                <a:effectLst/>
                <a:latin typeface="+mn-lt"/>
                <a:ea typeface="+mn-ea"/>
                <a:cs typeface="+mn-cs"/>
              </a:rPr>
              <a:t>and 2 year old sows accounted for 9 (82%) of the abortions. </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All </a:t>
            </a:r>
            <a:r>
              <a:rPr lang="en-AU" sz="1200" i="0" kern="1200" dirty="0" smtClean="0">
                <a:solidFill>
                  <a:schemeClr val="tx1"/>
                </a:solidFill>
                <a:effectLst/>
                <a:latin typeface="+mn-lt"/>
                <a:ea typeface="+mn-ea"/>
                <a:cs typeface="+mn-cs"/>
              </a:rPr>
              <a:t>the 1 and 2 year old sows came from farms 7 and 8.</a:t>
            </a:r>
          </a:p>
          <a:p>
            <a:pPr marL="628650" lvl="1"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The epidemic</a:t>
            </a:r>
            <a:r>
              <a:rPr lang="en-AU" sz="1200" i="0" kern="1200" baseline="0" dirty="0" smtClean="0">
                <a:solidFill>
                  <a:schemeClr val="tx1"/>
                </a:solidFill>
                <a:effectLst/>
                <a:latin typeface="+mn-lt"/>
                <a:ea typeface="+mn-ea"/>
                <a:cs typeface="+mn-cs"/>
              </a:rPr>
              <a:t> curve shows a stable pattern, consistent with endemic disease. </a:t>
            </a:r>
          </a:p>
          <a:p>
            <a:pPr marL="628650" lvl="1" indent="-171450">
              <a:buFont typeface="Arial" panose="020B0604020202020204" pitchFamily="34" charset="0"/>
              <a:buChar char="•"/>
            </a:pPr>
            <a:r>
              <a:rPr lang="en-AU" sz="1200" i="0" kern="1200" baseline="0" dirty="0" smtClean="0">
                <a:solidFill>
                  <a:schemeClr val="tx1"/>
                </a:solidFill>
                <a:effectLst/>
                <a:latin typeface="+mn-lt"/>
                <a:ea typeface="+mn-ea"/>
                <a:cs typeface="+mn-cs"/>
              </a:rPr>
              <a:t>We might expect younger animals to be more susceptible and older animals to be more likely to be immune. </a:t>
            </a:r>
          </a:p>
          <a:p>
            <a:pPr marL="628650" lvl="1" indent="-171450">
              <a:buFont typeface="Arial" panose="020B0604020202020204" pitchFamily="34" charset="0"/>
              <a:buChar char="•"/>
            </a:pPr>
            <a:r>
              <a:rPr lang="en-AU" sz="1200" i="0" kern="1200" baseline="0" dirty="0" smtClean="0">
                <a:solidFill>
                  <a:schemeClr val="tx1"/>
                </a:solidFill>
                <a:effectLst/>
                <a:latin typeface="+mn-lt"/>
                <a:ea typeface="+mn-ea"/>
                <a:cs typeface="+mn-cs"/>
              </a:rPr>
              <a:t>This could explain why most of the disease is occurring in younger sows. </a:t>
            </a:r>
          </a:p>
          <a:p>
            <a:pPr marL="628650" lvl="1" indent="-171450">
              <a:buFont typeface="Arial" panose="020B0604020202020204" pitchFamily="34" charset="0"/>
              <a:buChar char="•"/>
            </a:pPr>
            <a:r>
              <a:rPr lang="en-AU" sz="1200" i="0" kern="1200" baseline="0" dirty="0" smtClean="0">
                <a:solidFill>
                  <a:schemeClr val="tx1"/>
                </a:solidFill>
                <a:effectLst/>
                <a:latin typeface="+mn-lt"/>
                <a:ea typeface="+mn-ea"/>
                <a:cs typeface="+mn-cs"/>
              </a:rPr>
              <a:t>Some sows that were not exposed as younger animals might still be susceptible at older ages and this could explain the few cases in older sows. </a:t>
            </a:r>
          </a:p>
          <a:p>
            <a:pPr marL="628650" lvl="1" indent="-171450">
              <a:buFont typeface="Arial" panose="020B0604020202020204" pitchFamily="34" charset="0"/>
              <a:buChar char="•"/>
            </a:pPr>
            <a:r>
              <a:rPr lang="en-AU" sz="1200" i="0" kern="1200" baseline="0" dirty="0" smtClean="0">
                <a:solidFill>
                  <a:schemeClr val="tx1"/>
                </a:solidFill>
                <a:effectLst/>
                <a:latin typeface="+mn-lt"/>
                <a:ea typeface="+mn-ea"/>
                <a:cs typeface="+mn-cs"/>
              </a:rPr>
              <a:t>OR, the older sows may have aborted due to some other disease.</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It would be useful to look for links between farms 7&amp;8 and farms 2&amp;16 to see if there might</a:t>
            </a:r>
            <a:r>
              <a:rPr lang="en-AU" sz="1200" i="0" kern="1200" baseline="0" dirty="0" smtClean="0">
                <a:solidFill>
                  <a:schemeClr val="tx1"/>
                </a:solidFill>
                <a:effectLst/>
                <a:latin typeface="+mn-lt"/>
                <a:ea typeface="+mn-ea"/>
                <a:cs typeface="+mn-cs"/>
              </a:rPr>
              <a:t> be some activity that could have spread disease (movement of pigs, people or equipment). </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endParaRPr lang="en-AU" sz="1200" i="0" kern="1200" dirty="0" smtClean="0">
              <a:solidFill>
                <a:schemeClr val="tx1"/>
              </a:solidFill>
              <a:effectLst/>
              <a:latin typeface="+mn-lt"/>
              <a:ea typeface="+mn-ea"/>
              <a:cs typeface="+mn-cs"/>
            </a:endParaRP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Possible cause of disease could be </a:t>
            </a:r>
            <a:endParaRPr lang="en-AU" sz="1800" i="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i="0" kern="1200" dirty="0" smtClean="0">
                <a:solidFill>
                  <a:schemeClr val="tx1"/>
                </a:solidFill>
                <a:effectLst/>
                <a:latin typeface="+mn-lt"/>
                <a:ea typeface="+mn-ea"/>
                <a:cs typeface="+mn-cs"/>
              </a:rPr>
              <a:t>Endemic</a:t>
            </a:r>
            <a:r>
              <a:rPr lang="en-AU" sz="1200" i="0" kern="1200" baseline="0" dirty="0" smtClean="0">
                <a:solidFill>
                  <a:schemeClr val="tx1"/>
                </a:solidFill>
                <a:effectLst/>
                <a:latin typeface="+mn-lt"/>
                <a:ea typeface="+mn-ea"/>
                <a:cs typeface="+mn-cs"/>
              </a:rPr>
              <a:t> disease</a:t>
            </a:r>
          </a:p>
          <a:p>
            <a:pPr marL="628650" lvl="1" indent="-171450">
              <a:buFont typeface="Arial" panose="020B0604020202020204" pitchFamily="34" charset="0"/>
              <a:buChar char="•"/>
            </a:pPr>
            <a:r>
              <a:rPr lang="en-AU" sz="1200" i="0" kern="1200" baseline="0" dirty="0" smtClean="0">
                <a:solidFill>
                  <a:schemeClr val="tx1"/>
                </a:solidFill>
                <a:effectLst/>
                <a:latin typeface="+mn-lt"/>
                <a:ea typeface="+mn-ea"/>
                <a:cs typeface="+mn-cs"/>
              </a:rPr>
              <a:t>You would need to talk to a veterinarian to identify possible infectious diseases that might be present in your area</a:t>
            </a:r>
            <a:r>
              <a:rPr lang="en-AU" sz="1200" i="0" kern="1200" dirty="0" smtClean="0">
                <a:solidFill>
                  <a:schemeClr val="tx1"/>
                </a:solidFill>
                <a:effectLst/>
                <a:latin typeface="+mn-lt"/>
                <a:ea typeface="+mn-ea"/>
                <a:cs typeface="+mn-cs"/>
              </a:rPr>
              <a:t> </a:t>
            </a:r>
            <a:endParaRPr lang="en-AU" sz="1200" i="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i="0" kern="1200" dirty="0" smtClean="0">
                <a:solidFill>
                  <a:schemeClr val="tx1"/>
                </a:solidFill>
                <a:effectLst/>
                <a:latin typeface="+mn-lt"/>
                <a:ea typeface="+mn-ea"/>
                <a:cs typeface="+mn-cs"/>
              </a:rPr>
              <a:t>Nutritional causes</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Is there any evidence that younger sows received different feed to older sows (poorer </a:t>
            </a:r>
            <a:r>
              <a:rPr lang="en-AU" sz="1200" i="0" kern="1200" dirty="0" smtClean="0">
                <a:solidFill>
                  <a:schemeClr val="tx1"/>
                </a:solidFill>
                <a:effectLst/>
                <a:latin typeface="+mn-lt"/>
                <a:ea typeface="+mn-ea"/>
                <a:cs typeface="+mn-cs"/>
              </a:rPr>
              <a:t>feed </a:t>
            </a:r>
            <a:r>
              <a:rPr lang="en-AU" sz="1200" i="0" kern="1200" dirty="0" smtClean="0">
                <a:solidFill>
                  <a:schemeClr val="tx1"/>
                </a:solidFill>
                <a:effectLst/>
                <a:latin typeface="+mn-lt"/>
                <a:ea typeface="+mn-ea"/>
                <a:cs typeface="+mn-cs"/>
              </a:rPr>
              <a:t>or spoiled feed)</a:t>
            </a:r>
            <a:endParaRPr lang="en-AU" sz="1800" i="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i="0" kern="1200" dirty="0" smtClean="0">
                <a:solidFill>
                  <a:schemeClr val="tx1"/>
                </a:solidFill>
                <a:effectLst/>
                <a:latin typeface="+mn-lt"/>
                <a:ea typeface="+mn-ea"/>
                <a:cs typeface="+mn-cs"/>
              </a:rPr>
              <a:t>Management </a:t>
            </a:r>
            <a:r>
              <a:rPr lang="en-AU" sz="1200" i="0" kern="1200" dirty="0" smtClean="0">
                <a:solidFill>
                  <a:schemeClr val="tx1"/>
                </a:solidFill>
                <a:effectLst/>
                <a:latin typeface="+mn-lt"/>
                <a:ea typeface="+mn-ea"/>
                <a:cs typeface="+mn-cs"/>
              </a:rPr>
              <a:t>causes</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Are</a:t>
            </a:r>
            <a:r>
              <a:rPr lang="en-AU" sz="1200" i="0" kern="1200" baseline="0" dirty="0" smtClean="0">
                <a:solidFill>
                  <a:schemeClr val="tx1"/>
                </a:solidFill>
                <a:effectLst/>
                <a:latin typeface="+mn-lt"/>
                <a:ea typeface="+mn-ea"/>
                <a:cs typeface="+mn-cs"/>
              </a:rPr>
              <a:t> younger sows managed differently to older sows – different housing, kept in different areas, a</a:t>
            </a:r>
            <a:r>
              <a:rPr lang="en-AU" sz="1200" i="0" kern="1200" dirty="0" smtClean="0">
                <a:solidFill>
                  <a:schemeClr val="tx1"/>
                </a:solidFill>
                <a:effectLst/>
                <a:latin typeface="+mn-lt"/>
                <a:ea typeface="+mn-ea"/>
                <a:cs typeface="+mn-cs"/>
              </a:rPr>
              <a:t>ccess </a:t>
            </a:r>
            <a:r>
              <a:rPr lang="en-AU" sz="1200" i="0" kern="1200" dirty="0" smtClean="0">
                <a:solidFill>
                  <a:schemeClr val="tx1"/>
                </a:solidFill>
                <a:effectLst/>
                <a:latin typeface="+mn-lt"/>
                <a:ea typeface="+mn-ea"/>
                <a:cs typeface="+mn-cs"/>
              </a:rPr>
              <a:t>to </a:t>
            </a:r>
            <a:r>
              <a:rPr lang="en-AU" sz="1200" i="0" kern="1200" dirty="0" smtClean="0">
                <a:solidFill>
                  <a:schemeClr val="tx1"/>
                </a:solidFill>
                <a:effectLst/>
                <a:latin typeface="+mn-lt"/>
                <a:ea typeface="+mn-ea"/>
                <a:cs typeface="+mn-cs"/>
              </a:rPr>
              <a:t>toxins </a:t>
            </a:r>
            <a:endParaRPr lang="en-AU" sz="1800" i="0" kern="1200" dirty="0" smtClean="0">
              <a:solidFill>
                <a:schemeClr val="tx1"/>
              </a:solidFill>
              <a:effectLst/>
              <a:latin typeface="+mn-lt"/>
              <a:ea typeface="+mn-ea"/>
              <a:cs typeface="+mn-cs"/>
            </a:endParaRP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At</a:t>
            </a:r>
            <a:r>
              <a:rPr lang="en-AU" sz="1200" i="0" kern="1200" baseline="0" dirty="0" smtClean="0">
                <a:solidFill>
                  <a:schemeClr val="tx1"/>
                </a:solidFill>
                <a:effectLst/>
                <a:latin typeface="+mn-lt"/>
                <a:ea typeface="+mn-ea"/>
                <a:cs typeface="+mn-cs"/>
              </a:rPr>
              <a:t> this stage it would be useful to have a discussion with experts - </a:t>
            </a:r>
            <a:r>
              <a:rPr lang="en-AU" sz="1200" i="0" kern="1200" baseline="0" dirty="0" err="1" smtClean="0">
                <a:solidFill>
                  <a:schemeClr val="tx1"/>
                </a:solidFill>
                <a:effectLst/>
                <a:latin typeface="+mn-lt"/>
                <a:ea typeface="+mn-ea"/>
                <a:cs typeface="+mn-cs"/>
              </a:rPr>
              <a:t>D</a:t>
            </a:r>
            <a:r>
              <a:rPr lang="en-AU" sz="1200" i="0" kern="1200" dirty="0" err="1" smtClean="0">
                <a:solidFill>
                  <a:schemeClr val="tx1"/>
                </a:solidFill>
                <a:effectLst/>
                <a:latin typeface="+mn-lt"/>
                <a:ea typeface="+mn-ea"/>
                <a:cs typeface="+mn-cs"/>
              </a:rPr>
              <a:t>inas</a:t>
            </a:r>
            <a:r>
              <a:rPr lang="en-AU" sz="1200" i="0" kern="1200" dirty="0" smtClean="0">
                <a:solidFill>
                  <a:schemeClr val="tx1"/>
                </a:solidFill>
                <a:effectLst/>
                <a:latin typeface="+mn-lt"/>
                <a:ea typeface="+mn-ea"/>
                <a:cs typeface="+mn-cs"/>
              </a:rPr>
              <a:t> veterinarian, veterinary epidemiologist, pig disease expert and consider</a:t>
            </a:r>
            <a:r>
              <a:rPr lang="en-AU" sz="1200" i="0" kern="1200" baseline="0" dirty="0" smtClean="0">
                <a:solidFill>
                  <a:schemeClr val="tx1"/>
                </a:solidFill>
                <a:effectLst/>
                <a:latin typeface="+mn-lt"/>
                <a:ea typeface="+mn-ea"/>
                <a:cs typeface="+mn-cs"/>
              </a:rPr>
              <a:t> additional investigations such as</a:t>
            </a:r>
            <a:r>
              <a:rPr lang="en-AU" sz="1200" i="0" kern="1200" dirty="0" smtClean="0">
                <a:solidFill>
                  <a:schemeClr val="tx1"/>
                </a:solidFill>
                <a:effectLst/>
                <a:latin typeface="+mn-lt"/>
                <a:ea typeface="+mn-ea"/>
                <a:cs typeface="+mn-cs"/>
              </a:rPr>
              <a:t>:</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Visits to affected farms to look in detail at pigs, feed, water, environment </a:t>
            </a:r>
            <a:r>
              <a:rPr lang="en-AU" sz="1200" i="0" kern="1200" dirty="0" err="1" smtClean="0">
                <a:solidFill>
                  <a:schemeClr val="tx1"/>
                </a:solidFill>
                <a:effectLst/>
                <a:latin typeface="+mn-lt"/>
                <a:ea typeface="+mn-ea"/>
                <a:cs typeface="+mn-cs"/>
              </a:rPr>
              <a:t>etc</a:t>
            </a:r>
            <a:r>
              <a:rPr lang="en-AU" sz="1200" i="0" kern="1200" dirty="0" smtClean="0">
                <a:solidFill>
                  <a:schemeClr val="tx1"/>
                </a:solidFill>
                <a:effectLst/>
                <a:latin typeface="+mn-lt"/>
                <a:ea typeface="+mn-ea"/>
                <a:cs typeface="+mn-cs"/>
              </a:rPr>
              <a:t> </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Review</a:t>
            </a:r>
            <a:r>
              <a:rPr lang="en-AU" sz="1200" i="0" kern="1200" baseline="0" dirty="0" smtClean="0">
                <a:solidFill>
                  <a:schemeClr val="tx1"/>
                </a:solidFill>
                <a:effectLst/>
                <a:latin typeface="+mn-lt"/>
                <a:ea typeface="+mn-ea"/>
                <a:cs typeface="+mn-cs"/>
              </a:rPr>
              <a:t> case material and revisit case definition and compare to known diseases – refine differential diagnosis list</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Are there any laboratory tests that might be</a:t>
            </a:r>
            <a:r>
              <a:rPr lang="en-AU" sz="1200" i="0" kern="1200" baseline="0" dirty="0" smtClean="0">
                <a:solidFill>
                  <a:schemeClr val="tx1"/>
                </a:solidFill>
                <a:effectLst/>
                <a:latin typeface="+mn-lt"/>
                <a:ea typeface="+mn-ea"/>
                <a:cs typeface="+mn-cs"/>
              </a:rPr>
              <a:t> helpful for diseases on the differential diagnosis list</a:t>
            </a:r>
          </a:p>
          <a:p>
            <a:pPr marL="628650" lvl="1" indent="-171450">
              <a:buFont typeface="Arial" panose="020B0604020202020204" pitchFamily="34" charset="0"/>
              <a:buChar char="•"/>
            </a:pPr>
            <a:r>
              <a:rPr lang="en-AU" sz="1200" i="0" kern="1200" baseline="0" dirty="0" smtClean="0">
                <a:solidFill>
                  <a:schemeClr val="tx1"/>
                </a:solidFill>
                <a:effectLst/>
                <a:latin typeface="+mn-lt"/>
                <a:ea typeface="+mn-ea"/>
                <a:cs typeface="+mn-cs"/>
              </a:rPr>
              <a:t>If more sows are due to farrow on affected farms, can you prepare for abortions and get samples for post mortem</a:t>
            </a:r>
            <a:endParaRPr lang="en-AU" sz="1200" i="0" kern="1200" dirty="0" smtClean="0">
              <a:solidFill>
                <a:schemeClr val="tx1"/>
              </a:solidFill>
              <a:effectLst/>
              <a:latin typeface="+mn-lt"/>
              <a:ea typeface="+mn-ea"/>
              <a:cs typeface="+mn-cs"/>
            </a:endParaRPr>
          </a:p>
          <a:p>
            <a:endParaRPr lang="en-AU" i="0" dirty="0"/>
          </a:p>
        </p:txBody>
      </p:sp>
      <p:sp>
        <p:nvSpPr>
          <p:cNvPr id="4" name="Slide Number Placeholder 3"/>
          <p:cNvSpPr>
            <a:spLocks noGrp="1"/>
          </p:cNvSpPr>
          <p:nvPr>
            <p:ph type="sldNum" sz="quarter" idx="10"/>
          </p:nvPr>
        </p:nvSpPr>
        <p:spPr/>
        <p:txBody>
          <a:bodyPr/>
          <a:lstStyle/>
          <a:p>
            <a:fld id="{28A7CADE-9420-48EF-9FDA-CBD63633A01C}" type="slidenum">
              <a:rPr lang="en-AU" smtClean="0"/>
              <a:t>18</a:t>
            </a:fld>
            <a:endParaRPr lang="en-AU"/>
          </a:p>
        </p:txBody>
      </p:sp>
    </p:spTree>
    <p:extLst>
      <p:ext uri="{BB962C8B-B14F-4D97-AF65-F5344CB8AC3E}">
        <p14:creationId xmlns:p14="http://schemas.microsoft.com/office/powerpoint/2010/main" val="28591773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a:t>
            </a:r>
            <a:r>
              <a:rPr lang="en-AU" b="1" dirty="0" smtClean="0"/>
              <a:t>8</a:t>
            </a:r>
            <a:endParaRPr lang="en-AU" b="1" dirty="0" smtClean="0"/>
          </a:p>
          <a:p>
            <a:endParaRPr lang="en-AU" b="1" dirty="0" smtClean="0"/>
          </a:p>
          <a:p>
            <a:r>
              <a:rPr lang="en-AU" sz="1200" i="0" kern="1200" dirty="0" smtClean="0">
                <a:solidFill>
                  <a:schemeClr val="tx1"/>
                </a:solidFill>
                <a:effectLst/>
                <a:latin typeface="+mn-lt"/>
                <a:ea typeface="+mn-ea"/>
                <a:cs typeface="+mn-cs"/>
              </a:rPr>
              <a:t>Possible initial disease control strategies include:</a:t>
            </a:r>
          </a:p>
          <a:p>
            <a:pPr marL="171450" lvl="0" indent="-171450">
              <a:buFont typeface="Arial" panose="020B0604020202020204" pitchFamily="34" charset="0"/>
              <a:buChar char="•"/>
            </a:pPr>
            <a:r>
              <a:rPr lang="en-AU" sz="1200" b="1" i="0" kern="1200" dirty="0" smtClean="0">
                <a:solidFill>
                  <a:schemeClr val="tx1"/>
                </a:solidFill>
                <a:effectLst/>
                <a:latin typeface="+mn-lt"/>
                <a:ea typeface="+mn-ea"/>
                <a:cs typeface="+mn-cs"/>
              </a:rPr>
              <a:t>Control of animal</a:t>
            </a:r>
            <a:r>
              <a:rPr lang="en-AU" sz="1200" b="1" i="0" kern="1200" baseline="0" dirty="0" smtClean="0">
                <a:solidFill>
                  <a:schemeClr val="tx1"/>
                </a:solidFill>
                <a:effectLst/>
                <a:latin typeface="+mn-lt"/>
                <a:ea typeface="+mn-ea"/>
                <a:cs typeface="+mn-cs"/>
              </a:rPr>
              <a:t> movements:</a:t>
            </a:r>
          </a:p>
          <a:p>
            <a:pPr marL="628650" lvl="1" indent="-171450">
              <a:buFont typeface="Arial" panose="020B0604020202020204" pitchFamily="34" charset="0"/>
              <a:buChar char="•"/>
            </a:pPr>
            <a:r>
              <a:rPr lang="en-AU" sz="1200" b="0" i="0" kern="1200" baseline="0" dirty="0" smtClean="0">
                <a:solidFill>
                  <a:schemeClr val="tx1"/>
                </a:solidFill>
                <a:effectLst/>
                <a:latin typeface="+mn-lt"/>
                <a:ea typeface="+mn-ea"/>
                <a:cs typeface="+mn-cs"/>
              </a:rPr>
              <a:t>Unaffected farms should avoid bringing in new pigs</a:t>
            </a:r>
            <a:r>
              <a:rPr lang="en-AU" sz="1200" i="0" kern="1200" dirty="0" smtClean="0">
                <a:solidFill>
                  <a:schemeClr val="tx1"/>
                </a:solidFill>
                <a:effectLst/>
                <a:latin typeface="+mn-lt"/>
                <a:ea typeface="+mn-ea"/>
                <a:cs typeface="+mn-cs"/>
              </a:rPr>
              <a:t> </a:t>
            </a:r>
            <a:r>
              <a:rPr lang="en-AU" sz="1200" i="0" kern="1200" dirty="0" smtClean="0">
                <a:solidFill>
                  <a:schemeClr val="tx1"/>
                </a:solidFill>
                <a:effectLst/>
                <a:latin typeface="+mn-lt"/>
                <a:ea typeface="+mn-ea"/>
                <a:cs typeface="+mn-cs"/>
              </a:rPr>
              <a:t>into their </a:t>
            </a:r>
            <a:r>
              <a:rPr lang="en-AU" sz="1200" i="0" kern="1200" dirty="0" smtClean="0">
                <a:solidFill>
                  <a:schemeClr val="tx1"/>
                </a:solidFill>
                <a:effectLst/>
                <a:latin typeface="+mn-lt"/>
                <a:ea typeface="+mn-ea"/>
                <a:cs typeface="+mn-cs"/>
              </a:rPr>
              <a:t>farms until this investigation is over</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Affected </a:t>
            </a:r>
            <a:r>
              <a:rPr lang="en-AU" sz="1200" i="0" kern="1200" dirty="0" smtClean="0">
                <a:solidFill>
                  <a:schemeClr val="tx1"/>
                </a:solidFill>
                <a:effectLst/>
                <a:latin typeface="+mn-lt"/>
                <a:ea typeface="+mn-ea"/>
                <a:cs typeface="+mn-cs"/>
              </a:rPr>
              <a:t>farms </a:t>
            </a:r>
            <a:r>
              <a:rPr lang="en-AU" sz="1200" i="0" kern="1200" dirty="0" smtClean="0">
                <a:solidFill>
                  <a:schemeClr val="tx1"/>
                </a:solidFill>
                <a:effectLst/>
                <a:latin typeface="+mn-lt"/>
                <a:ea typeface="+mn-ea"/>
                <a:cs typeface="+mn-cs"/>
              </a:rPr>
              <a:t>should </a:t>
            </a:r>
            <a:r>
              <a:rPr lang="en-AU" sz="1200" i="0" kern="1200" dirty="0" smtClean="0">
                <a:solidFill>
                  <a:schemeClr val="tx1"/>
                </a:solidFill>
                <a:effectLst/>
                <a:latin typeface="+mn-lt"/>
                <a:ea typeface="+mn-ea"/>
                <a:cs typeface="+mn-cs"/>
              </a:rPr>
              <a:t>not to move pigs off their </a:t>
            </a:r>
            <a:r>
              <a:rPr lang="en-AU" sz="1200" i="0" kern="1200" dirty="0" smtClean="0">
                <a:solidFill>
                  <a:schemeClr val="tx1"/>
                </a:solidFill>
                <a:effectLst/>
                <a:latin typeface="+mn-lt"/>
                <a:ea typeface="+mn-ea"/>
                <a:cs typeface="+mn-cs"/>
              </a:rPr>
              <a:t>property until the investigation is concluded</a:t>
            </a:r>
            <a:r>
              <a:rPr lang="en-AU" sz="1200" i="0" kern="1200" baseline="0" dirty="0" smtClean="0">
                <a:solidFill>
                  <a:schemeClr val="tx1"/>
                </a:solidFill>
                <a:effectLst/>
                <a:latin typeface="+mn-lt"/>
                <a:ea typeface="+mn-ea"/>
                <a:cs typeface="+mn-cs"/>
              </a:rPr>
              <a:t> or until after cases have stopped occurring</a:t>
            </a:r>
            <a:r>
              <a:rPr lang="en-AU" sz="1200" i="0" kern="1200" dirty="0" smtClean="0">
                <a:solidFill>
                  <a:schemeClr val="tx1"/>
                </a:solidFill>
                <a:effectLst/>
                <a:latin typeface="+mn-lt"/>
                <a:ea typeface="+mn-ea"/>
                <a:cs typeface="+mn-cs"/>
              </a:rPr>
              <a:t>. </a:t>
            </a:r>
            <a:r>
              <a:rPr lang="en-AU" sz="1200" i="0" kern="1200" dirty="0" smtClean="0">
                <a:solidFill>
                  <a:schemeClr val="tx1"/>
                </a:solidFill>
                <a:effectLst/>
                <a:latin typeface="+mn-lt"/>
                <a:ea typeface="+mn-ea"/>
                <a:cs typeface="+mn-cs"/>
              </a:rPr>
              <a:t>If it is an infectious causes then reducing the number of infected properties and therefore total number of infected animals is useful.</a:t>
            </a:r>
          </a:p>
          <a:p>
            <a:pPr marL="171450" lvl="0" indent="-171450">
              <a:buFont typeface="Arial" panose="020B0604020202020204" pitchFamily="34" charset="0"/>
              <a:buChar char="•"/>
            </a:pPr>
            <a:r>
              <a:rPr lang="en-AU" sz="1200" b="1" i="0" kern="1200" dirty="0" smtClean="0">
                <a:solidFill>
                  <a:schemeClr val="tx1"/>
                </a:solidFill>
                <a:effectLst/>
                <a:latin typeface="+mn-lt"/>
                <a:ea typeface="+mn-ea"/>
                <a:cs typeface="+mn-cs"/>
              </a:rPr>
              <a:t>Other biosecurity measures:</a:t>
            </a:r>
          </a:p>
          <a:p>
            <a:pPr marL="628650" lvl="1" indent="-171450">
              <a:buFont typeface="Arial" panose="020B0604020202020204" pitchFamily="34" charset="0"/>
              <a:buChar char="•"/>
            </a:pPr>
            <a:r>
              <a:rPr lang="en-AU" sz="1200" b="0" i="0" kern="1200" dirty="0" smtClean="0">
                <a:solidFill>
                  <a:schemeClr val="tx1"/>
                </a:solidFill>
                <a:effectLst/>
                <a:latin typeface="+mn-lt"/>
                <a:ea typeface="+mn-ea"/>
                <a:cs typeface="+mn-cs"/>
              </a:rPr>
              <a:t>Management</a:t>
            </a:r>
          </a:p>
          <a:p>
            <a:pPr marL="1085850" lvl="2" indent="-171450">
              <a:buFont typeface="Arial" panose="020B0604020202020204" pitchFamily="34" charset="0"/>
              <a:buChar char="•"/>
            </a:pPr>
            <a:r>
              <a:rPr lang="en-AU" sz="1200" b="0" i="0" kern="1200" dirty="0" smtClean="0">
                <a:solidFill>
                  <a:schemeClr val="tx1"/>
                </a:solidFill>
                <a:effectLst/>
                <a:latin typeface="+mn-lt"/>
                <a:ea typeface="+mn-ea"/>
                <a:cs typeface="+mn-cs"/>
              </a:rPr>
              <a:t>Make sure farrowing</a:t>
            </a:r>
            <a:r>
              <a:rPr lang="en-AU" sz="1200" b="0" i="0" kern="1200" baseline="0" dirty="0" smtClean="0">
                <a:solidFill>
                  <a:schemeClr val="tx1"/>
                </a:solidFill>
                <a:effectLst/>
                <a:latin typeface="+mn-lt"/>
                <a:ea typeface="+mn-ea"/>
                <a:cs typeface="+mn-cs"/>
              </a:rPr>
              <a:t> areas are clean and dry and that all animals are getting good feed and clean water</a:t>
            </a:r>
            <a:endParaRPr lang="en-AU" sz="1200" b="0" i="0" kern="1200" dirty="0" smtClean="0">
              <a:solidFill>
                <a:schemeClr val="tx1"/>
              </a:solidFill>
              <a:effectLst/>
              <a:latin typeface="+mn-lt"/>
              <a:ea typeface="+mn-ea"/>
              <a:cs typeface="+mn-cs"/>
            </a:endParaRPr>
          </a:p>
          <a:p>
            <a:pPr marL="1085850" lvl="2" indent="-171450">
              <a:buFont typeface="Arial" panose="020B0604020202020204" pitchFamily="34" charset="0"/>
              <a:buChar char="•"/>
            </a:pPr>
            <a:r>
              <a:rPr lang="en-AU" sz="1200" b="0" i="0" kern="1200" dirty="0" smtClean="0">
                <a:solidFill>
                  <a:schemeClr val="tx1"/>
                </a:solidFill>
                <a:effectLst/>
                <a:latin typeface="+mn-lt"/>
                <a:ea typeface="+mn-ea"/>
                <a:cs typeface="+mn-cs"/>
              </a:rPr>
              <a:t>Make sure animals are healthy before moving them onto or off a farm to avoid spreading disease</a:t>
            </a:r>
          </a:p>
          <a:p>
            <a:pPr marL="1085850" lvl="2" indent="-171450">
              <a:buFont typeface="Arial" panose="020B0604020202020204" pitchFamily="34" charset="0"/>
              <a:buChar char="•"/>
            </a:pPr>
            <a:r>
              <a:rPr lang="en-AU" sz="1200" b="0" i="0" kern="1200" dirty="0" smtClean="0">
                <a:solidFill>
                  <a:schemeClr val="tx1"/>
                </a:solidFill>
                <a:effectLst/>
                <a:latin typeface="+mn-lt"/>
                <a:ea typeface="+mn-ea"/>
                <a:cs typeface="+mn-cs"/>
              </a:rPr>
              <a:t>Quarantine new arrivals to make sure they are healthy before mixing</a:t>
            </a:r>
            <a:r>
              <a:rPr lang="en-AU" sz="1200" b="0" i="0" kern="1200" baseline="0" dirty="0" smtClean="0">
                <a:solidFill>
                  <a:schemeClr val="tx1"/>
                </a:solidFill>
                <a:effectLst/>
                <a:latin typeface="+mn-lt"/>
                <a:ea typeface="+mn-ea"/>
                <a:cs typeface="+mn-cs"/>
              </a:rPr>
              <a:t> them with other animals</a:t>
            </a:r>
          </a:p>
          <a:p>
            <a:pPr marL="1085850" lvl="2" indent="-171450">
              <a:buFont typeface="Arial" panose="020B0604020202020204" pitchFamily="34" charset="0"/>
              <a:buChar char="•"/>
            </a:pPr>
            <a:r>
              <a:rPr lang="en-AU" sz="1200" i="0" kern="1200" dirty="0" smtClean="0">
                <a:solidFill>
                  <a:schemeClr val="tx1"/>
                </a:solidFill>
                <a:effectLst/>
                <a:latin typeface="+mn-lt"/>
                <a:ea typeface="+mn-ea"/>
                <a:cs typeface="+mn-cs"/>
              </a:rPr>
              <a:t>Keep </a:t>
            </a:r>
            <a:r>
              <a:rPr lang="en-AU" sz="1200" i="0" kern="1200" dirty="0" smtClean="0">
                <a:solidFill>
                  <a:schemeClr val="tx1"/>
                </a:solidFill>
                <a:effectLst/>
                <a:latin typeface="+mn-lt"/>
                <a:ea typeface="+mn-ea"/>
                <a:cs typeface="+mn-cs"/>
              </a:rPr>
              <a:t>young sows and old sows separate to prevent possible spread of infection between </a:t>
            </a:r>
            <a:r>
              <a:rPr lang="en-AU" sz="1200" i="0" kern="1200" dirty="0" smtClean="0">
                <a:solidFill>
                  <a:schemeClr val="tx1"/>
                </a:solidFill>
                <a:effectLst/>
                <a:latin typeface="+mn-lt"/>
                <a:ea typeface="+mn-ea"/>
                <a:cs typeface="+mn-cs"/>
              </a:rPr>
              <a:t>groups</a:t>
            </a:r>
          </a:p>
          <a:p>
            <a:pPr marL="171450" lvl="0" indent="-171450">
              <a:buFont typeface="Arial" panose="020B0604020202020204" pitchFamily="34" charset="0"/>
              <a:buChar char="•"/>
            </a:pPr>
            <a:r>
              <a:rPr lang="en-AU" sz="1200" b="1" i="0" kern="1200" dirty="0" smtClean="0">
                <a:solidFill>
                  <a:schemeClr val="tx1"/>
                </a:solidFill>
                <a:effectLst/>
                <a:latin typeface="+mn-lt"/>
                <a:ea typeface="+mn-ea"/>
                <a:cs typeface="+mn-cs"/>
              </a:rPr>
              <a:t>Treatments?</a:t>
            </a:r>
          </a:p>
          <a:p>
            <a:pPr marL="628650" lvl="1" indent="-171450">
              <a:buFont typeface="Arial" panose="020B0604020202020204" pitchFamily="34" charset="0"/>
              <a:buChar char="•"/>
            </a:pPr>
            <a:r>
              <a:rPr lang="en-AU" sz="1200" b="0" i="0" kern="1200" dirty="0" smtClean="0">
                <a:solidFill>
                  <a:schemeClr val="tx1"/>
                </a:solidFill>
                <a:effectLst/>
                <a:latin typeface="+mn-lt"/>
                <a:ea typeface="+mn-ea"/>
                <a:cs typeface="+mn-cs"/>
              </a:rPr>
              <a:t>If you felt the cause was likely to be a bacterial infection then antibiotic treatment of aborting sows and possibly in-contact pregnant sows may be helpful</a:t>
            </a:r>
            <a:endParaRPr lang="en-AU" sz="1200" b="0" i="0" kern="1200" dirty="0" smtClean="0">
              <a:solidFill>
                <a:schemeClr val="tx1"/>
              </a:solidFill>
              <a:effectLst/>
              <a:latin typeface="+mn-lt"/>
              <a:ea typeface="+mn-ea"/>
              <a:cs typeface="+mn-cs"/>
            </a:endParaRPr>
          </a:p>
          <a:p>
            <a:endParaRPr lang="en-AU" b="1" dirty="0" smtClean="0"/>
          </a:p>
          <a:p>
            <a:endParaRPr lang="en-AU" dirty="0" smtClean="0"/>
          </a:p>
          <a:p>
            <a:endParaRPr lang="en-AU" i="0" dirty="0"/>
          </a:p>
        </p:txBody>
      </p:sp>
      <p:sp>
        <p:nvSpPr>
          <p:cNvPr id="4" name="Slide Number Placeholder 3"/>
          <p:cNvSpPr>
            <a:spLocks noGrp="1"/>
          </p:cNvSpPr>
          <p:nvPr>
            <p:ph type="sldNum" sz="quarter" idx="10"/>
          </p:nvPr>
        </p:nvSpPr>
        <p:spPr/>
        <p:txBody>
          <a:bodyPr/>
          <a:lstStyle/>
          <a:p>
            <a:fld id="{28A7CADE-9420-48EF-9FDA-CBD63633A01C}" type="slidenum">
              <a:rPr lang="en-AU" smtClean="0"/>
              <a:t>19</a:t>
            </a:fld>
            <a:endParaRPr lang="en-AU"/>
          </a:p>
        </p:txBody>
      </p:sp>
    </p:spTree>
    <p:extLst>
      <p:ext uri="{BB962C8B-B14F-4D97-AF65-F5344CB8AC3E}">
        <p14:creationId xmlns:p14="http://schemas.microsoft.com/office/powerpoint/2010/main" val="4222659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171450" indent="-171450">
              <a:buFont typeface="Arial" panose="020B0604020202020204" pitchFamily="34" charset="0"/>
              <a:buChar char="•"/>
            </a:pPr>
            <a:r>
              <a:rPr lang="en-AU" dirty="0" smtClean="0"/>
              <a:t>Recap </a:t>
            </a:r>
            <a:r>
              <a:rPr lang="en-AU" baseline="0" dirty="0" smtClean="0"/>
              <a:t>Session 9</a:t>
            </a:r>
          </a:p>
          <a:p>
            <a:pPr marL="628650" lvl="1" indent="-171450">
              <a:buFont typeface="Arial" panose="020B0604020202020204" pitchFamily="34" charset="0"/>
              <a:buChar char="•"/>
            </a:pPr>
            <a:r>
              <a:rPr lang="en-AU" dirty="0" smtClean="0"/>
              <a:t>Ideas on how to collect data and count cases of disease</a:t>
            </a:r>
          </a:p>
          <a:p>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pPr marL="0" indent="0">
              <a:buFont typeface="Arial" panose="020B0604020202020204" pitchFamily="34" charset="0"/>
              <a:buNone/>
            </a:pPr>
            <a:endParaRPr lang="en-AU" b="0" baseline="0" dirty="0" smtClean="0"/>
          </a:p>
          <a:p>
            <a:pPr marL="0" indent="0">
              <a:buFont typeface="Arial" panose="020B0604020202020204" pitchFamily="34" charset="0"/>
              <a:buNone/>
            </a:pPr>
            <a:r>
              <a:rPr lang="en-AU" b="0" baseline="0" dirty="0" smtClean="0"/>
              <a:t>Ask if there are any questions or confusions</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20</a:t>
            </a:fld>
            <a:endParaRPr lang="en-AU"/>
          </a:p>
        </p:txBody>
      </p:sp>
    </p:spTree>
    <p:extLst>
      <p:ext uri="{BB962C8B-B14F-4D97-AF65-F5344CB8AC3E}">
        <p14:creationId xmlns:p14="http://schemas.microsoft.com/office/powerpoint/2010/main" val="17763052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21</a:t>
            </a:fld>
            <a:endParaRPr lang="en-AU"/>
          </a:p>
        </p:txBody>
      </p:sp>
    </p:spTree>
    <p:extLst>
      <p:ext uri="{BB962C8B-B14F-4D97-AF65-F5344CB8AC3E}">
        <p14:creationId xmlns:p14="http://schemas.microsoft.com/office/powerpoint/2010/main" val="2273910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Introduce the key</a:t>
            </a:r>
            <a:r>
              <a:rPr lang="en-AU" sz="1200" kern="1200" baseline="0" dirty="0" smtClean="0">
                <a:solidFill>
                  <a:schemeClr val="tx1"/>
                </a:solidFill>
                <a:effectLst/>
                <a:latin typeface="+mn-lt"/>
                <a:ea typeface="+mn-ea"/>
                <a:cs typeface="+mn-cs"/>
              </a:rPr>
              <a:t> content that is to be presented and discussed during this session</a:t>
            </a: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Step 2 - Curiosity</a:t>
            </a:r>
            <a:r>
              <a:rPr lang="en-AU" sz="1200" b="1" kern="1200" baseline="0" dirty="0" smtClean="0">
                <a:solidFill>
                  <a:schemeClr val="tx1"/>
                </a:solidFill>
                <a:effectLst/>
                <a:latin typeface="+mn-lt"/>
                <a:ea typeface="+mn-ea"/>
                <a:cs typeface="+mn-cs"/>
              </a:rPr>
              <a:t> raising activity</a:t>
            </a: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think about the question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Then get</a:t>
            </a:r>
            <a:r>
              <a:rPr lang="en-AU" sz="1200" kern="1200" baseline="0" dirty="0" smtClean="0">
                <a:solidFill>
                  <a:schemeClr val="tx1"/>
                </a:solidFill>
                <a:effectLst/>
                <a:latin typeface="+mn-lt"/>
                <a:ea typeface="+mn-ea"/>
                <a:cs typeface="+mn-cs"/>
              </a:rPr>
              <a:t> the participant to discuss some of the ideas they have…</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After the video there will be time for the participants</a:t>
            </a:r>
            <a:r>
              <a:rPr lang="en-AU" sz="1200" kern="1200" baseline="0" dirty="0" smtClean="0">
                <a:solidFill>
                  <a:schemeClr val="tx1"/>
                </a:solidFill>
                <a:effectLst/>
                <a:latin typeface="+mn-lt"/>
                <a:ea typeface="+mn-ea"/>
                <a:cs typeface="+mn-cs"/>
              </a:rPr>
              <a:t> to </a:t>
            </a:r>
            <a:r>
              <a:rPr lang="en-AU" sz="1200" kern="1200" dirty="0" smtClean="0">
                <a:solidFill>
                  <a:schemeClr val="tx1"/>
                </a:solidFill>
                <a:effectLst/>
                <a:latin typeface="+mn-lt"/>
                <a:ea typeface="+mn-ea"/>
                <a:cs typeface="+mn-cs"/>
              </a:rPr>
              <a:t>reflect on</a:t>
            </a:r>
            <a:r>
              <a:rPr lang="en-AU" sz="1200" kern="1200" baseline="0" dirty="0" smtClean="0">
                <a:solidFill>
                  <a:schemeClr val="tx1"/>
                </a:solidFill>
                <a:effectLst/>
                <a:latin typeface="+mn-lt"/>
                <a:ea typeface="+mn-ea"/>
                <a:cs typeface="+mn-cs"/>
              </a:rPr>
              <a:t> this activity and discuss as a group</a:t>
            </a:r>
            <a:r>
              <a:rPr lang="en-AU" sz="1200" kern="1200" dirty="0" smtClean="0">
                <a:solidFill>
                  <a:schemeClr val="tx1"/>
                </a:solidFill>
                <a:effectLst/>
                <a:latin typeface="+mn-lt"/>
                <a:ea typeface="+mn-ea"/>
                <a:cs typeface="+mn-cs"/>
              </a:rPr>
              <a:t>.</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endParaRPr lang="en-AU" b="1" baseline="0" dirty="0" smtClean="0"/>
          </a:p>
          <a:p>
            <a:r>
              <a:rPr lang="en-AU" b="0" baseline="0" dirty="0" smtClean="0"/>
              <a:t>Show video or recorded PowerPoint</a:t>
            </a:r>
          </a:p>
          <a:p>
            <a:pPr marL="0" indent="0">
              <a:buFont typeface="Arial" panose="020B0604020202020204" pitchFamily="34" charset="0"/>
              <a:buNone/>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a:t>
            </a:r>
            <a:r>
              <a:rPr lang="en-AU" b="1" baseline="0" dirty="0" smtClean="0"/>
              <a:t> 4: Discuss content of recorded PowerPoint file</a:t>
            </a:r>
            <a:endParaRPr lang="en-AU" b="1" dirty="0" smtClean="0"/>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Make sure everyone has a clear understanding</a:t>
            </a:r>
            <a:r>
              <a:rPr lang="en-AU" sz="1200" kern="1200" baseline="0" dirty="0" smtClean="0">
                <a:solidFill>
                  <a:schemeClr val="tx1"/>
                </a:solidFill>
                <a:effectLst/>
                <a:latin typeface="+mn-lt"/>
                <a:ea typeface="+mn-ea"/>
                <a:cs typeface="+mn-cs"/>
              </a:rPr>
              <a:t> of the </a:t>
            </a:r>
            <a:r>
              <a:rPr lang="en-AU" sz="1200" kern="1200" dirty="0" smtClean="0">
                <a:solidFill>
                  <a:schemeClr val="tx1"/>
                </a:solidFill>
                <a:effectLst/>
                <a:latin typeface="+mn-lt"/>
                <a:ea typeface="+mn-ea"/>
                <a:cs typeface="+mn-cs"/>
              </a:rPr>
              <a:t>content.  Refer to the Resource Manual for more information.</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baseline="0" dirty="0" smtClean="0">
                <a:solidFill>
                  <a:schemeClr val="tx1"/>
                </a:solidFill>
                <a:effectLst/>
                <a:latin typeface="+mn-lt"/>
                <a:ea typeface="+mn-ea"/>
                <a:cs typeface="+mn-cs"/>
              </a:rPr>
              <a:t>Ask the participants if anyone wants to talk about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 the participants</a:t>
            </a:r>
            <a:r>
              <a:rPr lang="en-AU" sz="1200" kern="1200" baseline="0" dirty="0" smtClean="0">
                <a:solidFill>
                  <a:schemeClr val="tx1"/>
                </a:solidFill>
                <a:effectLst/>
                <a:latin typeface="+mn-lt"/>
                <a:ea typeface="+mn-ea"/>
                <a:cs typeface="+mn-cs"/>
              </a:rPr>
              <a:t> to reflect on their answers to the activity before the video. </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participants to put their hands up if they have changed their view on what is a cause or if they will think in new ways since watching the video</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1851629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ask</a:t>
            </a:r>
            <a:r>
              <a:rPr lang="en-AU" sz="1200" kern="1200" baseline="0" dirty="0" smtClean="0">
                <a:solidFill>
                  <a:schemeClr val="tx1"/>
                </a:solidFill>
                <a:effectLst/>
                <a:latin typeface="+mn-lt"/>
                <a:ea typeface="+mn-ea"/>
                <a:cs typeface="+mn-cs"/>
              </a:rPr>
              <a:t> the participants to </a:t>
            </a:r>
            <a:r>
              <a:rPr lang="en-AU" sz="1200" kern="1200" dirty="0" smtClean="0">
                <a:solidFill>
                  <a:schemeClr val="tx1"/>
                </a:solidFill>
                <a:effectLst/>
                <a:latin typeface="+mn-lt"/>
                <a:ea typeface="+mn-ea"/>
                <a:cs typeface="+mn-cs"/>
              </a:rPr>
              <a:t>read the background information</a:t>
            </a:r>
            <a:r>
              <a:rPr lang="en-AU" sz="1200" kern="1200" baseline="0" dirty="0" smtClean="0">
                <a:solidFill>
                  <a:schemeClr val="tx1"/>
                </a:solidFill>
                <a:effectLst/>
                <a:latin typeface="+mn-lt"/>
                <a:ea typeface="+mn-ea"/>
                <a:cs typeface="+mn-cs"/>
              </a:rPr>
              <a:t> to set the </a:t>
            </a:r>
            <a:r>
              <a:rPr lang="en-AU" sz="1200" kern="1200" baseline="0" dirty="0" smtClean="0">
                <a:solidFill>
                  <a:schemeClr val="tx1"/>
                </a:solidFill>
                <a:effectLst/>
                <a:latin typeface="+mn-lt"/>
                <a:ea typeface="+mn-ea"/>
                <a:cs typeface="+mn-cs"/>
              </a:rPr>
              <a:t>scene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baseline="0" dirty="0" smtClean="0">
                <a:solidFill>
                  <a:schemeClr val="tx1"/>
                </a:solidFill>
                <a:effectLst/>
                <a:latin typeface="+mn-lt"/>
                <a:ea typeface="+mn-ea"/>
                <a:cs typeface="+mn-cs"/>
              </a:rPr>
              <a:t>Remind the participants of the case definition the group had agreed on from Session 9</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654263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The group will need to copy this information or it can be written</a:t>
            </a:r>
            <a:r>
              <a:rPr lang="en-AU" sz="1200" kern="1200" baseline="0" dirty="0" smtClean="0">
                <a:solidFill>
                  <a:schemeClr val="tx1"/>
                </a:solidFill>
                <a:effectLst/>
                <a:latin typeface="+mn-lt"/>
                <a:ea typeface="+mn-ea"/>
                <a:cs typeface="+mn-cs"/>
              </a:rPr>
              <a:t> up on a flipchart</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453561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abortions in pigs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Each group is now to work through the following questions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Participants are to write the answers to the questions on scrap</a:t>
            </a:r>
            <a:r>
              <a:rPr lang="en-AU" sz="1200" kern="1200" baseline="0" dirty="0" smtClean="0">
                <a:solidFill>
                  <a:schemeClr val="tx1"/>
                </a:solidFill>
                <a:effectLst/>
                <a:latin typeface="+mn-lt"/>
                <a:ea typeface="+mn-ea"/>
                <a:cs typeface="+mn-cs"/>
              </a:rPr>
              <a:t> paper</a:t>
            </a:r>
            <a:r>
              <a:rPr lang="en-AU"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Ask them to let you know when they think they have finished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Go around the room and monitor their progress</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19379232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3/7/2014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3/7/2014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a:t>Session </a:t>
            </a:r>
            <a:r>
              <a:rPr lang="en-AU" dirty="0" smtClean="0"/>
              <a:t>10 </a:t>
            </a:r>
            <a:r>
              <a:rPr lang="en-AU" dirty="0"/>
              <a:t>– </a:t>
            </a:r>
            <a:r>
              <a:rPr lang="en-AU" dirty="0" smtClean="0"/>
              <a:t>Making sense of the information you collect</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634082"/>
          </a:xfrm>
        </p:spPr>
        <p:txBody>
          <a:bodyPr>
            <a:normAutofit fontScale="90000"/>
          </a:bodyPr>
          <a:lstStyle/>
          <a:p>
            <a:r>
              <a:rPr lang="en-AU" b="1" dirty="0"/>
              <a:t>Group </a:t>
            </a:r>
            <a:r>
              <a:rPr lang="en-AU" b="1" dirty="0" smtClean="0"/>
              <a:t>activity </a:t>
            </a:r>
            <a:r>
              <a:rPr lang="en-AU" b="1" dirty="0"/>
              <a:t>– </a:t>
            </a:r>
            <a:r>
              <a:rPr lang="en-AU" b="1" dirty="0" smtClean="0"/>
              <a:t>abortions </a:t>
            </a:r>
            <a:r>
              <a:rPr lang="en-AU" b="1" dirty="0"/>
              <a:t>in pigs</a:t>
            </a:r>
          </a:p>
        </p:txBody>
      </p:sp>
      <p:sp>
        <p:nvSpPr>
          <p:cNvPr id="3" name="Content Placeholder 2"/>
          <p:cNvSpPr>
            <a:spLocks noGrp="1"/>
          </p:cNvSpPr>
          <p:nvPr>
            <p:ph idx="1"/>
          </p:nvPr>
        </p:nvSpPr>
        <p:spPr>
          <a:xfrm>
            <a:off x="435868" y="908720"/>
            <a:ext cx="8229600" cy="4525963"/>
          </a:xfrm>
        </p:spPr>
        <p:txBody>
          <a:bodyPr>
            <a:normAutofit/>
          </a:bodyPr>
          <a:lstStyle/>
          <a:p>
            <a:pPr marL="514350" lvl="0" indent="-514350">
              <a:buFont typeface="+mj-lt"/>
              <a:buAutoNum type="arabicPeriod"/>
            </a:pPr>
            <a:r>
              <a:rPr lang="en-AU" dirty="0" smtClean="0"/>
              <a:t>Make an epidemic </a:t>
            </a:r>
            <a:r>
              <a:rPr lang="en-AU" dirty="0"/>
              <a:t>curve to explore this disease problem over time.</a:t>
            </a:r>
          </a:p>
          <a:p>
            <a:pPr marL="514350" indent="-514350">
              <a:buFont typeface="+mj-lt"/>
              <a:buAutoNum type="arabicPeriod"/>
            </a:pPr>
            <a:endParaRPr lang="en-AU" dirty="0"/>
          </a:p>
          <a:p>
            <a:pPr marL="0" indent="0">
              <a:buNone/>
            </a:pPr>
            <a:endParaRPr lang="en-AU" dirty="0"/>
          </a:p>
        </p:txBody>
      </p:sp>
      <p:graphicFrame>
        <p:nvGraphicFramePr>
          <p:cNvPr id="5" name="Chart 4"/>
          <p:cNvGraphicFramePr>
            <a:graphicFrameLocks/>
          </p:cNvGraphicFramePr>
          <p:nvPr>
            <p:extLst>
              <p:ext uri="{D42A27DB-BD31-4B8C-83A1-F6EECF244321}">
                <p14:modId xmlns:p14="http://schemas.microsoft.com/office/powerpoint/2010/main" val="1321183915"/>
              </p:ext>
            </p:extLst>
          </p:nvPr>
        </p:nvGraphicFramePr>
        <p:xfrm>
          <a:off x="323528" y="1988840"/>
          <a:ext cx="8229600"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4227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Investigation of abortions in pigs</a:t>
            </a:r>
          </a:p>
        </p:txBody>
      </p:sp>
      <p:sp>
        <p:nvSpPr>
          <p:cNvPr id="3" name="Content Placeholder 2"/>
          <p:cNvSpPr>
            <a:spLocks noGrp="1"/>
          </p:cNvSpPr>
          <p:nvPr>
            <p:ph idx="1"/>
          </p:nvPr>
        </p:nvSpPr>
        <p:spPr/>
        <p:txBody>
          <a:bodyPr>
            <a:normAutofit/>
          </a:bodyPr>
          <a:lstStyle/>
          <a:p>
            <a:pPr marL="514350" lvl="0" indent="-514350">
              <a:buFont typeface="+mj-lt"/>
              <a:buAutoNum type="arabicPeriod" startAt="2"/>
            </a:pPr>
            <a:r>
              <a:rPr lang="en-AU" dirty="0"/>
              <a:t>Discuss what information this epidemic curve can tell us about the problem.</a:t>
            </a:r>
          </a:p>
          <a:p>
            <a:pPr marL="514350" indent="-514350">
              <a:buFont typeface="+mj-lt"/>
              <a:buAutoNum type="arabicPeriod" startAt="2"/>
            </a:pPr>
            <a:endParaRPr lang="en-AU" dirty="0"/>
          </a:p>
          <a:p>
            <a:pPr marL="0" indent="0">
              <a:buNone/>
            </a:pPr>
            <a:endParaRPr lang="en-AU" dirty="0"/>
          </a:p>
        </p:txBody>
      </p:sp>
    </p:spTree>
    <p:extLst>
      <p:ext uri="{BB962C8B-B14F-4D97-AF65-F5344CB8AC3E}">
        <p14:creationId xmlns:p14="http://schemas.microsoft.com/office/powerpoint/2010/main" val="3673584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1958086" y="3717032"/>
            <a:ext cx="4800600" cy="2762250"/>
          </a:xfrm>
          <a:prstGeom prst="rect">
            <a:avLst/>
          </a:prstGeom>
          <a:solidFill>
            <a:schemeClr val="accent3">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457200" y="188640"/>
            <a:ext cx="8229600" cy="634082"/>
          </a:xfrm>
        </p:spPr>
        <p:txBody>
          <a:bodyPr>
            <a:normAutofit fontScale="90000"/>
          </a:bodyPr>
          <a:lstStyle/>
          <a:p>
            <a:r>
              <a:rPr lang="en-AU" b="1" dirty="0"/>
              <a:t>Group </a:t>
            </a:r>
            <a:r>
              <a:rPr lang="en-AU" b="1" dirty="0" smtClean="0"/>
              <a:t>activity </a:t>
            </a:r>
            <a:r>
              <a:rPr lang="en-AU" b="1" dirty="0" smtClean="0"/>
              <a:t>–abortions </a:t>
            </a:r>
            <a:r>
              <a:rPr lang="en-AU" b="1" dirty="0" smtClean="0"/>
              <a:t>in pigs</a:t>
            </a:r>
            <a:endParaRPr lang="en-AU" b="1" dirty="0"/>
          </a:p>
        </p:txBody>
      </p:sp>
      <p:sp>
        <p:nvSpPr>
          <p:cNvPr id="3" name="Content Placeholder 2"/>
          <p:cNvSpPr>
            <a:spLocks noGrp="1"/>
          </p:cNvSpPr>
          <p:nvPr>
            <p:ph idx="1"/>
          </p:nvPr>
        </p:nvSpPr>
        <p:spPr>
          <a:xfrm>
            <a:off x="323528" y="980728"/>
            <a:ext cx="8229600" cy="4525963"/>
          </a:xfrm>
        </p:spPr>
        <p:txBody>
          <a:bodyPr>
            <a:normAutofit/>
          </a:bodyPr>
          <a:lstStyle/>
          <a:p>
            <a:pPr marL="0" indent="0">
              <a:buNone/>
            </a:pPr>
            <a:r>
              <a:rPr lang="en-AU" sz="2400" dirty="0" smtClean="0"/>
              <a:t>This map shows the farms </a:t>
            </a:r>
            <a:r>
              <a:rPr lang="en-AU" sz="2400" dirty="0"/>
              <a:t>included in the </a:t>
            </a:r>
            <a:r>
              <a:rPr lang="en-AU" sz="2400" dirty="0" smtClean="0"/>
              <a:t>investigation. Marking which farms had disease is a way of looking at where the disease has occurred.</a:t>
            </a:r>
          </a:p>
          <a:p>
            <a:pPr marL="514350" indent="-514350">
              <a:buFont typeface="+mj-lt"/>
              <a:buAutoNum type="arabicPeriod" startAt="3"/>
            </a:pPr>
            <a:r>
              <a:rPr lang="en-AU" sz="2400" dirty="0" smtClean="0"/>
              <a:t>What can you say about </a:t>
            </a:r>
            <a:r>
              <a:rPr lang="en-AU" sz="2400" b="1" i="1" dirty="0" smtClean="0"/>
              <a:t>place</a:t>
            </a:r>
            <a:r>
              <a:rPr lang="en-AU" sz="2400" dirty="0" smtClean="0"/>
              <a:t> – where the disease has occurred? </a:t>
            </a:r>
            <a:endParaRPr lang="en-AU" sz="2400" dirty="0"/>
          </a:p>
          <a:p>
            <a:pPr marL="400050" lvl="1" indent="0">
              <a:buNone/>
            </a:pPr>
            <a:r>
              <a:rPr lang="en-AU" sz="2000" dirty="0" smtClean="0"/>
              <a:t>Consider where affected farms and unaffected farms are, and which farms are most affected.</a:t>
            </a:r>
            <a:endParaRPr lang="en-AU" sz="2000" dirty="0"/>
          </a:p>
          <a:p>
            <a:pPr marL="0" indent="0">
              <a:buNone/>
            </a:pPr>
            <a:endParaRPr lang="en-AU" sz="2400" dirty="0" smtClean="0"/>
          </a:p>
        </p:txBody>
      </p:sp>
      <p:sp>
        <p:nvSpPr>
          <p:cNvPr id="4" name="Rectangle 2"/>
          <p:cNvSpPr>
            <a:spLocks noChangeArrowheads="1"/>
          </p:cNvSpPr>
          <p:nvPr/>
        </p:nvSpPr>
        <p:spPr bwMode="auto">
          <a:xfrm>
            <a:off x="2555775" y="3717031"/>
            <a:ext cx="98753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pSp>
        <p:nvGrpSpPr>
          <p:cNvPr id="53" name="Group 52"/>
          <p:cNvGrpSpPr/>
          <p:nvPr/>
        </p:nvGrpSpPr>
        <p:grpSpPr>
          <a:xfrm>
            <a:off x="1939036" y="3691086"/>
            <a:ext cx="4819650" cy="2762250"/>
            <a:chOff x="0" y="0"/>
            <a:chExt cx="4819650" cy="2762250"/>
          </a:xfrm>
        </p:grpSpPr>
        <p:grpSp>
          <p:nvGrpSpPr>
            <p:cNvPr id="54" name="Group 53"/>
            <p:cNvGrpSpPr/>
            <p:nvPr/>
          </p:nvGrpSpPr>
          <p:grpSpPr>
            <a:xfrm>
              <a:off x="0" y="0"/>
              <a:ext cx="4819650" cy="2762250"/>
              <a:chOff x="0" y="0"/>
              <a:chExt cx="4819650" cy="2762250"/>
            </a:xfrm>
          </p:grpSpPr>
          <p:sp>
            <p:nvSpPr>
              <p:cNvPr id="57" name="TextBox 1"/>
              <p:cNvSpPr txBox="1"/>
              <p:nvPr/>
            </p:nvSpPr>
            <p:spPr>
              <a:xfrm>
                <a:off x="333375" y="1228725"/>
                <a:ext cx="262636" cy="280205"/>
              </a:xfrm>
              <a:prstGeom prst="rect">
                <a:avLst/>
              </a:prstGeom>
              <a:no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1</a:t>
                </a:r>
              </a:p>
            </p:txBody>
          </p:sp>
          <p:sp>
            <p:nvSpPr>
              <p:cNvPr id="58" name="TextBox 3"/>
              <p:cNvSpPr txBox="1"/>
              <p:nvPr/>
            </p:nvSpPr>
            <p:spPr>
              <a:xfrm>
                <a:off x="1152525" y="1400175"/>
                <a:ext cx="262636" cy="280205"/>
              </a:xfrm>
              <a:prstGeom prst="rect">
                <a:avLst/>
              </a:prstGeom>
              <a:no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2</a:t>
                </a:r>
              </a:p>
            </p:txBody>
          </p:sp>
          <p:sp>
            <p:nvSpPr>
              <p:cNvPr id="59" name="TextBox 4"/>
              <p:cNvSpPr txBox="1"/>
              <p:nvPr/>
            </p:nvSpPr>
            <p:spPr>
              <a:xfrm>
                <a:off x="876300" y="1666875"/>
                <a:ext cx="262636" cy="280205"/>
              </a:xfrm>
              <a:prstGeom prst="rect">
                <a:avLst/>
              </a:prstGeom>
              <a:no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3</a:t>
                </a:r>
              </a:p>
            </p:txBody>
          </p:sp>
          <p:sp>
            <p:nvSpPr>
              <p:cNvPr id="60" name="TextBox 5"/>
              <p:cNvSpPr txBox="1"/>
              <p:nvPr/>
            </p:nvSpPr>
            <p:spPr>
              <a:xfrm>
                <a:off x="1314450" y="1828800"/>
                <a:ext cx="262636" cy="280205"/>
              </a:xfrm>
              <a:prstGeom prst="rect">
                <a:avLst/>
              </a:prstGeom>
              <a:no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5</a:t>
                </a:r>
              </a:p>
            </p:txBody>
          </p:sp>
          <p:sp>
            <p:nvSpPr>
              <p:cNvPr id="61" name="TextBox 6"/>
              <p:cNvSpPr txBox="1"/>
              <p:nvPr/>
            </p:nvSpPr>
            <p:spPr>
              <a:xfrm>
                <a:off x="1590675" y="1971675"/>
                <a:ext cx="262636" cy="280205"/>
              </a:xfrm>
              <a:prstGeom prst="rect">
                <a:avLst/>
              </a:prstGeom>
              <a:no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6</a:t>
                </a:r>
              </a:p>
            </p:txBody>
          </p:sp>
          <p:sp>
            <p:nvSpPr>
              <p:cNvPr id="62" name="TextBox 7"/>
              <p:cNvSpPr txBox="1"/>
              <p:nvPr/>
            </p:nvSpPr>
            <p:spPr>
              <a:xfrm>
                <a:off x="1866900" y="2105025"/>
                <a:ext cx="262636" cy="280205"/>
              </a:xfrm>
              <a:prstGeom prst="rect">
                <a:avLst/>
              </a:prstGeom>
              <a:no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7</a:t>
                </a:r>
              </a:p>
            </p:txBody>
          </p:sp>
          <p:sp>
            <p:nvSpPr>
              <p:cNvPr id="63" name="TextBox 8"/>
              <p:cNvSpPr txBox="1"/>
              <p:nvPr/>
            </p:nvSpPr>
            <p:spPr>
              <a:xfrm>
                <a:off x="2124075" y="1828800"/>
                <a:ext cx="262636" cy="280205"/>
              </a:xfrm>
              <a:prstGeom prst="rect">
                <a:avLst/>
              </a:prstGeom>
              <a:no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8</a:t>
                </a:r>
              </a:p>
            </p:txBody>
          </p:sp>
          <p:sp>
            <p:nvSpPr>
              <p:cNvPr id="64" name="TextBox 9"/>
              <p:cNvSpPr txBox="1"/>
              <p:nvPr/>
            </p:nvSpPr>
            <p:spPr>
              <a:xfrm>
                <a:off x="2133600" y="2105025"/>
                <a:ext cx="262636" cy="280205"/>
              </a:xfrm>
              <a:prstGeom prst="rect">
                <a:avLst/>
              </a:prstGeom>
              <a:no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9</a:t>
                </a:r>
              </a:p>
            </p:txBody>
          </p:sp>
          <p:sp>
            <p:nvSpPr>
              <p:cNvPr id="65" name="TextBox 10"/>
              <p:cNvSpPr txBox="1"/>
              <p:nvPr/>
            </p:nvSpPr>
            <p:spPr>
              <a:xfrm>
                <a:off x="2400300" y="2247900"/>
                <a:ext cx="340606" cy="280205"/>
              </a:xfrm>
              <a:prstGeom prst="rect">
                <a:avLst/>
              </a:prstGeom>
              <a:no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10</a:t>
                </a:r>
              </a:p>
            </p:txBody>
          </p:sp>
          <p:sp>
            <p:nvSpPr>
              <p:cNvPr id="66" name="TextBox 11"/>
              <p:cNvSpPr txBox="1"/>
              <p:nvPr/>
            </p:nvSpPr>
            <p:spPr>
              <a:xfrm>
                <a:off x="2695575" y="1971675"/>
                <a:ext cx="340606" cy="280205"/>
              </a:xfrm>
              <a:prstGeom prst="rect">
                <a:avLst/>
              </a:prstGeom>
              <a:no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11</a:t>
                </a:r>
              </a:p>
            </p:txBody>
          </p:sp>
          <p:sp>
            <p:nvSpPr>
              <p:cNvPr id="67" name="TextBox 12"/>
              <p:cNvSpPr txBox="1"/>
              <p:nvPr/>
            </p:nvSpPr>
            <p:spPr>
              <a:xfrm>
                <a:off x="2952750" y="1400175"/>
                <a:ext cx="340606" cy="280205"/>
              </a:xfrm>
              <a:prstGeom prst="rect">
                <a:avLst/>
              </a:prstGeom>
              <a:no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12</a:t>
                </a:r>
              </a:p>
            </p:txBody>
          </p:sp>
          <p:sp>
            <p:nvSpPr>
              <p:cNvPr id="68" name="TextBox 13"/>
              <p:cNvSpPr txBox="1"/>
              <p:nvPr/>
            </p:nvSpPr>
            <p:spPr>
              <a:xfrm>
                <a:off x="3095625" y="1114425"/>
                <a:ext cx="340606" cy="280205"/>
              </a:xfrm>
              <a:prstGeom prst="rect">
                <a:avLst/>
              </a:prstGeom>
              <a:no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13</a:t>
                </a:r>
              </a:p>
            </p:txBody>
          </p:sp>
          <p:sp>
            <p:nvSpPr>
              <p:cNvPr id="69" name="TextBox 14"/>
              <p:cNvSpPr txBox="1"/>
              <p:nvPr/>
            </p:nvSpPr>
            <p:spPr>
              <a:xfrm>
                <a:off x="3105150" y="828675"/>
                <a:ext cx="340606" cy="280205"/>
              </a:xfrm>
              <a:prstGeom prst="rect">
                <a:avLst/>
              </a:prstGeom>
              <a:no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14</a:t>
                </a:r>
              </a:p>
            </p:txBody>
          </p:sp>
          <p:sp>
            <p:nvSpPr>
              <p:cNvPr id="70" name="TextBox 15"/>
              <p:cNvSpPr txBox="1"/>
              <p:nvPr/>
            </p:nvSpPr>
            <p:spPr>
              <a:xfrm>
                <a:off x="3581400" y="342900"/>
                <a:ext cx="340606" cy="280205"/>
              </a:xfrm>
              <a:prstGeom prst="rect">
                <a:avLst/>
              </a:prstGeom>
              <a:no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15</a:t>
                </a:r>
              </a:p>
            </p:txBody>
          </p:sp>
          <p:sp>
            <p:nvSpPr>
              <p:cNvPr id="71" name="TextBox 16"/>
              <p:cNvSpPr txBox="1"/>
              <p:nvPr/>
            </p:nvSpPr>
            <p:spPr>
              <a:xfrm>
                <a:off x="2124075" y="228600"/>
                <a:ext cx="340606" cy="280205"/>
              </a:xfrm>
              <a:prstGeom prst="rect">
                <a:avLst/>
              </a:prstGeom>
              <a:no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16</a:t>
                </a:r>
              </a:p>
            </p:txBody>
          </p:sp>
          <p:sp>
            <p:nvSpPr>
              <p:cNvPr id="72" name="Freeform 71"/>
              <p:cNvSpPr/>
              <p:nvPr/>
            </p:nvSpPr>
            <p:spPr>
              <a:xfrm>
                <a:off x="0" y="1704975"/>
                <a:ext cx="2742788" cy="1039988"/>
              </a:xfrm>
              <a:custGeom>
                <a:avLst/>
                <a:gdLst>
                  <a:gd name="connsiteX0" fmla="*/ 0 w 3161888"/>
                  <a:gd name="connsiteY0" fmla="*/ 0 h 1144763"/>
                  <a:gd name="connsiteX1" fmla="*/ 933450 w 3161888"/>
                  <a:gd name="connsiteY1" fmla="*/ 304800 h 1144763"/>
                  <a:gd name="connsiteX2" fmla="*/ 1676400 w 3161888"/>
                  <a:gd name="connsiteY2" fmla="*/ 723900 h 1144763"/>
                  <a:gd name="connsiteX3" fmla="*/ 2571750 w 3161888"/>
                  <a:gd name="connsiteY3" fmla="*/ 981075 h 1144763"/>
                  <a:gd name="connsiteX4" fmla="*/ 3114675 w 3161888"/>
                  <a:gd name="connsiteY4" fmla="*/ 1133475 h 1144763"/>
                  <a:gd name="connsiteX5" fmla="*/ 3133725 w 3161888"/>
                  <a:gd name="connsiteY5" fmla="*/ 1133475 h 1144763"/>
                  <a:gd name="connsiteX6" fmla="*/ 3133725 w 3161888"/>
                  <a:gd name="connsiteY6" fmla="*/ 1133475 h 1144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61888" h="1144763">
                    <a:moveTo>
                      <a:pt x="0" y="0"/>
                    </a:moveTo>
                    <a:cubicBezTo>
                      <a:pt x="327025" y="92075"/>
                      <a:pt x="654050" y="184150"/>
                      <a:pt x="933450" y="304800"/>
                    </a:cubicBezTo>
                    <a:cubicBezTo>
                      <a:pt x="1212850" y="425450"/>
                      <a:pt x="1403350" y="611188"/>
                      <a:pt x="1676400" y="723900"/>
                    </a:cubicBezTo>
                    <a:cubicBezTo>
                      <a:pt x="1949450" y="836612"/>
                      <a:pt x="2571750" y="981075"/>
                      <a:pt x="2571750" y="981075"/>
                    </a:cubicBezTo>
                    <a:lnTo>
                      <a:pt x="3114675" y="1133475"/>
                    </a:lnTo>
                    <a:cubicBezTo>
                      <a:pt x="3208337" y="1158875"/>
                      <a:pt x="3133725" y="1133475"/>
                      <a:pt x="3133725" y="1133475"/>
                    </a:cubicBezTo>
                    <a:lnTo>
                      <a:pt x="3133725" y="113347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AU" sz="1100"/>
              </a:p>
            </p:txBody>
          </p:sp>
          <p:sp>
            <p:nvSpPr>
              <p:cNvPr id="73" name="Freeform 72"/>
              <p:cNvSpPr/>
              <p:nvPr/>
            </p:nvSpPr>
            <p:spPr>
              <a:xfrm>
                <a:off x="3067050" y="238125"/>
                <a:ext cx="1752600" cy="2524125"/>
              </a:xfrm>
              <a:custGeom>
                <a:avLst/>
                <a:gdLst>
                  <a:gd name="connsiteX0" fmla="*/ 0 w 1752600"/>
                  <a:gd name="connsiteY0" fmla="*/ 2524125 h 2524125"/>
                  <a:gd name="connsiteX1" fmla="*/ 114300 w 1752600"/>
                  <a:gd name="connsiteY1" fmla="*/ 1895475 h 2524125"/>
                  <a:gd name="connsiteX2" fmla="*/ 685800 w 1752600"/>
                  <a:gd name="connsiteY2" fmla="*/ 914400 h 2524125"/>
                  <a:gd name="connsiteX3" fmla="*/ 1114425 w 1752600"/>
                  <a:gd name="connsiteY3" fmla="*/ 209550 h 2524125"/>
                  <a:gd name="connsiteX4" fmla="*/ 1752600 w 1752600"/>
                  <a:gd name="connsiteY4" fmla="*/ 0 h 2524125"/>
                  <a:gd name="connsiteX5" fmla="*/ 1752600 w 1752600"/>
                  <a:gd name="connsiteY5" fmla="*/ 0 h 2524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2600" h="2524125">
                    <a:moveTo>
                      <a:pt x="0" y="2524125"/>
                    </a:moveTo>
                    <a:cubicBezTo>
                      <a:pt x="0" y="2343944"/>
                      <a:pt x="0" y="2163763"/>
                      <a:pt x="114300" y="1895475"/>
                    </a:cubicBezTo>
                    <a:cubicBezTo>
                      <a:pt x="228600" y="1627187"/>
                      <a:pt x="519113" y="1195387"/>
                      <a:pt x="685800" y="914400"/>
                    </a:cubicBezTo>
                    <a:cubicBezTo>
                      <a:pt x="852487" y="633413"/>
                      <a:pt x="936625" y="361950"/>
                      <a:pt x="1114425" y="209550"/>
                    </a:cubicBezTo>
                    <a:cubicBezTo>
                      <a:pt x="1292225" y="57150"/>
                      <a:pt x="1752600" y="0"/>
                      <a:pt x="1752600" y="0"/>
                    </a:cubicBezTo>
                    <a:lnTo>
                      <a:pt x="175260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AU" sz="1100"/>
              </a:p>
            </p:txBody>
          </p:sp>
          <p:sp>
            <p:nvSpPr>
              <p:cNvPr id="74" name="TextBox 20"/>
              <p:cNvSpPr txBox="1"/>
              <p:nvPr/>
            </p:nvSpPr>
            <p:spPr>
              <a:xfrm>
                <a:off x="1924050" y="1133475"/>
                <a:ext cx="262636" cy="280205"/>
              </a:xfrm>
              <a:prstGeom prst="rect">
                <a:avLst/>
              </a:prstGeom>
              <a:no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4</a:t>
                </a:r>
              </a:p>
            </p:txBody>
          </p:sp>
          <p:sp>
            <p:nvSpPr>
              <p:cNvPr id="75" name="Rectangle 74"/>
              <p:cNvSpPr/>
              <p:nvPr/>
            </p:nvSpPr>
            <p:spPr>
              <a:xfrm>
                <a:off x="19050" y="0"/>
                <a:ext cx="4800600" cy="276225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AU" sz="1100"/>
              </a:p>
            </p:txBody>
          </p:sp>
        </p:grpSp>
        <p:sp>
          <p:nvSpPr>
            <p:cNvPr id="55" name="TextBox 22"/>
            <p:cNvSpPr txBox="1"/>
            <p:nvPr/>
          </p:nvSpPr>
          <p:spPr>
            <a:xfrm>
              <a:off x="3705225" y="1495425"/>
              <a:ext cx="700576" cy="311496"/>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400" b="1">
                  <a:solidFill>
                    <a:schemeClr val="accent3">
                      <a:lumMod val="50000"/>
                    </a:schemeClr>
                  </a:solidFill>
                </a:rPr>
                <a:t>River 1</a:t>
              </a:r>
            </a:p>
          </p:txBody>
        </p:sp>
        <p:sp>
          <p:nvSpPr>
            <p:cNvPr id="56" name="TextBox 24"/>
            <p:cNvSpPr txBox="1"/>
            <p:nvPr/>
          </p:nvSpPr>
          <p:spPr>
            <a:xfrm>
              <a:off x="361950" y="2124075"/>
              <a:ext cx="700576" cy="311496"/>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400" b="1">
                  <a:solidFill>
                    <a:schemeClr val="accent3">
                      <a:lumMod val="50000"/>
                    </a:schemeClr>
                  </a:solidFill>
                </a:rPr>
                <a:t>River 2</a:t>
              </a:r>
            </a:p>
          </p:txBody>
        </p:sp>
      </p:grpSp>
    </p:spTree>
    <p:extLst>
      <p:ext uri="{BB962C8B-B14F-4D97-AF65-F5344CB8AC3E}">
        <p14:creationId xmlns:p14="http://schemas.microsoft.com/office/powerpoint/2010/main" val="1928374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563450" y="3068960"/>
            <a:ext cx="5880758" cy="3281845"/>
          </a:xfrm>
          <a:prstGeom prst="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Investigation of abortions in pigs</a:t>
            </a:r>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AU" dirty="0"/>
              <a:t>What can you say about </a:t>
            </a:r>
            <a:r>
              <a:rPr lang="en-AU" b="1" i="1" dirty="0"/>
              <a:t>place</a:t>
            </a:r>
            <a:r>
              <a:rPr lang="en-AU" dirty="0"/>
              <a:t> – where the disease has occurred?</a:t>
            </a:r>
          </a:p>
          <a:p>
            <a:pPr marL="0" lvl="0" indent="0">
              <a:buNone/>
            </a:pPr>
            <a:endParaRPr lang="en-AU" dirty="0"/>
          </a:p>
          <a:p>
            <a:pPr marL="514350" indent="-514350">
              <a:buFont typeface="+mj-lt"/>
              <a:buAutoNum type="arabicPeriod" startAt="2"/>
            </a:pPr>
            <a:endParaRPr lang="en-AU" dirty="0"/>
          </a:p>
          <a:p>
            <a:pPr marL="0" indent="0">
              <a:buNone/>
            </a:pPr>
            <a:endParaRPr lang="en-AU"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grpSp>
        <p:nvGrpSpPr>
          <p:cNvPr id="6" name="Group 5"/>
          <p:cNvGrpSpPr/>
          <p:nvPr/>
        </p:nvGrpSpPr>
        <p:grpSpPr>
          <a:xfrm>
            <a:off x="540114" y="3068960"/>
            <a:ext cx="5904094" cy="3281845"/>
            <a:chOff x="0" y="0"/>
            <a:chExt cx="4819650" cy="2762250"/>
          </a:xfrm>
        </p:grpSpPr>
        <p:grpSp>
          <p:nvGrpSpPr>
            <p:cNvPr id="7" name="Group 6"/>
            <p:cNvGrpSpPr/>
            <p:nvPr/>
          </p:nvGrpSpPr>
          <p:grpSpPr>
            <a:xfrm>
              <a:off x="0" y="0"/>
              <a:ext cx="4819650" cy="2762250"/>
              <a:chOff x="0" y="0"/>
              <a:chExt cx="4819650" cy="2762250"/>
            </a:xfrm>
          </p:grpSpPr>
          <p:sp>
            <p:nvSpPr>
              <p:cNvPr id="10" name="TextBox 6"/>
              <p:cNvSpPr txBox="1"/>
              <p:nvPr/>
            </p:nvSpPr>
            <p:spPr>
              <a:xfrm>
                <a:off x="333375" y="1228725"/>
                <a:ext cx="262636" cy="280205"/>
              </a:xfrm>
              <a:prstGeom prst="rect">
                <a:avLst/>
              </a:prstGeom>
              <a:solidFill>
                <a:schemeClr val="tx2">
                  <a:lumMod val="40000"/>
                  <a:lumOff val="60000"/>
                </a:schemeClr>
              </a:solid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1</a:t>
                </a:r>
              </a:p>
            </p:txBody>
          </p:sp>
          <p:sp>
            <p:nvSpPr>
              <p:cNvPr id="11" name="TextBox 7"/>
              <p:cNvSpPr txBox="1"/>
              <p:nvPr/>
            </p:nvSpPr>
            <p:spPr>
              <a:xfrm>
                <a:off x="1152525" y="1400175"/>
                <a:ext cx="262636" cy="280205"/>
              </a:xfrm>
              <a:prstGeom prst="rect">
                <a:avLst/>
              </a:prstGeom>
              <a:solidFill>
                <a:srgbClr val="FF0000"/>
              </a:solid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2</a:t>
                </a:r>
              </a:p>
            </p:txBody>
          </p:sp>
          <p:sp>
            <p:nvSpPr>
              <p:cNvPr id="12" name="TextBox 8"/>
              <p:cNvSpPr txBox="1"/>
              <p:nvPr/>
            </p:nvSpPr>
            <p:spPr>
              <a:xfrm>
                <a:off x="876300" y="1666875"/>
                <a:ext cx="262636" cy="280205"/>
              </a:xfrm>
              <a:prstGeom prst="rect">
                <a:avLst/>
              </a:prstGeom>
              <a:solidFill>
                <a:schemeClr val="tx2">
                  <a:lumMod val="40000"/>
                  <a:lumOff val="60000"/>
                </a:schemeClr>
              </a:solid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3</a:t>
                </a:r>
              </a:p>
            </p:txBody>
          </p:sp>
          <p:sp>
            <p:nvSpPr>
              <p:cNvPr id="13" name="TextBox 9"/>
              <p:cNvSpPr txBox="1"/>
              <p:nvPr/>
            </p:nvSpPr>
            <p:spPr>
              <a:xfrm>
                <a:off x="1314450" y="1828800"/>
                <a:ext cx="262636" cy="280205"/>
              </a:xfrm>
              <a:prstGeom prst="rect">
                <a:avLst/>
              </a:prstGeom>
              <a:solidFill>
                <a:schemeClr val="tx2">
                  <a:lumMod val="40000"/>
                  <a:lumOff val="60000"/>
                </a:schemeClr>
              </a:solid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5</a:t>
                </a:r>
              </a:p>
            </p:txBody>
          </p:sp>
          <p:sp>
            <p:nvSpPr>
              <p:cNvPr id="14" name="TextBox 10"/>
              <p:cNvSpPr txBox="1"/>
              <p:nvPr/>
            </p:nvSpPr>
            <p:spPr>
              <a:xfrm>
                <a:off x="1590675" y="1971675"/>
                <a:ext cx="262636" cy="280205"/>
              </a:xfrm>
              <a:prstGeom prst="rect">
                <a:avLst/>
              </a:prstGeom>
              <a:solidFill>
                <a:schemeClr val="tx2">
                  <a:lumMod val="40000"/>
                  <a:lumOff val="60000"/>
                </a:schemeClr>
              </a:solid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6</a:t>
                </a:r>
              </a:p>
            </p:txBody>
          </p:sp>
          <p:sp>
            <p:nvSpPr>
              <p:cNvPr id="15" name="TextBox 11"/>
              <p:cNvSpPr txBox="1"/>
              <p:nvPr/>
            </p:nvSpPr>
            <p:spPr>
              <a:xfrm>
                <a:off x="1866900" y="2105025"/>
                <a:ext cx="262636" cy="280205"/>
              </a:xfrm>
              <a:prstGeom prst="rect">
                <a:avLst/>
              </a:prstGeom>
              <a:solidFill>
                <a:srgbClr val="FF0000"/>
              </a:solid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7</a:t>
                </a:r>
              </a:p>
            </p:txBody>
          </p:sp>
          <p:sp>
            <p:nvSpPr>
              <p:cNvPr id="16" name="TextBox 12"/>
              <p:cNvSpPr txBox="1"/>
              <p:nvPr/>
            </p:nvSpPr>
            <p:spPr>
              <a:xfrm>
                <a:off x="2124075" y="1828800"/>
                <a:ext cx="262636" cy="280205"/>
              </a:xfrm>
              <a:prstGeom prst="rect">
                <a:avLst/>
              </a:prstGeom>
              <a:solidFill>
                <a:srgbClr val="FF0000"/>
              </a:solid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8</a:t>
                </a:r>
              </a:p>
            </p:txBody>
          </p:sp>
          <p:sp>
            <p:nvSpPr>
              <p:cNvPr id="17" name="TextBox 13"/>
              <p:cNvSpPr txBox="1"/>
              <p:nvPr/>
            </p:nvSpPr>
            <p:spPr>
              <a:xfrm>
                <a:off x="2133600" y="2105025"/>
                <a:ext cx="262636" cy="280205"/>
              </a:xfrm>
              <a:prstGeom prst="rect">
                <a:avLst/>
              </a:prstGeom>
              <a:solidFill>
                <a:schemeClr val="tx2">
                  <a:lumMod val="40000"/>
                  <a:lumOff val="60000"/>
                </a:schemeClr>
              </a:solid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9</a:t>
                </a:r>
              </a:p>
            </p:txBody>
          </p:sp>
          <p:sp>
            <p:nvSpPr>
              <p:cNvPr id="18" name="TextBox 14"/>
              <p:cNvSpPr txBox="1"/>
              <p:nvPr/>
            </p:nvSpPr>
            <p:spPr>
              <a:xfrm>
                <a:off x="2400300" y="2247900"/>
                <a:ext cx="340606" cy="280205"/>
              </a:xfrm>
              <a:prstGeom prst="rect">
                <a:avLst/>
              </a:prstGeom>
              <a:solidFill>
                <a:schemeClr val="tx2">
                  <a:lumMod val="40000"/>
                  <a:lumOff val="60000"/>
                </a:schemeClr>
              </a:solid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10</a:t>
                </a:r>
              </a:p>
            </p:txBody>
          </p:sp>
          <p:sp>
            <p:nvSpPr>
              <p:cNvPr id="19" name="TextBox 15"/>
              <p:cNvSpPr txBox="1"/>
              <p:nvPr/>
            </p:nvSpPr>
            <p:spPr>
              <a:xfrm>
                <a:off x="2695575" y="1971675"/>
                <a:ext cx="340606" cy="280205"/>
              </a:xfrm>
              <a:prstGeom prst="rect">
                <a:avLst/>
              </a:prstGeom>
              <a:solidFill>
                <a:schemeClr val="tx2">
                  <a:lumMod val="40000"/>
                  <a:lumOff val="60000"/>
                </a:schemeClr>
              </a:solid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11</a:t>
                </a:r>
              </a:p>
            </p:txBody>
          </p:sp>
          <p:sp>
            <p:nvSpPr>
              <p:cNvPr id="20" name="TextBox 16"/>
              <p:cNvSpPr txBox="1"/>
              <p:nvPr/>
            </p:nvSpPr>
            <p:spPr>
              <a:xfrm>
                <a:off x="2952750" y="1400175"/>
                <a:ext cx="340606" cy="280205"/>
              </a:xfrm>
              <a:prstGeom prst="rect">
                <a:avLst/>
              </a:prstGeom>
              <a:solidFill>
                <a:schemeClr val="tx2">
                  <a:lumMod val="40000"/>
                  <a:lumOff val="60000"/>
                </a:schemeClr>
              </a:solid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12</a:t>
                </a:r>
              </a:p>
            </p:txBody>
          </p:sp>
          <p:sp>
            <p:nvSpPr>
              <p:cNvPr id="21" name="TextBox 17"/>
              <p:cNvSpPr txBox="1"/>
              <p:nvPr/>
            </p:nvSpPr>
            <p:spPr>
              <a:xfrm>
                <a:off x="3095625" y="1114425"/>
                <a:ext cx="340606" cy="280205"/>
              </a:xfrm>
              <a:prstGeom prst="rect">
                <a:avLst/>
              </a:prstGeom>
              <a:solidFill>
                <a:schemeClr val="tx2">
                  <a:lumMod val="40000"/>
                  <a:lumOff val="60000"/>
                </a:schemeClr>
              </a:solid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13</a:t>
                </a:r>
              </a:p>
            </p:txBody>
          </p:sp>
          <p:sp>
            <p:nvSpPr>
              <p:cNvPr id="22" name="TextBox 18"/>
              <p:cNvSpPr txBox="1"/>
              <p:nvPr/>
            </p:nvSpPr>
            <p:spPr>
              <a:xfrm>
                <a:off x="3105150" y="828675"/>
                <a:ext cx="340606" cy="280205"/>
              </a:xfrm>
              <a:prstGeom prst="rect">
                <a:avLst/>
              </a:prstGeom>
              <a:no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14</a:t>
                </a:r>
              </a:p>
            </p:txBody>
          </p:sp>
          <p:sp>
            <p:nvSpPr>
              <p:cNvPr id="23" name="TextBox 19"/>
              <p:cNvSpPr txBox="1"/>
              <p:nvPr/>
            </p:nvSpPr>
            <p:spPr>
              <a:xfrm>
                <a:off x="3581400" y="342900"/>
                <a:ext cx="340606" cy="280205"/>
              </a:xfrm>
              <a:prstGeom prst="rect">
                <a:avLst/>
              </a:prstGeom>
              <a:solidFill>
                <a:schemeClr val="tx2">
                  <a:lumMod val="40000"/>
                  <a:lumOff val="60000"/>
                </a:schemeClr>
              </a:solid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15</a:t>
                </a:r>
              </a:p>
            </p:txBody>
          </p:sp>
          <p:sp>
            <p:nvSpPr>
              <p:cNvPr id="24" name="TextBox 20"/>
              <p:cNvSpPr txBox="1"/>
              <p:nvPr/>
            </p:nvSpPr>
            <p:spPr>
              <a:xfrm>
                <a:off x="2124075" y="228600"/>
                <a:ext cx="340606" cy="280205"/>
              </a:xfrm>
              <a:prstGeom prst="rect">
                <a:avLst/>
              </a:prstGeom>
              <a:solidFill>
                <a:srgbClr val="FF0000"/>
              </a:solid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16</a:t>
                </a:r>
              </a:p>
            </p:txBody>
          </p:sp>
          <p:sp>
            <p:nvSpPr>
              <p:cNvPr id="25" name="Freeform 24"/>
              <p:cNvSpPr/>
              <p:nvPr/>
            </p:nvSpPr>
            <p:spPr>
              <a:xfrm>
                <a:off x="0" y="1704975"/>
                <a:ext cx="2742788" cy="1039988"/>
              </a:xfrm>
              <a:custGeom>
                <a:avLst/>
                <a:gdLst>
                  <a:gd name="connsiteX0" fmla="*/ 0 w 3161888"/>
                  <a:gd name="connsiteY0" fmla="*/ 0 h 1144763"/>
                  <a:gd name="connsiteX1" fmla="*/ 933450 w 3161888"/>
                  <a:gd name="connsiteY1" fmla="*/ 304800 h 1144763"/>
                  <a:gd name="connsiteX2" fmla="*/ 1676400 w 3161888"/>
                  <a:gd name="connsiteY2" fmla="*/ 723900 h 1144763"/>
                  <a:gd name="connsiteX3" fmla="*/ 2571750 w 3161888"/>
                  <a:gd name="connsiteY3" fmla="*/ 981075 h 1144763"/>
                  <a:gd name="connsiteX4" fmla="*/ 3114675 w 3161888"/>
                  <a:gd name="connsiteY4" fmla="*/ 1133475 h 1144763"/>
                  <a:gd name="connsiteX5" fmla="*/ 3133725 w 3161888"/>
                  <a:gd name="connsiteY5" fmla="*/ 1133475 h 1144763"/>
                  <a:gd name="connsiteX6" fmla="*/ 3133725 w 3161888"/>
                  <a:gd name="connsiteY6" fmla="*/ 1133475 h 1144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61888" h="1144763">
                    <a:moveTo>
                      <a:pt x="0" y="0"/>
                    </a:moveTo>
                    <a:cubicBezTo>
                      <a:pt x="327025" y="92075"/>
                      <a:pt x="654050" y="184150"/>
                      <a:pt x="933450" y="304800"/>
                    </a:cubicBezTo>
                    <a:cubicBezTo>
                      <a:pt x="1212850" y="425450"/>
                      <a:pt x="1403350" y="611188"/>
                      <a:pt x="1676400" y="723900"/>
                    </a:cubicBezTo>
                    <a:cubicBezTo>
                      <a:pt x="1949450" y="836612"/>
                      <a:pt x="2571750" y="981075"/>
                      <a:pt x="2571750" y="981075"/>
                    </a:cubicBezTo>
                    <a:lnTo>
                      <a:pt x="3114675" y="1133475"/>
                    </a:lnTo>
                    <a:cubicBezTo>
                      <a:pt x="3208337" y="1158875"/>
                      <a:pt x="3133725" y="1133475"/>
                      <a:pt x="3133725" y="1133475"/>
                    </a:cubicBezTo>
                    <a:lnTo>
                      <a:pt x="3133725" y="113347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AU" sz="1100"/>
              </a:p>
            </p:txBody>
          </p:sp>
          <p:sp>
            <p:nvSpPr>
              <p:cNvPr id="26" name="Freeform 25"/>
              <p:cNvSpPr/>
              <p:nvPr/>
            </p:nvSpPr>
            <p:spPr>
              <a:xfrm>
                <a:off x="3067050" y="238125"/>
                <a:ext cx="1752600" cy="2524125"/>
              </a:xfrm>
              <a:custGeom>
                <a:avLst/>
                <a:gdLst>
                  <a:gd name="connsiteX0" fmla="*/ 0 w 1752600"/>
                  <a:gd name="connsiteY0" fmla="*/ 2524125 h 2524125"/>
                  <a:gd name="connsiteX1" fmla="*/ 114300 w 1752600"/>
                  <a:gd name="connsiteY1" fmla="*/ 1895475 h 2524125"/>
                  <a:gd name="connsiteX2" fmla="*/ 685800 w 1752600"/>
                  <a:gd name="connsiteY2" fmla="*/ 914400 h 2524125"/>
                  <a:gd name="connsiteX3" fmla="*/ 1114425 w 1752600"/>
                  <a:gd name="connsiteY3" fmla="*/ 209550 h 2524125"/>
                  <a:gd name="connsiteX4" fmla="*/ 1752600 w 1752600"/>
                  <a:gd name="connsiteY4" fmla="*/ 0 h 2524125"/>
                  <a:gd name="connsiteX5" fmla="*/ 1752600 w 1752600"/>
                  <a:gd name="connsiteY5" fmla="*/ 0 h 2524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2600" h="2524125">
                    <a:moveTo>
                      <a:pt x="0" y="2524125"/>
                    </a:moveTo>
                    <a:cubicBezTo>
                      <a:pt x="0" y="2343944"/>
                      <a:pt x="0" y="2163763"/>
                      <a:pt x="114300" y="1895475"/>
                    </a:cubicBezTo>
                    <a:cubicBezTo>
                      <a:pt x="228600" y="1627187"/>
                      <a:pt x="519113" y="1195387"/>
                      <a:pt x="685800" y="914400"/>
                    </a:cubicBezTo>
                    <a:cubicBezTo>
                      <a:pt x="852487" y="633413"/>
                      <a:pt x="936625" y="361950"/>
                      <a:pt x="1114425" y="209550"/>
                    </a:cubicBezTo>
                    <a:cubicBezTo>
                      <a:pt x="1292225" y="57150"/>
                      <a:pt x="1752600" y="0"/>
                      <a:pt x="1752600" y="0"/>
                    </a:cubicBezTo>
                    <a:lnTo>
                      <a:pt x="175260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AU" sz="1100"/>
              </a:p>
            </p:txBody>
          </p:sp>
          <p:sp>
            <p:nvSpPr>
              <p:cNvPr id="27" name="TextBox 23"/>
              <p:cNvSpPr txBox="1"/>
              <p:nvPr/>
            </p:nvSpPr>
            <p:spPr>
              <a:xfrm>
                <a:off x="1924050" y="1133475"/>
                <a:ext cx="262636" cy="280205"/>
              </a:xfrm>
              <a:prstGeom prst="rect">
                <a:avLst/>
              </a:prstGeom>
              <a:noFill/>
              <a:ln w="19050">
                <a:solidFill>
                  <a:schemeClr val="accent1">
                    <a:lumMod val="50000"/>
                  </a:schemeClr>
                </a:solidFill>
              </a:ln>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200" b="1"/>
                  <a:t>4</a:t>
                </a:r>
              </a:p>
            </p:txBody>
          </p:sp>
          <p:sp>
            <p:nvSpPr>
              <p:cNvPr id="28" name="Rectangle 27"/>
              <p:cNvSpPr/>
              <p:nvPr/>
            </p:nvSpPr>
            <p:spPr>
              <a:xfrm>
                <a:off x="19050" y="0"/>
                <a:ext cx="4800600" cy="276225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AU" sz="1100"/>
              </a:p>
            </p:txBody>
          </p:sp>
        </p:grpSp>
        <p:sp>
          <p:nvSpPr>
            <p:cNvPr id="8" name="TextBox 4"/>
            <p:cNvSpPr txBox="1"/>
            <p:nvPr/>
          </p:nvSpPr>
          <p:spPr>
            <a:xfrm>
              <a:off x="3705225" y="1495425"/>
              <a:ext cx="700576" cy="311496"/>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400" b="1">
                  <a:solidFill>
                    <a:schemeClr val="accent3">
                      <a:lumMod val="50000"/>
                    </a:schemeClr>
                  </a:solidFill>
                </a:rPr>
                <a:t>River 1</a:t>
              </a:r>
            </a:p>
          </p:txBody>
        </p:sp>
        <p:sp>
          <p:nvSpPr>
            <p:cNvPr id="9" name="TextBox 5"/>
            <p:cNvSpPr txBox="1"/>
            <p:nvPr/>
          </p:nvSpPr>
          <p:spPr>
            <a:xfrm>
              <a:off x="361950" y="2124075"/>
              <a:ext cx="700576" cy="311496"/>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AU" sz="1400" b="1">
                  <a:solidFill>
                    <a:schemeClr val="accent3">
                      <a:lumMod val="50000"/>
                    </a:schemeClr>
                  </a:solidFill>
                </a:rPr>
                <a:t>River 2</a:t>
              </a:r>
            </a:p>
          </p:txBody>
        </p:sp>
      </p:grpSp>
    </p:spTree>
    <p:extLst>
      <p:ext uri="{BB962C8B-B14F-4D97-AF65-F5344CB8AC3E}">
        <p14:creationId xmlns:p14="http://schemas.microsoft.com/office/powerpoint/2010/main" val="299975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Investigation of </a:t>
            </a:r>
            <a:r>
              <a:rPr lang="en-AU" b="1" dirty="0"/>
              <a:t>a</a:t>
            </a:r>
            <a:r>
              <a:rPr lang="en-AU" b="1" dirty="0" smtClean="0"/>
              <a:t>bortions in pigs</a:t>
            </a:r>
            <a:endParaRPr lang="en-AU" b="1"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startAt="4"/>
            </a:pPr>
            <a:r>
              <a:rPr lang="en-AU" dirty="0" smtClean="0"/>
              <a:t>Describe </a:t>
            </a:r>
            <a:r>
              <a:rPr lang="en-AU" dirty="0"/>
              <a:t>the disease problem by host characteristics – </a:t>
            </a:r>
            <a:r>
              <a:rPr lang="en-AU" dirty="0" smtClean="0"/>
              <a:t>age</a:t>
            </a:r>
            <a:endParaRPr lang="en-AU" dirty="0"/>
          </a:p>
          <a:p>
            <a:pPr marL="514350" indent="-514350">
              <a:buFont typeface="+mj-lt"/>
              <a:buAutoNum type="arabicPeriod" startAt="4"/>
            </a:pPr>
            <a:endParaRPr lang="en-AU" dirty="0" smtClean="0"/>
          </a:p>
          <a:p>
            <a:pPr marL="514350" indent="-514350">
              <a:buFont typeface="+mj-lt"/>
              <a:buAutoNum type="arabicPeriod" startAt="4"/>
            </a:pPr>
            <a:r>
              <a:rPr lang="en-AU" dirty="0" smtClean="0"/>
              <a:t>Discuss </a:t>
            </a:r>
            <a:r>
              <a:rPr lang="en-AU" dirty="0"/>
              <a:t>how looking for patterns of disease has helped you develop ideas about possible </a:t>
            </a:r>
            <a:r>
              <a:rPr lang="en-AU" dirty="0" smtClean="0"/>
              <a:t>causes.</a:t>
            </a:r>
          </a:p>
          <a:p>
            <a:pPr marL="514350" indent="-514350">
              <a:buFont typeface="+mj-lt"/>
              <a:buAutoNum type="arabicPeriod" startAt="4"/>
            </a:pPr>
            <a:endParaRPr lang="en-AU" dirty="0"/>
          </a:p>
          <a:p>
            <a:pPr marL="514350" indent="-514350">
              <a:buFont typeface="+mj-lt"/>
              <a:buAutoNum type="arabicPeriod" startAt="4"/>
            </a:pPr>
            <a:r>
              <a:rPr lang="en-AU" dirty="0" smtClean="0"/>
              <a:t>Calculate </a:t>
            </a:r>
            <a:r>
              <a:rPr lang="en-AU" dirty="0"/>
              <a:t>attack rate of abortion for sows 1 and 2 years of age and compare this with the attack rate for sow older than 2 years of </a:t>
            </a:r>
            <a:r>
              <a:rPr lang="en-AU" dirty="0" smtClean="0"/>
              <a:t>age.</a:t>
            </a:r>
          </a:p>
          <a:p>
            <a:pPr marL="514350" indent="-514350">
              <a:buFont typeface="+mj-lt"/>
              <a:buAutoNum type="arabicPeriod" startAt="4"/>
            </a:pPr>
            <a:endParaRPr lang="en-AU" dirty="0"/>
          </a:p>
          <a:p>
            <a:pPr marL="514350" indent="-514350">
              <a:buFont typeface="+mj-lt"/>
              <a:buAutoNum type="arabicPeriod" startAt="4"/>
            </a:pPr>
            <a:r>
              <a:rPr lang="en-AU" dirty="0" smtClean="0"/>
              <a:t>Draw </a:t>
            </a:r>
            <a:r>
              <a:rPr lang="en-AU" dirty="0"/>
              <a:t>conclusions on the investigation up until this point. Outline your ideas of possible causes of disease. What ideas do you have for further disease </a:t>
            </a:r>
            <a:r>
              <a:rPr lang="en-AU" dirty="0" smtClean="0"/>
              <a:t>investigations?</a:t>
            </a:r>
          </a:p>
          <a:p>
            <a:pPr marL="514350" indent="-514350">
              <a:buFont typeface="+mj-lt"/>
              <a:buAutoNum type="arabicPeriod" startAt="4"/>
            </a:pPr>
            <a:endParaRPr lang="en-AU" dirty="0"/>
          </a:p>
          <a:p>
            <a:pPr marL="514350" indent="-514350">
              <a:buFont typeface="+mj-lt"/>
              <a:buAutoNum type="arabicPeriod" startAt="4"/>
            </a:pPr>
            <a:r>
              <a:rPr lang="en-AU" dirty="0" smtClean="0"/>
              <a:t>What </a:t>
            </a:r>
            <a:r>
              <a:rPr lang="en-AU" dirty="0"/>
              <a:t>possible disease control measures are there? </a:t>
            </a:r>
          </a:p>
          <a:p>
            <a:pPr marL="514350" indent="-514350">
              <a:buFont typeface="+mj-lt"/>
              <a:buAutoNum type="arabicPeriod" startAt="4"/>
            </a:pPr>
            <a:endParaRPr lang="en-AU" dirty="0"/>
          </a:p>
          <a:p>
            <a:pPr marL="0" indent="0">
              <a:buNone/>
            </a:pPr>
            <a:endParaRPr lang="en-AU" dirty="0"/>
          </a:p>
        </p:txBody>
      </p:sp>
    </p:spTree>
    <p:extLst>
      <p:ext uri="{BB962C8B-B14F-4D97-AF65-F5344CB8AC3E}">
        <p14:creationId xmlns:p14="http://schemas.microsoft.com/office/powerpoint/2010/main" val="3214470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Investigation of </a:t>
            </a:r>
            <a:r>
              <a:rPr lang="en-AU" b="1" dirty="0"/>
              <a:t>a</a:t>
            </a:r>
            <a:r>
              <a:rPr lang="en-AU" b="1" dirty="0" smtClean="0"/>
              <a:t>bortions in pigs</a:t>
            </a:r>
            <a:endParaRPr lang="en-AU" b="1" dirty="0"/>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AU" dirty="0" smtClean="0"/>
              <a:t>Describe </a:t>
            </a:r>
            <a:r>
              <a:rPr lang="en-AU" dirty="0"/>
              <a:t>the disease problem by host characteristics – age, age </a:t>
            </a:r>
            <a:r>
              <a:rPr lang="en-AU" dirty="0" smtClean="0"/>
              <a:t>group</a:t>
            </a:r>
            <a:endParaRPr lang="en-AU"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83568" y="2810668"/>
            <a:ext cx="3096344" cy="3354636"/>
          </a:xfrm>
          <a:prstGeom prst="rect">
            <a:avLst/>
          </a:prstGeom>
          <a:noFill/>
          <a:ln>
            <a:noFill/>
          </a:ln>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4211960" y="2810668"/>
            <a:ext cx="2664296" cy="1554436"/>
          </a:xfrm>
          <a:prstGeom prst="rect">
            <a:avLst/>
          </a:prstGeom>
          <a:noFill/>
          <a:ln>
            <a:noFill/>
          </a:ln>
        </p:spPr>
      </p:pic>
    </p:spTree>
    <p:extLst>
      <p:ext uri="{BB962C8B-B14F-4D97-AF65-F5344CB8AC3E}">
        <p14:creationId xmlns:p14="http://schemas.microsoft.com/office/powerpoint/2010/main" val="2790503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Investigation of </a:t>
            </a:r>
            <a:r>
              <a:rPr lang="en-AU" b="1" dirty="0"/>
              <a:t>a</a:t>
            </a:r>
            <a:r>
              <a:rPr lang="en-AU" b="1" dirty="0" smtClean="0"/>
              <a:t>bortions in pigs</a:t>
            </a:r>
            <a:endParaRPr lang="en-AU" b="1" dirty="0"/>
          </a:p>
        </p:txBody>
      </p:sp>
      <p:sp>
        <p:nvSpPr>
          <p:cNvPr id="3" name="Content Placeholder 2"/>
          <p:cNvSpPr>
            <a:spLocks noGrp="1"/>
          </p:cNvSpPr>
          <p:nvPr>
            <p:ph idx="1"/>
          </p:nvPr>
        </p:nvSpPr>
        <p:spPr/>
        <p:txBody>
          <a:bodyPr>
            <a:normAutofit/>
          </a:bodyPr>
          <a:lstStyle/>
          <a:p>
            <a:pPr marL="514350" indent="-514350">
              <a:buFont typeface="+mj-lt"/>
              <a:buAutoNum type="arabicPeriod" startAt="5"/>
            </a:pPr>
            <a:r>
              <a:rPr lang="en-AU" dirty="0" smtClean="0"/>
              <a:t>Discuss </a:t>
            </a:r>
            <a:r>
              <a:rPr lang="en-AU" dirty="0"/>
              <a:t>how looking for patterns of disease has helped you develop ideas about possible causes</a:t>
            </a:r>
            <a:r>
              <a:rPr lang="en-AU" dirty="0" smtClean="0"/>
              <a:t>.</a:t>
            </a:r>
          </a:p>
          <a:p>
            <a:pPr marL="514350" indent="-514350">
              <a:buFont typeface="+mj-lt"/>
              <a:buAutoNum type="arabicPeriod" startAt="5"/>
            </a:pPr>
            <a:endParaRPr lang="en-AU" dirty="0"/>
          </a:p>
          <a:p>
            <a:pPr marL="514350" indent="-514350">
              <a:buFont typeface="+mj-lt"/>
              <a:buAutoNum type="arabicPeriod" startAt="5"/>
            </a:pPr>
            <a:endParaRPr lang="en-AU" dirty="0"/>
          </a:p>
          <a:p>
            <a:pPr marL="628650" lvl="1" indent="-171450">
              <a:buFont typeface="Arial" panose="020B0604020202020204" pitchFamily="34" charset="0"/>
              <a:buChar char="•"/>
            </a:pPr>
            <a:r>
              <a:rPr lang="en-AU" sz="1200" dirty="0"/>
              <a:t>Most of the cases are from farms 7 and 8</a:t>
            </a:r>
          </a:p>
          <a:p>
            <a:pPr marL="628650" lvl="1" indent="-171450">
              <a:buFont typeface="Arial" panose="020B0604020202020204" pitchFamily="34" charset="0"/>
              <a:buChar char="•"/>
            </a:pPr>
            <a:endParaRPr lang="en-AU" sz="1200" dirty="0"/>
          </a:p>
          <a:p>
            <a:pPr marL="628650" lvl="1" indent="-171450">
              <a:buFont typeface="Arial" panose="020B0604020202020204" pitchFamily="34" charset="0"/>
              <a:buChar char="•"/>
            </a:pPr>
            <a:r>
              <a:rPr lang="en-AU" sz="1200" dirty="0"/>
              <a:t>Most abortions are in pigs 1 or 2 years of age. </a:t>
            </a:r>
          </a:p>
          <a:p>
            <a:pPr marL="628650" lvl="1" indent="-171450">
              <a:buFont typeface="Arial" panose="020B0604020202020204" pitchFamily="34" charset="0"/>
              <a:buChar char="•"/>
            </a:pPr>
            <a:endParaRPr lang="en-AU" sz="1200" dirty="0"/>
          </a:p>
        </p:txBody>
      </p:sp>
    </p:spTree>
    <p:extLst>
      <p:ext uri="{BB962C8B-B14F-4D97-AF65-F5344CB8AC3E}">
        <p14:creationId xmlns:p14="http://schemas.microsoft.com/office/powerpoint/2010/main" val="338000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Investigation of </a:t>
            </a:r>
            <a:r>
              <a:rPr lang="en-AU" b="1" dirty="0"/>
              <a:t>a</a:t>
            </a:r>
            <a:r>
              <a:rPr lang="en-AU" b="1" dirty="0" smtClean="0"/>
              <a:t>bortions in pigs</a:t>
            </a:r>
            <a:endParaRPr lang="en-AU" b="1"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startAt="6"/>
                </a:pPr>
                <a:r>
                  <a:rPr lang="en-AU" dirty="0"/>
                  <a:t>Calculate attack rate of abortion for sows 1 and 2 years of age and compare this with the attack rate for sow older than 2 years of age.</a:t>
                </a:r>
              </a:p>
              <a:p>
                <a:pPr marL="0" indent="0">
                  <a:buNone/>
                </a:pPr>
                <a:endParaRPr lang="en-AU" dirty="0" smtClean="0"/>
              </a:p>
              <a:p>
                <a:pPr marL="0" indent="0">
                  <a:buNone/>
                </a:pPr>
                <a:endParaRPr lang="en-AU" dirty="0" smtClean="0"/>
              </a:p>
              <a:p>
                <a:pPr marL="0" indent="0">
                  <a:buNone/>
                </a:pPr>
                <a:endParaRPr lang="en-AU" dirty="0" smtClean="0"/>
              </a:p>
              <a:p>
                <a:pPr marL="0" indent="0">
                  <a:buNone/>
                </a:pPr>
                <a:endParaRPr lang="en-AU" dirty="0"/>
              </a:p>
              <a:p>
                <a:pPr marL="0" indent="0">
                  <a:buNone/>
                </a:pPr>
                <a:endParaRPr lang="en-AU" dirty="0"/>
              </a:p>
              <a:p>
                <a:pPr marL="171450" lvl="0" indent="-171450">
                  <a:buFont typeface="Arial" panose="020B0604020202020204" pitchFamily="34" charset="0"/>
                  <a:buChar char="•"/>
                </a:pPr>
                <a:r>
                  <a:rPr lang="en-AU" dirty="0"/>
                  <a:t>The abortion attack rate of abortions in sows 1 and 2 years of age is</a:t>
                </a:r>
                <a:r>
                  <a:rPr lang="en-AU" dirty="0" smtClean="0"/>
                  <a:t> </a:t>
                </a:r>
                <a14:m>
                  <m:oMath xmlns:m="http://schemas.openxmlformats.org/officeDocument/2006/math">
                    <m:f>
                      <m:fPr>
                        <m:ctrlPr>
                          <a:rPr lang="en-AU" i="1">
                            <a:latin typeface="Cambria Math" panose="02040503050406030204" pitchFamily="18" charset="0"/>
                          </a:rPr>
                        </m:ctrlPr>
                      </m:fPr>
                      <m:num>
                        <m:r>
                          <a:rPr lang="en-AU" i="0">
                            <a:latin typeface="Cambria Math" panose="02040503050406030204" pitchFamily="18" charset="0"/>
                          </a:rPr>
                          <m:t>9</m:t>
                        </m:r>
                      </m:num>
                      <m:den>
                        <m:r>
                          <a:rPr lang="en-AU" i="0">
                            <a:latin typeface="Cambria Math" panose="02040503050406030204" pitchFamily="18" charset="0"/>
                          </a:rPr>
                          <m:t>9+1</m:t>
                        </m:r>
                      </m:den>
                    </m:f>
                    <m:r>
                      <a:rPr lang="en-AU" i="0">
                        <a:latin typeface="Cambria Math" panose="02040503050406030204" pitchFamily="18" charset="0"/>
                      </a:rPr>
                      <m:t>=0.90=90.0 %</m:t>
                    </m:r>
                  </m:oMath>
                </a14:m>
                <a:endParaRPr lang="en-AU" dirty="0"/>
              </a:p>
              <a:p>
                <a:pPr marL="171450" lvl="0" indent="-171450">
                  <a:buFont typeface="Arial" panose="020B0604020202020204" pitchFamily="34" charset="0"/>
                  <a:buChar char="•"/>
                </a:pPr>
                <a:endParaRPr lang="en-AU" dirty="0"/>
              </a:p>
              <a:p>
                <a:pPr marL="171450" lvl="0" indent="-171450">
                  <a:buFont typeface="Arial" panose="020B0604020202020204" pitchFamily="34" charset="0"/>
                  <a:buChar char="•"/>
                </a:pPr>
                <a:r>
                  <a:rPr lang="en-AU" dirty="0"/>
                  <a:t>The attack rate of abortions in sows older than 2 years of age is</a:t>
                </a:r>
                <a:r>
                  <a:rPr lang="en-AU" dirty="0" smtClean="0"/>
                  <a:t> </a:t>
                </a:r>
                <a14:m>
                  <m:oMath xmlns:m="http://schemas.openxmlformats.org/officeDocument/2006/math">
                    <m:f>
                      <m:fPr>
                        <m:ctrlPr>
                          <a:rPr lang="en-AU" i="1">
                            <a:latin typeface="Cambria Math" panose="02040503050406030204" pitchFamily="18" charset="0"/>
                          </a:rPr>
                        </m:ctrlPr>
                      </m:fPr>
                      <m:num>
                        <m:r>
                          <a:rPr lang="en-AU" i="0">
                            <a:latin typeface="Cambria Math" panose="02040503050406030204" pitchFamily="18" charset="0"/>
                          </a:rPr>
                          <m:t>2</m:t>
                        </m:r>
                      </m:num>
                      <m:den>
                        <m:r>
                          <a:rPr lang="en-AU" i="0">
                            <a:latin typeface="Cambria Math" panose="02040503050406030204" pitchFamily="18" charset="0"/>
                          </a:rPr>
                          <m:t>2+14</m:t>
                        </m:r>
                      </m:den>
                    </m:f>
                    <m:r>
                      <a:rPr lang="en-AU" i="0">
                        <a:latin typeface="Cambria Math" panose="02040503050406030204" pitchFamily="18" charset="0"/>
                      </a:rPr>
                      <m:t>=0.125=12.5 %</m:t>
                    </m:r>
                  </m:oMath>
                </a14:m>
                <a:endParaRPr lang="en-AU"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963" t="-2426" r="-889"/>
                </a:stretch>
              </a:blipFill>
            </p:spPr>
            <p:txBody>
              <a:bodyPr/>
              <a:lstStyle/>
              <a:p>
                <a:r>
                  <a:rPr lang="en-AU">
                    <a:noFill/>
                  </a:rPr>
                  <a:t> </a:t>
                </a:r>
              </a:p>
            </p:txBody>
          </p:sp>
        </mc:Fallback>
      </mc:AlternateContent>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683568" y="2622064"/>
            <a:ext cx="2664296" cy="1166976"/>
          </a:xfrm>
          <a:prstGeom prst="rect">
            <a:avLst/>
          </a:prstGeom>
          <a:noFill/>
          <a:ln>
            <a:noFill/>
          </a:ln>
        </p:spPr>
      </p:pic>
    </p:spTree>
    <p:extLst>
      <p:ext uri="{BB962C8B-B14F-4D97-AF65-F5344CB8AC3E}">
        <p14:creationId xmlns:p14="http://schemas.microsoft.com/office/powerpoint/2010/main" val="36748493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Investigation of </a:t>
            </a:r>
            <a:r>
              <a:rPr lang="en-AU" b="1" dirty="0"/>
              <a:t>a</a:t>
            </a:r>
            <a:r>
              <a:rPr lang="en-AU" b="1" dirty="0" smtClean="0"/>
              <a:t>bortions in pigs</a:t>
            </a:r>
            <a:endParaRPr lang="en-AU" b="1" dirty="0"/>
          </a:p>
        </p:txBody>
      </p:sp>
      <p:sp>
        <p:nvSpPr>
          <p:cNvPr id="3" name="Content Placeholder 2"/>
          <p:cNvSpPr>
            <a:spLocks noGrp="1"/>
          </p:cNvSpPr>
          <p:nvPr>
            <p:ph idx="1"/>
          </p:nvPr>
        </p:nvSpPr>
        <p:spPr/>
        <p:txBody>
          <a:bodyPr>
            <a:normAutofit/>
          </a:bodyPr>
          <a:lstStyle/>
          <a:p>
            <a:pPr marL="514350" indent="-514350">
              <a:buFont typeface="+mj-lt"/>
              <a:buAutoNum type="arabicPeriod" startAt="7"/>
            </a:pPr>
            <a:r>
              <a:rPr lang="en-AU" dirty="0" smtClean="0"/>
              <a:t>Draw </a:t>
            </a:r>
            <a:r>
              <a:rPr lang="en-AU" dirty="0"/>
              <a:t>conclusions on the investigation up until this point. Outline your ideas of possible causes of disease. What ideas do you have for further disease investigations</a:t>
            </a:r>
            <a:r>
              <a:rPr lang="en-AU" dirty="0" smtClean="0"/>
              <a:t>?</a:t>
            </a:r>
            <a:endParaRPr lang="en-AU" dirty="0"/>
          </a:p>
        </p:txBody>
      </p:sp>
    </p:spTree>
    <p:extLst>
      <p:ext uri="{BB962C8B-B14F-4D97-AF65-F5344CB8AC3E}">
        <p14:creationId xmlns:p14="http://schemas.microsoft.com/office/powerpoint/2010/main" val="22421770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Investigation of </a:t>
            </a:r>
            <a:r>
              <a:rPr lang="en-AU" b="1" dirty="0"/>
              <a:t>a</a:t>
            </a:r>
            <a:r>
              <a:rPr lang="en-AU" b="1" dirty="0" smtClean="0"/>
              <a:t>bortions in pigs</a:t>
            </a:r>
            <a:endParaRPr lang="en-AU" b="1" dirty="0"/>
          </a:p>
        </p:txBody>
      </p:sp>
      <p:sp>
        <p:nvSpPr>
          <p:cNvPr id="3" name="Content Placeholder 2"/>
          <p:cNvSpPr>
            <a:spLocks noGrp="1"/>
          </p:cNvSpPr>
          <p:nvPr>
            <p:ph idx="1"/>
          </p:nvPr>
        </p:nvSpPr>
        <p:spPr/>
        <p:txBody>
          <a:bodyPr>
            <a:normAutofit/>
          </a:bodyPr>
          <a:lstStyle/>
          <a:p>
            <a:pPr marL="514350" indent="-514350">
              <a:buFont typeface="+mj-lt"/>
              <a:buAutoNum type="arabicPeriod" startAt="8"/>
            </a:pPr>
            <a:r>
              <a:rPr lang="en-AU" dirty="0" smtClean="0"/>
              <a:t> What </a:t>
            </a:r>
            <a:r>
              <a:rPr lang="en-AU" dirty="0"/>
              <a:t>possible disease control </a:t>
            </a:r>
            <a:r>
              <a:rPr lang="en-AU" dirty="0" smtClean="0"/>
              <a:t>strategies can be implemented? </a:t>
            </a:r>
            <a:endParaRPr lang="en-AU" dirty="0"/>
          </a:p>
          <a:p>
            <a:pPr marL="0" indent="0">
              <a:buNone/>
            </a:pPr>
            <a:endParaRPr lang="en-AU" dirty="0"/>
          </a:p>
        </p:txBody>
      </p:sp>
    </p:spTree>
    <p:extLst>
      <p:ext uri="{BB962C8B-B14F-4D97-AF65-F5344CB8AC3E}">
        <p14:creationId xmlns:p14="http://schemas.microsoft.com/office/powerpoint/2010/main" val="1934795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Tree>
    <p:extLst>
      <p:ext uri="{BB962C8B-B14F-4D97-AF65-F5344CB8AC3E}">
        <p14:creationId xmlns:p14="http://schemas.microsoft.com/office/powerpoint/2010/main" val="15757818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In this session we talked about:</a:t>
            </a:r>
          </a:p>
        </p:txBody>
      </p:sp>
      <p:sp>
        <p:nvSpPr>
          <p:cNvPr id="3" name="Content Placeholder 2"/>
          <p:cNvSpPr>
            <a:spLocks noGrp="1"/>
          </p:cNvSpPr>
          <p:nvPr>
            <p:ph idx="1"/>
          </p:nvPr>
        </p:nvSpPr>
        <p:spPr/>
        <p:txBody>
          <a:bodyPr>
            <a:normAutofit/>
          </a:bodyPr>
          <a:lstStyle/>
          <a:p>
            <a:r>
              <a:rPr lang="en-AU" dirty="0"/>
              <a:t>How to describe patterns of disease by</a:t>
            </a:r>
          </a:p>
          <a:p>
            <a:pPr lvl="1"/>
            <a:r>
              <a:rPr lang="en-AU" dirty="0"/>
              <a:t>Time</a:t>
            </a:r>
          </a:p>
          <a:p>
            <a:pPr lvl="1"/>
            <a:r>
              <a:rPr lang="en-AU" dirty="0"/>
              <a:t>Place</a:t>
            </a:r>
          </a:p>
          <a:p>
            <a:pPr lvl="1"/>
            <a:r>
              <a:rPr lang="en-AU" dirty="0"/>
              <a:t>Animal</a:t>
            </a:r>
          </a:p>
          <a:p>
            <a:pPr marL="0" indent="0">
              <a:buNone/>
            </a:pPr>
            <a:endParaRPr lang="en-AU" dirty="0"/>
          </a:p>
          <a:p>
            <a:r>
              <a:rPr lang="en-AU" dirty="0"/>
              <a:t>Control strategies</a:t>
            </a:r>
          </a:p>
          <a:p>
            <a:pPr marL="0" indent="0">
              <a:buNone/>
            </a:pPr>
            <a:endParaRPr lang="en-AU" dirty="0" smtClean="0"/>
          </a:p>
          <a:p>
            <a:pPr marL="0" indent="0">
              <a:buNone/>
            </a:pPr>
            <a:endParaRPr lang="en-AU" dirty="0" smtClean="0"/>
          </a:p>
          <a:p>
            <a:endParaRPr lang="en-AU" dirty="0"/>
          </a:p>
          <a:p>
            <a:endParaRPr lang="en-AU" dirty="0"/>
          </a:p>
        </p:txBody>
      </p:sp>
    </p:spTree>
    <p:extLst>
      <p:ext uri="{BB962C8B-B14F-4D97-AF65-F5344CB8AC3E}">
        <p14:creationId xmlns:p14="http://schemas.microsoft.com/office/powerpoint/2010/main" val="2209053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a:spLocks noGrp="1"/>
          </p:cNvSpPr>
          <p:nvPr>
            <p:ph type="title"/>
          </p:nvPr>
        </p:nvSpPr>
        <p:spPr>
          <a:xfrm>
            <a:off x="1321296" y="997015"/>
            <a:ext cx="6851104" cy="490066"/>
          </a:xfrm>
        </p:spPr>
        <p:txBody>
          <a:bodyPr>
            <a:normAutofit fontScale="90000"/>
          </a:bodyPr>
          <a:lstStyle/>
          <a:p>
            <a:r>
              <a:rPr lang="en-AU" b="1" dirty="0" smtClean="0"/>
              <a:t>Key concepts of session 10</a:t>
            </a:r>
            <a:endParaRPr lang="en-AU" b="1" dirty="0"/>
          </a:p>
        </p:txBody>
      </p:sp>
      <p:sp>
        <p:nvSpPr>
          <p:cNvPr id="2" name="Content Placeholder 1"/>
          <p:cNvSpPr>
            <a:spLocks noGrp="1"/>
          </p:cNvSpPr>
          <p:nvPr>
            <p:ph idx="1"/>
          </p:nvPr>
        </p:nvSpPr>
        <p:spPr>
          <a:xfrm>
            <a:off x="457200" y="1600200"/>
            <a:ext cx="8229600" cy="4233575"/>
          </a:xfrm>
        </p:spPr>
        <p:txBody>
          <a:bodyPr>
            <a:normAutofit fontScale="70000" lnSpcReduction="20000"/>
          </a:bodyPr>
          <a:lstStyle/>
          <a:p>
            <a:r>
              <a:rPr lang="en-AU" dirty="0"/>
              <a:t>Describe disease in terms of:</a:t>
            </a:r>
          </a:p>
          <a:p>
            <a:pPr lvl="1"/>
            <a:r>
              <a:rPr lang="en-AU" dirty="0"/>
              <a:t>Time (</a:t>
            </a:r>
            <a:r>
              <a:rPr lang="en-AU" dirty="0" err="1"/>
              <a:t>epi</a:t>
            </a:r>
            <a:r>
              <a:rPr lang="en-AU" dirty="0"/>
              <a:t>-curves)</a:t>
            </a:r>
          </a:p>
          <a:p>
            <a:pPr lvl="1"/>
            <a:r>
              <a:rPr lang="en-AU" dirty="0"/>
              <a:t>Animal (whole numbers, proportions)</a:t>
            </a:r>
          </a:p>
          <a:p>
            <a:pPr lvl="1"/>
            <a:r>
              <a:rPr lang="en-AU" dirty="0"/>
              <a:t>Place (mapping)</a:t>
            </a:r>
          </a:p>
          <a:p>
            <a:endParaRPr lang="en-AU" dirty="0"/>
          </a:p>
          <a:p>
            <a:r>
              <a:rPr lang="en-AU" dirty="0"/>
              <a:t>This understanding of disease will help us to develop control strategies which include</a:t>
            </a:r>
          </a:p>
          <a:p>
            <a:pPr lvl="1"/>
            <a:r>
              <a:rPr lang="en-AU" dirty="0"/>
              <a:t>Control of animal movement</a:t>
            </a:r>
          </a:p>
          <a:p>
            <a:pPr lvl="1"/>
            <a:r>
              <a:rPr lang="en-AU" dirty="0"/>
              <a:t>Animal management – housing, feed, handling, water</a:t>
            </a:r>
          </a:p>
          <a:p>
            <a:pPr lvl="1"/>
            <a:r>
              <a:rPr lang="en-AU" dirty="0"/>
              <a:t>Treatment of sick and possibly contact animals</a:t>
            </a:r>
          </a:p>
          <a:p>
            <a:pPr lvl="1"/>
            <a:r>
              <a:rPr lang="en-AU" dirty="0"/>
              <a:t>Isolation of sick animals or at risk animals</a:t>
            </a:r>
          </a:p>
          <a:p>
            <a:pPr lvl="1"/>
            <a:r>
              <a:rPr lang="en-AU" dirty="0"/>
              <a:t>Hygiene</a:t>
            </a:r>
          </a:p>
          <a:p>
            <a:pPr lvl="1"/>
            <a:r>
              <a:rPr lang="en-AU" dirty="0"/>
              <a:t>Quarantine</a:t>
            </a:r>
          </a:p>
          <a:p>
            <a:endParaRPr lang="en-AU" dirty="0"/>
          </a:p>
        </p:txBody>
      </p:sp>
    </p:spTree>
    <p:extLst>
      <p:ext uri="{BB962C8B-B14F-4D97-AF65-F5344CB8AC3E}">
        <p14:creationId xmlns:p14="http://schemas.microsoft.com/office/powerpoint/2010/main" val="3795911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will talk about:</a:t>
            </a:r>
          </a:p>
        </p:txBody>
      </p:sp>
      <p:sp>
        <p:nvSpPr>
          <p:cNvPr id="3" name="Content Placeholder 2"/>
          <p:cNvSpPr>
            <a:spLocks noGrp="1"/>
          </p:cNvSpPr>
          <p:nvPr>
            <p:ph idx="1"/>
          </p:nvPr>
        </p:nvSpPr>
        <p:spPr/>
        <p:txBody>
          <a:bodyPr>
            <a:normAutofit/>
          </a:bodyPr>
          <a:lstStyle/>
          <a:p>
            <a:r>
              <a:rPr lang="en-AU" dirty="0"/>
              <a:t>How to describe patterns of disease by</a:t>
            </a:r>
          </a:p>
          <a:p>
            <a:pPr lvl="1"/>
            <a:r>
              <a:rPr lang="en-AU" dirty="0"/>
              <a:t>Time</a:t>
            </a:r>
          </a:p>
          <a:p>
            <a:pPr lvl="1"/>
            <a:r>
              <a:rPr lang="en-AU" dirty="0"/>
              <a:t>Place</a:t>
            </a:r>
          </a:p>
          <a:p>
            <a:pPr lvl="1"/>
            <a:r>
              <a:rPr lang="en-AU" dirty="0"/>
              <a:t>Animal</a:t>
            </a:r>
          </a:p>
          <a:p>
            <a:endParaRPr lang="en-AU" dirty="0"/>
          </a:p>
          <a:p>
            <a:r>
              <a:rPr lang="en-AU" dirty="0" smtClean="0"/>
              <a:t>How to use this information to think about causes and control </a:t>
            </a:r>
            <a:r>
              <a:rPr lang="en-AU" dirty="0"/>
              <a:t>strategies</a:t>
            </a:r>
          </a:p>
          <a:p>
            <a:endParaRPr lang="en-AU" dirty="0"/>
          </a:p>
          <a:p>
            <a:endParaRPr lang="en-AU" dirty="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b="1" dirty="0" smtClean="0"/>
              <a:t>Activity</a:t>
            </a:r>
            <a:endParaRPr lang="en-AU" b="1" dirty="0"/>
          </a:p>
        </p:txBody>
      </p:sp>
      <p:sp>
        <p:nvSpPr>
          <p:cNvPr id="3" name="Content Placeholder 2"/>
          <p:cNvSpPr>
            <a:spLocks noGrp="1"/>
          </p:cNvSpPr>
          <p:nvPr>
            <p:ph idx="1"/>
          </p:nvPr>
        </p:nvSpPr>
        <p:spPr>
          <a:xfrm>
            <a:off x="251520" y="1417638"/>
            <a:ext cx="5112568" cy="5107706"/>
          </a:xfrm>
        </p:spPr>
        <p:txBody>
          <a:bodyPr>
            <a:normAutofit/>
          </a:bodyPr>
          <a:lstStyle/>
          <a:p>
            <a:pPr marL="0" indent="0">
              <a:buNone/>
            </a:pPr>
            <a:r>
              <a:rPr lang="en-AU" dirty="0" smtClean="0"/>
              <a:t>Task for everyone to do:</a:t>
            </a:r>
          </a:p>
          <a:p>
            <a:pPr marL="0" indent="0">
              <a:buNone/>
            </a:pPr>
            <a:r>
              <a:rPr lang="en-AU" sz="2400" dirty="0" smtClean="0">
                <a:solidFill>
                  <a:srgbClr val="002060"/>
                </a:solidFill>
              </a:rPr>
              <a:t>Look at the 3 epidemic curves. Each shows a count of the number of new cases of disease (vertical axis) and time in days (horizontal axis).</a:t>
            </a:r>
          </a:p>
          <a:p>
            <a:pPr marL="0" indent="0">
              <a:buNone/>
            </a:pPr>
            <a:endParaRPr lang="en-AU" sz="2400" dirty="0">
              <a:solidFill>
                <a:srgbClr val="002060"/>
              </a:solidFill>
            </a:endParaRPr>
          </a:p>
          <a:p>
            <a:pPr marL="457200" indent="-457200">
              <a:buAutoNum type="arabicPeriod"/>
            </a:pPr>
            <a:r>
              <a:rPr lang="en-AU" sz="2400" dirty="0" smtClean="0">
                <a:solidFill>
                  <a:srgbClr val="002060"/>
                </a:solidFill>
              </a:rPr>
              <a:t>Can you use simple words to describe each of the 3 patterns over time?</a:t>
            </a:r>
          </a:p>
          <a:p>
            <a:pPr marL="0" indent="0">
              <a:buNone/>
            </a:pPr>
            <a:r>
              <a:rPr lang="en-AU" sz="2400" dirty="0" smtClean="0">
                <a:solidFill>
                  <a:srgbClr val="002060"/>
                </a:solidFill>
              </a:rPr>
              <a:t>“the number of cases is ….”</a:t>
            </a:r>
          </a:p>
        </p:txBody>
      </p:sp>
      <p:graphicFrame>
        <p:nvGraphicFramePr>
          <p:cNvPr id="4" name="Chart 3"/>
          <p:cNvGraphicFramePr/>
          <p:nvPr>
            <p:extLst>
              <p:ext uri="{D42A27DB-BD31-4B8C-83A1-F6EECF244321}">
                <p14:modId xmlns:p14="http://schemas.microsoft.com/office/powerpoint/2010/main" val="374249474"/>
              </p:ext>
            </p:extLst>
          </p:nvPr>
        </p:nvGraphicFramePr>
        <p:xfrm>
          <a:off x="5556532" y="288757"/>
          <a:ext cx="3441280" cy="20687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1018849977"/>
              </p:ext>
            </p:extLst>
          </p:nvPr>
        </p:nvGraphicFramePr>
        <p:xfrm>
          <a:off x="5556531" y="2357471"/>
          <a:ext cx="3462031" cy="201622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extLst>
              <p:ext uri="{D42A27DB-BD31-4B8C-83A1-F6EECF244321}">
                <p14:modId xmlns:p14="http://schemas.microsoft.com/office/powerpoint/2010/main" val="3137352529"/>
              </p:ext>
            </p:extLst>
          </p:nvPr>
        </p:nvGraphicFramePr>
        <p:xfrm>
          <a:off x="5556531" y="4382006"/>
          <a:ext cx="3441279" cy="214333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a:t>
            </a:r>
            <a:endParaRPr lang="en-AU" b="1" dirty="0"/>
          </a:p>
        </p:txBody>
      </p:sp>
      <p:sp>
        <p:nvSpPr>
          <p:cNvPr id="3" name="Content Placeholder 2"/>
          <p:cNvSpPr>
            <a:spLocks noGrp="1"/>
          </p:cNvSpPr>
          <p:nvPr>
            <p:ph idx="1"/>
          </p:nvPr>
        </p:nvSpPr>
        <p:spPr/>
        <p:txBody>
          <a:bodyPr/>
          <a:lstStyle/>
          <a:p>
            <a:r>
              <a:rPr lang="en-AU" dirty="0" smtClean="0"/>
              <a:t>Show recorded PowerPoint file for Session 10</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watching the recorded PowerPoint</a:t>
            </a:r>
            <a:endParaRPr lang="en-AU" b="1" dirty="0"/>
          </a:p>
        </p:txBody>
      </p:sp>
      <p:sp>
        <p:nvSpPr>
          <p:cNvPr id="3" name="Content Placeholder 2"/>
          <p:cNvSpPr>
            <a:spLocks noGrp="1"/>
          </p:cNvSpPr>
          <p:nvPr>
            <p:ph idx="1"/>
          </p:nvPr>
        </p:nvSpPr>
        <p:spPr/>
        <p:txBody>
          <a:bodyPr>
            <a:normAutofit lnSpcReduction="10000"/>
          </a:bodyPr>
          <a:lstStyle/>
          <a:p>
            <a:pPr marL="0" indent="0">
              <a:buNone/>
            </a:pPr>
            <a:r>
              <a:rPr lang="en-AU" dirty="0" smtClean="0"/>
              <a:t>In </a:t>
            </a:r>
            <a:r>
              <a:rPr lang="en-AU" dirty="0"/>
              <a:t>this video we learnt about </a:t>
            </a:r>
            <a:endParaRPr lang="en-AU" dirty="0" smtClean="0"/>
          </a:p>
          <a:p>
            <a:pPr lvl="1"/>
            <a:r>
              <a:rPr lang="en-AU" dirty="0" smtClean="0"/>
              <a:t>How to describe patterns of disease</a:t>
            </a:r>
          </a:p>
          <a:p>
            <a:pPr lvl="1"/>
            <a:r>
              <a:rPr lang="en-AU" dirty="0" smtClean="0"/>
              <a:t>Different control strategies</a:t>
            </a:r>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ideas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3904906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Investigation of abortions in pigs</a:t>
            </a:r>
            <a:br>
              <a:rPr lang="en-AU" b="1" dirty="0" smtClean="0"/>
            </a:br>
            <a:r>
              <a:rPr lang="en-AU" b="1" dirty="0" smtClean="0"/>
              <a:t>Background information</a:t>
            </a:r>
            <a:endParaRPr lang="en-AU" b="1" dirty="0"/>
          </a:p>
        </p:txBody>
      </p:sp>
      <p:sp>
        <p:nvSpPr>
          <p:cNvPr id="3" name="Content Placeholder 2"/>
          <p:cNvSpPr>
            <a:spLocks noGrp="1"/>
          </p:cNvSpPr>
          <p:nvPr>
            <p:ph idx="1"/>
          </p:nvPr>
        </p:nvSpPr>
        <p:spPr>
          <a:xfrm>
            <a:off x="457200" y="1772816"/>
            <a:ext cx="8229600" cy="4353347"/>
          </a:xfrm>
        </p:spPr>
        <p:txBody>
          <a:bodyPr>
            <a:normAutofit fontScale="77500" lnSpcReduction="20000"/>
          </a:bodyPr>
          <a:lstStyle/>
          <a:p>
            <a:pPr marL="0" indent="0">
              <a:buNone/>
            </a:pPr>
            <a:r>
              <a:rPr lang="en-AU" dirty="0" smtClean="0"/>
              <a:t>We developed a case </a:t>
            </a:r>
            <a:r>
              <a:rPr lang="en-AU" dirty="0"/>
              <a:t>definition </a:t>
            </a:r>
            <a:r>
              <a:rPr lang="en-AU" dirty="0" smtClean="0"/>
              <a:t>in </a:t>
            </a:r>
            <a:r>
              <a:rPr lang="en-AU" dirty="0"/>
              <a:t>Session </a:t>
            </a:r>
            <a:r>
              <a:rPr lang="en-AU" dirty="0" smtClean="0"/>
              <a:t>9. </a:t>
            </a:r>
            <a:endParaRPr lang="en-AU" dirty="0" smtClean="0"/>
          </a:p>
          <a:p>
            <a:pPr marL="0" indent="0">
              <a:buNone/>
            </a:pPr>
            <a:endParaRPr lang="en-AU" dirty="0"/>
          </a:p>
          <a:p>
            <a:pPr marL="0" indent="0">
              <a:buNone/>
            </a:pPr>
            <a:r>
              <a:rPr lang="en-AU" dirty="0" smtClean="0"/>
              <a:t>Investigation: </a:t>
            </a:r>
          </a:p>
          <a:p>
            <a:r>
              <a:rPr lang="en-AU" dirty="0" smtClean="0"/>
              <a:t>16 farms provided data on all sows that farrowed over a 4-month period.</a:t>
            </a:r>
          </a:p>
          <a:p>
            <a:r>
              <a:rPr lang="en-AU" dirty="0" smtClean="0"/>
              <a:t>Para-vet visited each farm to check sows and make sure that good data were collected on cases and non-cases</a:t>
            </a:r>
          </a:p>
          <a:p>
            <a:r>
              <a:rPr lang="en-AU" dirty="0" smtClean="0"/>
              <a:t>2 farms had no sows farrow in that time so had no data. </a:t>
            </a:r>
          </a:p>
          <a:p>
            <a:r>
              <a:rPr lang="en-AU" dirty="0" smtClean="0"/>
              <a:t>Next sheet shows the data that were collected</a:t>
            </a:r>
          </a:p>
          <a:p>
            <a:pPr lvl="1"/>
            <a:r>
              <a:rPr lang="en-AU" dirty="0" smtClean="0"/>
              <a:t>Case = sow that aborted</a:t>
            </a:r>
            <a:r>
              <a:rPr lang="en-AU" dirty="0"/>
              <a:t> </a:t>
            </a:r>
            <a:r>
              <a:rPr lang="en-AU" dirty="0" smtClean="0"/>
              <a:t>(Abortion = Yes)</a:t>
            </a:r>
            <a:endParaRPr lang="en-AU" dirty="0" smtClean="0"/>
          </a:p>
        </p:txBody>
      </p:sp>
    </p:spTree>
    <p:extLst>
      <p:ext uri="{BB962C8B-B14F-4D97-AF65-F5344CB8AC3E}">
        <p14:creationId xmlns:p14="http://schemas.microsoft.com/office/powerpoint/2010/main" val="2651158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3" y="44624"/>
            <a:ext cx="2952328" cy="524807"/>
          </a:xfrm>
        </p:spPr>
        <p:txBody>
          <a:bodyPr>
            <a:noAutofit/>
          </a:bodyPr>
          <a:lstStyle/>
          <a:p>
            <a:r>
              <a:rPr lang="en-AU" sz="1800" b="1" dirty="0" smtClean="0"/>
              <a:t>Data from 14 pig farms</a:t>
            </a:r>
            <a:endParaRPr lang="en-AU" sz="18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37431219"/>
              </p:ext>
            </p:extLst>
          </p:nvPr>
        </p:nvGraphicFramePr>
        <p:xfrm>
          <a:off x="3425175" y="148784"/>
          <a:ext cx="5693803" cy="6295684"/>
        </p:xfrm>
        <a:graphic>
          <a:graphicData uri="http://schemas.openxmlformats.org/drawingml/2006/table">
            <a:tbl>
              <a:tblPr>
                <a:tableStyleId>{8EC20E35-A176-4012-BC5E-935CFFF8708E}</a:tableStyleId>
              </a:tblPr>
              <a:tblGrid>
                <a:gridCol w="1334875"/>
                <a:gridCol w="956330"/>
                <a:gridCol w="1082382"/>
                <a:gridCol w="956330"/>
                <a:gridCol w="1363886"/>
              </a:tblGrid>
              <a:tr h="460114">
                <a:tc>
                  <a:txBody>
                    <a:bodyPr/>
                    <a:lstStyle/>
                    <a:p>
                      <a:pPr algn="ctr" fontAlgn="t"/>
                      <a:r>
                        <a:rPr lang="en-AU" sz="1400" b="1" u="none" strike="noStrike" dirty="0">
                          <a:effectLst/>
                        </a:rPr>
                        <a:t>Report number</a:t>
                      </a:r>
                      <a:endParaRPr lang="en-AU" sz="1400" b="1" i="0" u="none" strike="noStrike" dirty="0">
                        <a:solidFill>
                          <a:srgbClr val="000000"/>
                        </a:solidFill>
                        <a:effectLst/>
                        <a:latin typeface="Calibri" panose="020F0502020204030204" pitchFamily="34" charset="0"/>
                      </a:endParaRPr>
                    </a:p>
                  </a:txBody>
                  <a:tcPr marL="8068" marR="8068" marT="8068"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AU" sz="1400" b="1" u="none" strike="noStrike" dirty="0">
                          <a:effectLst/>
                        </a:rPr>
                        <a:t>Farm</a:t>
                      </a:r>
                      <a:endParaRPr lang="en-AU" sz="1400" b="1" i="0" u="none" strike="noStrike" dirty="0">
                        <a:solidFill>
                          <a:srgbClr val="000000"/>
                        </a:solidFill>
                        <a:effectLst/>
                        <a:latin typeface="Calibri" panose="020F0502020204030204" pitchFamily="34" charset="0"/>
                      </a:endParaRPr>
                    </a:p>
                  </a:txBody>
                  <a:tcPr marL="8068" marR="8068" marT="8068"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AU" sz="1400" b="1" u="none" strike="noStrike" dirty="0">
                          <a:effectLst/>
                        </a:rPr>
                        <a:t>Date</a:t>
                      </a:r>
                      <a:endParaRPr lang="en-AU" sz="1400" b="1" i="0" u="none" strike="noStrike" dirty="0">
                        <a:solidFill>
                          <a:srgbClr val="000000"/>
                        </a:solidFill>
                        <a:effectLst/>
                        <a:latin typeface="Calibri" panose="020F0502020204030204" pitchFamily="34" charset="0"/>
                      </a:endParaRPr>
                    </a:p>
                  </a:txBody>
                  <a:tcPr marL="8068" marR="8068" marT="8068"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AU" sz="1400" b="1" u="none" strike="noStrike" dirty="0">
                          <a:effectLst/>
                        </a:rPr>
                        <a:t>Abortion</a:t>
                      </a:r>
                      <a:endParaRPr lang="en-AU" sz="1400" b="1" i="0" u="none" strike="noStrike" dirty="0">
                        <a:solidFill>
                          <a:srgbClr val="000000"/>
                        </a:solidFill>
                        <a:effectLst/>
                        <a:latin typeface="Calibri" panose="020F0502020204030204" pitchFamily="34" charset="0"/>
                      </a:endParaRPr>
                    </a:p>
                  </a:txBody>
                  <a:tcPr marL="8068" marR="8068" marT="8068"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AU" sz="1400" b="1" u="none" strike="noStrike" dirty="0">
                          <a:effectLst/>
                        </a:rPr>
                        <a:t>Age of sow</a:t>
                      </a:r>
                      <a:endParaRPr lang="en-AU" sz="1400" b="1" i="0" u="none" strike="noStrike" dirty="0">
                        <a:solidFill>
                          <a:srgbClr val="000000"/>
                        </a:solidFill>
                        <a:effectLst/>
                        <a:latin typeface="Calibri" panose="020F0502020204030204" pitchFamily="34" charset="0"/>
                      </a:endParaRPr>
                    </a:p>
                  </a:txBody>
                  <a:tcPr marL="8068" marR="8068" marT="8068"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4445">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AU" sz="1400" u="none" strike="noStrike">
                          <a:effectLst/>
                        </a:rPr>
                        <a:t>2</a:t>
                      </a:r>
                      <a:endParaRPr lang="en-AU" sz="1400" b="0" i="0" u="none" strike="noStrike">
                        <a:solidFill>
                          <a:srgbClr val="000000"/>
                        </a:solidFill>
                        <a:effectLst/>
                        <a:latin typeface="Calibri" panose="020F0502020204030204" pitchFamily="34" charset="0"/>
                      </a:endParaRPr>
                    </a:p>
                  </a:txBody>
                  <a:tcPr marL="8068" marR="8068" marT="8068" marB="0" anchor="b">
                    <a:lnT w="12700" cap="flat" cmpd="sng" algn="ctr">
                      <a:solidFill>
                        <a:schemeClr val="tx1"/>
                      </a:solidFill>
                      <a:prstDash val="solid"/>
                      <a:round/>
                      <a:headEnd type="none" w="med" len="med"/>
                      <a:tailEnd type="none" w="med" len="med"/>
                    </a:lnT>
                  </a:tcPr>
                </a:tc>
                <a:tc>
                  <a:txBody>
                    <a:bodyPr/>
                    <a:lstStyle/>
                    <a:p>
                      <a:pPr algn="r" fontAlgn="b"/>
                      <a:r>
                        <a:rPr lang="en-AU" sz="1400" u="none" strike="noStrike">
                          <a:effectLst/>
                        </a:rPr>
                        <a:t>1/01/2014</a:t>
                      </a:r>
                      <a:endParaRPr lang="en-AU" sz="1400" b="0" i="0" u="none" strike="noStrike">
                        <a:solidFill>
                          <a:srgbClr val="000000"/>
                        </a:solidFill>
                        <a:effectLst/>
                        <a:latin typeface="Calibri" panose="020F0502020204030204" pitchFamily="34" charset="0"/>
                      </a:endParaRPr>
                    </a:p>
                  </a:txBody>
                  <a:tcPr marL="8068" marR="8068" marT="8068" marB="0" anchor="b">
                    <a:lnT w="12700" cap="flat" cmpd="sng" algn="ctr">
                      <a:solidFill>
                        <a:schemeClr val="tx1"/>
                      </a:solidFill>
                      <a:prstDash val="solid"/>
                      <a:round/>
                      <a:headEnd type="none" w="med" len="med"/>
                      <a:tailEnd type="none" w="med" len="med"/>
                    </a:lnT>
                  </a:tcPr>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lnT w="12700" cap="flat" cmpd="sng" algn="ctr">
                      <a:solidFill>
                        <a:schemeClr val="tx1"/>
                      </a:solidFill>
                      <a:prstDash val="solid"/>
                      <a:round/>
                      <a:headEnd type="none" w="med" len="med"/>
                      <a:tailEnd type="none" w="med" len="med"/>
                    </a:lnT>
                  </a:tcPr>
                </a:tc>
                <a:tc>
                  <a:txBody>
                    <a:bodyPr/>
                    <a:lstStyle/>
                    <a:p>
                      <a:pPr algn="ctr" fontAlgn="b"/>
                      <a:r>
                        <a:rPr lang="en-AU" sz="1400" u="none" strike="noStrike" dirty="0">
                          <a:effectLst/>
                        </a:rPr>
                        <a:t>4</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24445">
                <a:tc>
                  <a:txBody>
                    <a:bodyPr/>
                    <a:lstStyle/>
                    <a:p>
                      <a:pPr algn="ctr" fontAlgn="b"/>
                      <a:r>
                        <a:rPr lang="en-AU" sz="1400" u="none" strike="noStrike" dirty="0">
                          <a:effectLst/>
                        </a:rPr>
                        <a:t>2</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7</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1/01/2014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24445">
                <a:tc>
                  <a:txBody>
                    <a:bodyPr/>
                    <a:lstStyle/>
                    <a:p>
                      <a:pPr algn="ctr" fontAlgn="b"/>
                      <a:r>
                        <a:rPr lang="en-AU" sz="1400" u="none" strike="noStrike" dirty="0">
                          <a:effectLst/>
                        </a:rPr>
                        <a:t>3</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12</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a:effectLst/>
                        </a:rPr>
                        <a:t>25/01/2014</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smtClean="0">
                          <a:effectLst/>
                        </a:rPr>
                        <a:t>No</a:t>
                      </a:r>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a:effectLst/>
                        </a:rPr>
                        <a:t>3</a:t>
                      </a:r>
                      <a:endParaRPr lang="en-AU" sz="1400" b="0" i="0" u="none" strike="noStrike">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24445">
                <a:tc>
                  <a:txBody>
                    <a:bodyPr/>
                    <a:lstStyle/>
                    <a:p>
                      <a:pPr algn="ctr" fontAlgn="b"/>
                      <a:r>
                        <a:rPr lang="en-AU" sz="1400" u="none" strike="noStrike" dirty="0">
                          <a:effectLst/>
                        </a:rPr>
                        <a:t>4</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8</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28/01/2014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2</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24445">
                <a:tc>
                  <a:txBody>
                    <a:bodyPr/>
                    <a:lstStyle/>
                    <a:p>
                      <a:pPr algn="ctr" fontAlgn="b"/>
                      <a:r>
                        <a:rPr lang="en-AU" sz="1400" u="none" strike="noStrike" dirty="0">
                          <a:effectLst/>
                        </a:rPr>
                        <a:t>5</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dirty="0">
                          <a:effectLst/>
                        </a:rPr>
                        <a:t>16</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a:effectLst/>
                        </a:rPr>
                        <a:t>10/02/2014</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smtClean="0">
                          <a:effectLst/>
                        </a:rPr>
                        <a:t>No</a:t>
                      </a:r>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6</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24445">
                <a:tc>
                  <a:txBody>
                    <a:bodyPr/>
                    <a:lstStyle/>
                    <a:p>
                      <a:pPr algn="ctr" fontAlgn="b"/>
                      <a:r>
                        <a:rPr lang="en-AU" sz="1400" u="none" strike="noStrike" dirty="0">
                          <a:effectLst/>
                        </a:rPr>
                        <a:t>6</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7</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20/02/2014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24445">
                <a:tc>
                  <a:txBody>
                    <a:bodyPr/>
                    <a:lstStyle/>
                    <a:p>
                      <a:pPr algn="ctr" fontAlgn="b"/>
                      <a:r>
                        <a:rPr lang="en-AU" sz="1400" u="none" strike="noStrike">
                          <a:effectLst/>
                        </a:rPr>
                        <a:t>7</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dirty="0">
                          <a:effectLst/>
                        </a:rPr>
                        <a:t>7</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dirty="0">
                          <a:effectLst/>
                        </a:rPr>
                        <a:t>20/02/2014</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a:effectLst/>
                        </a:rPr>
                        <a:t>2</a:t>
                      </a:r>
                      <a:endParaRPr lang="en-AU" sz="1400" b="0" i="0" u="none" strike="noStrike">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24445">
                <a:tc>
                  <a:txBody>
                    <a:bodyPr/>
                    <a:lstStyle/>
                    <a:p>
                      <a:pPr algn="ctr" fontAlgn="b"/>
                      <a:r>
                        <a:rPr lang="en-AU" sz="1400" u="none" strike="noStrike" dirty="0">
                          <a:effectLst/>
                        </a:rPr>
                        <a:t>8</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3</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28/02/2014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8</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24445">
                <a:tc>
                  <a:txBody>
                    <a:bodyPr/>
                    <a:lstStyle/>
                    <a:p>
                      <a:pPr algn="ctr" fontAlgn="b"/>
                      <a:r>
                        <a:rPr lang="en-AU" sz="1400" u="none" strike="noStrike">
                          <a:effectLst/>
                        </a:rPr>
                        <a:t>9</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11</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dirty="0">
                          <a:effectLst/>
                        </a:rPr>
                        <a:t>1/03/2014</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5</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24445">
                <a:tc>
                  <a:txBody>
                    <a:bodyPr/>
                    <a:lstStyle/>
                    <a:p>
                      <a:pPr algn="ctr" fontAlgn="b"/>
                      <a:r>
                        <a:rPr lang="en-AU" sz="1400" u="none" strike="noStrike" dirty="0">
                          <a:effectLst/>
                        </a:rPr>
                        <a:t>10</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8</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5/03/2014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2</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24445">
                <a:tc>
                  <a:txBody>
                    <a:bodyPr/>
                    <a:lstStyle/>
                    <a:p>
                      <a:pPr algn="ctr" fontAlgn="b"/>
                      <a:r>
                        <a:rPr lang="en-AU" sz="1400" u="none" strike="noStrike">
                          <a:effectLst/>
                        </a:rPr>
                        <a:t>11</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9</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dirty="0">
                          <a:effectLst/>
                        </a:rPr>
                        <a:t>15/03/2014</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a:effectLst/>
                        </a:rPr>
                        <a:t>6</a:t>
                      </a:r>
                      <a:endParaRPr lang="en-AU" sz="1400" b="0" i="0" u="none" strike="noStrike">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24445">
                <a:tc>
                  <a:txBody>
                    <a:bodyPr/>
                    <a:lstStyle/>
                    <a:p>
                      <a:pPr algn="ctr" fontAlgn="b"/>
                      <a:r>
                        <a:rPr lang="en-AU" sz="1400" u="none" strike="noStrike" dirty="0">
                          <a:effectLst/>
                        </a:rPr>
                        <a:t>12</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5</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17/03/2014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3</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24445">
                <a:tc>
                  <a:txBody>
                    <a:bodyPr/>
                    <a:lstStyle/>
                    <a:p>
                      <a:pPr algn="ctr" fontAlgn="b"/>
                      <a:r>
                        <a:rPr lang="en-AU" sz="1400" u="none" strike="noStrike">
                          <a:effectLst/>
                        </a:rPr>
                        <a:t>13</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10</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dirty="0">
                          <a:effectLst/>
                        </a:rPr>
                        <a:t>17/03/2014</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4</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24445">
                <a:tc>
                  <a:txBody>
                    <a:bodyPr/>
                    <a:lstStyle/>
                    <a:p>
                      <a:pPr algn="ctr" fontAlgn="b"/>
                      <a:r>
                        <a:rPr lang="en-AU" sz="1400" u="none" strike="noStrike" dirty="0">
                          <a:effectLst/>
                        </a:rPr>
                        <a:t>14</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8</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25/03/2014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24445">
                <a:tc>
                  <a:txBody>
                    <a:bodyPr/>
                    <a:lstStyle/>
                    <a:p>
                      <a:pPr algn="ctr" fontAlgn="b"/>
                      <a:r>
                        <a:rPr lang="en-AU" sz="1400" u="none" strike="noStrike">
                          <a:effectLst/>
                        </a:rPr>
                        <a:t>15</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7</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dirty="0">
                          <a:effectLst/>
                        </a:rPr>
                        <a:t>30/03/2014</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a:effectLst/>
                        </a:rPr>
                        <a:t>1</a:t>
                      </a:r>
                      <a:endParaRPr lang="en-AU" sz="1400" b="0" i="0" u="none" strike="noStrike">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24445">
                <a:tc>
                  <a:txBody>
                    <a:bodyPr/>
                    <a:lstStyle/>
                    <a:p>
                      <a:pPr algn="ctr" fontAlgn="b"/>
                      <a:r>
                        <a:rPr lang="en-AU" sz="1400" u="none" strike="noStrike" dirty="0">
                          <a:effectLst/>
                        </a:rPr>
                        <a:t>16</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15</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5/04/2014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7</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24445">
                <a:tc>
                  <a:txBody>
                    <a:bodyPr/>
                    <a:lstStyle/>
                    <a:p>
                      <a:pPr algn="ctr" fontAlgn="b"/>
                      <a:r>
                        <a:rPr lang="en-AU" sz="1400" u="none" strike="noStrike">
                          <a:effectLst/>
                        </a:rPr>
                        <a:t>17</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12</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a:effectLst/>
                        </a:rPr>
                        <a:t>5/04/2014</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5</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24445">
                <a:tc>
                  <a:txBody>
                    <a:bodyPr/>
                    <a:lstStyle/>
                    <a:p>
                      <a:pPr algn="ctr" fontAlgn="b"/>
                      <a:r>
                        <a:rPr lang="en-AU" sz="1400" u="none" strike="noStrike" dirty="0">
                          <a:effectLst/>
                        </a:rPr>
                        <a:t>18</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16</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7/04/2014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6</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24445">
                <a:tc>
                  <a:txBody>
                    <a:bodyPr/>
                    <a:lstStyle/>
                    <a:p>
                      <a:pPr algn="ctr" fontAlgn="b"/>
                      <a:r>
                        <a:rPr lang="en-AU" sz="1400" u="none" strike="noStrike">
                          <a:effectLst/>
                        </a:rPr>
                        <a:t>19</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6</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a:effectLst/>
                        </a:rPr>
                        <a:t>15/04/2014</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3</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24445">
                <a:tc>
                  <a:txBody>
                    <a:bodyPr/>
                    <a:lstStyle/>
                    <a:p>
                      <a:pPr algn="ctr" fontAlgn="b"/>
                      <a:r>
                        <a:rPr lang="en-AU" sz="1400" u="none" strike="noStrike" dirty="0">
                          <a:effectLst/>
                        </a:rPr>
                        <a:t>20</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18/04/2014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24445">
                <a:tc>
                  <a:txBody>
                    <a:bodyPr/>
                    <a:lstStyle/>
                    <a:p>
                      <a:pPr algn="ctr" fontAlgn="b"/>
                      <a:r>
                        <a:rPr lang="en-AU" sz="1400" u="none" strike="noStrike">
                          <a:effectLst/>
                        </a:rPr>
                        <a:t>21</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13</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a:effectLst/>
                        </a:rPr>
                        <a:t>22/04/2014</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5</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24445">
                <a:tc>
                  <a:txBody>
                    <a:bodyPr/>
                    <a:lstStyle/>
                    <a:p>
                      <a:pPr algn="ctr" fontAlgn="b"/>
                      <a:r>
                        <a:rPr lang="en-AU" sz="1400" u="none" strike="noStrike" dirty="0">
                          <a:effectLst/>
                        </a:rPr>
                        <a:t>22</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7</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25/04/2014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2</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24445">
                <a:tc>
                  <a:txBody>
                    <a:bodyPr/>
                    <a:lstStyle/>
                    <a:p>
                      <a:pPr algn="ctr" fontAlgn="b"/>
                      <a:r>
                        <a:rPr lang="en-AU" sz="1400" u="none" strike="noStrike">
                          <a:effectLst/>
                        </a:rPr>
                        <a:t>23</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9</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a:effectLst/>
                        </a:rPr>
                        <a:t>25/04/2014</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6</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24445">
                <a:tc>
                  <a:txBody>
                    <a:bodyPr/>
                    <a:lstStyle/>
                    <a:p>
                      <a:pPr algn="ctr" fontAlgn="b"/>
                      <a:r>
                        <a:rPr lang="en-AU" sz="1400" u="none" strike="noStrike" dirty="0">
                          <a:effectLst/>
                        </a:rPr>
                        <a:t>24</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2</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27/04/2014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3</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24445">
                <a:tc>
                  <a:txBody>
                    <a:bodyPr/>
                    <a:lstStyle/>
                    <a:p>
                      <a:pPr algn="ctr" fontAlgn="b"/>
                      <a:r>
                        <a:rPr lang="en-AU" sz="1400" u="none" strike="noStrike">
                          <a:effectLst/>
                        </a:rPr>
                        <a:t>25</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8</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a:effectLst/>
                        </a:rPr>
                        <a:t>28/04/2014</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2</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24445">
                <a:tc>
                  <a:txBody>
                    <a:bodyPr/>
                    <a:lstStyle/>
                    <a:p>
                      <a:pPr algn="ctr" fontAlgn="b"/>
                      <a:r>
                        <a:rPr lang="en-AU" sz="1400" u="none" strike="noStrike" dirty="0">
                          <a:effectLst/>
                        </a:rPr>
                        <a:t>26</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AU" sz="1400" u="none" strike="noStrike" dirty="0">
                          <a:effectLst/>
                        </a:rPr>
                        <a:t>11</a:t>
                      </a:r>
                      <a:endParaRPr lang="en-AU" sz="1400" b="0" i="0" u="none" strike="noStrike" dirty="0">
                        <a:solidFill>
                          <a:srgbClr val="000000"/>
                        </a:solidFill>
                        <a:effectLst/>
                        <a:latin typeface="Calibri" panose="020F0502020204030204" pitchFamily="34" charset="0"/>
                      </a:endParaRPr>
                    </a:p>
                  </a:txBody>
                  <a:tcPr marL="8068" marR="8068" marT="8068" marB="0" anchor="b">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AU" sz="1400" u="none" strike="noStrike" dirty="0">
                          <a:effectLst/>
                        </a:rPr>
                        <a:t>29/04/2014</a:t>
                      </a:r>
                      <a:endParaRPr lang="en-AU" sz="1400" b="0" i="0" u="none" strike="noStrike" dirty="0">
                        <a:solidFill>
                          <a:srgbClr val="000000"/>
                        </a:solidFill>
                        <a:effectLst/>
                        <a:latin typeface="Calibri" panose="020F0502020204030204" pitchFamily="34" charset="0"/>
                      </a:endParaRPr>
                    </a:p>
                  </a:txBody>
                  <a:tcPr marL="8068" marR="8068" marT="8068" marB="0" anchor="b">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AU" sz="1400" u="none" strike="noStrike" dirty="0">
                          <a:effectLst/>
                        </a:rPr>
                        <a:t>4</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3" name="TextBox 2"/>
          <p:cNvSpPr txBox="1"/>
          <p:nvPr/>
        </p:nvSpPr>
        <p:spPr>
          <a:xfrm>
            <a:off x="179512" y="1052736"/>
            <a:ext cx="3096344" cy="2862322"/>
          </a:xfrm>
          <a:prstGeom prst="rect">
            <a:avLst/>
          </a:prstGeom>
          <a:noFill/>
        </p:spPr>
        <p:txBody>
          <a:bodyPr wrap="square" rtlCol="0">
            <a:spAutoFit/>
          </a:bodyPr>
          <a:lstStyle/>
          <a:p>
            <a:pPr marL="285750" indent="-285750">
              <a:buFont typeface="Arial" panose="020B0604020202020204" pitchFamily="34" charset="0"/>
              <a:buChar char="•"/>
            </a:pPr>
            <a:r>
              <a:rPr lang="en-AU" dirty="0" smtClean="0"/>
              <a:t>Data over 4 months</a:t>
            </a:r>
          </a:p>
          <a:p>
            <a:pPr marL="285750" indent="-285750">
              <a:buFont typeface="Arial" panose="020B0604020202020204" pitchFamily="34" charset="0"/>
              <a:buChar char="•"/>
            </a:pPr>
            <a:r>
              <a:rPr lang="en-AU" dirty="0" smtClean="0"/>
              <a:t>All sows that farrowed on each of 16 farms</a:t>
            </a:r>
          </a:p>
          <a:p>
            <a:pPr marL="285750" indent="-285750">
              <a:buFont typeface="Arial" panose="020B0604020202020204" pitchFamily="34" charset="0"/>
              <a:buChar char="•"/>
            </a:pPr>
            <a:r>
              <a:rPr lang="en-AU" dirty="0" smtClean="0"/>
              <a:t>One row for each sow</a:t>
            </a:r>
          </a:p>
          <a:p>
            <a:pPr marL="285750" indent="-285750">
              <a:buFont typeface="Arial" panose="020B0604020202020204" pitchFamily="34" charset="0"/>
              <a:buChar char="•"/>
            </a:pPr>
            <a:r>
              <a:rPr lang="en-AU" dirty="0" smtClean="0"/>
              <a:t>Abortion = Yes = case</a:t>
            </a:r>
          </a:p>
          <a:p>
            <a:pPr marL="285750" indent="-285750">
              <a:buFont typeface="Arial" panose="020B0604020202020204" pitchFamily="34" charset="0"/>
              <a:buChar char="•"/>
            </a:pPr>
            <a:r>
              <a:rPr lang="en-AU" dirty="0" smtClean="0"/>
              <a:t>Abortion = No = farrowed normally</a:t>
            </a:r>
          </a:p>
          <a:p>
            <a:pPr marL="285750" indent="-285750">
              <a:buFont typeface="Arial" panose="020B0604020202020204" pitchFamily="34" charset="0"/>
              <a:buChar char="•"/>
            </a:pPr>
            <a:r>
              <a:rPr lang="en-AU" dirty="0" smtClean="0"/>
              <a:t>2 farms had no sows farrow so data collected on 14 farms</a:t>
            </a:r>
            <a:endParaRPr lang="en-AU" dirty="0"/>
          </a:p>
        </p:txBody>
      </p:sp>
    </p:spTree>
    <p:extLst>
      <p:ext uri="{BB962C8B-B14F-4D97-AF65-F5344CB8AC3E}">
        <p14:creationId xmlns:p14="http://schemas.microsoft.com/office/powerpoint/2010/main" val="544245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3" y="44624"/>
            <a:ext cx="2952328" cy="524807"/>
          </a:xfrm>
        </p:spPr>
        <p:txBody>
          <a:bodyPr>
            <a:noAutofit/>
          </a:bodyPr>
          <a:lstStyle/>
          <a:p>
            <a:r>
              <a:rPr lang="en-AU" sz="2800" b="1" dirty="0" smtClean="0"/>
              <a:t>Group Activity</a:t>
            </a:r>
            <a:endParaRPr lang="en-AU" sz="28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90924243"/>
              </p:ext>
            </p:extLst>
          </p:nvPr>
        </p:nvGraphicFramePr>
        <p:xfrm>
          <a:off x="3563889" y="59135"/>
          <a:ext cx="5580112" cy="6664598"/>
        </p:xfrm>
        <a:graphic>
          <a:graphicData uri="http://schemas.openxmlformats.org/drawingml/2006/table">
            <a:tbl>
              <a:tblPr>
                <a:tableStyleId>{8EC20E35-A176-4012-BC5E-935CFFF8708E}</a:tableStyleId>
              </a:tblPr>
              <a:tblGrid>
                <a:gridCol w="1264826"/>
                <a:gridCol w="818416"/>
                <a:gridCol w="1190424"/>
                <a:gridCol w="1190424"/>
                <a:gridCol w="1116022"/>
              </a:tblGrid>
              <a:tr h="487076">
                <a:tc>
                  <a:txBody>
                    <a:bodyPr/>
                    <a:lstStyle/>
                    <a:p>
                      <a:pPr algn="ctr" fontAlgn="t"/>
                      <a:r>
                        <a:rPr lang="en-AU" sz="1400" b="1" u="none" strike="noStrike" dirty="0">
                          <a:effectLst/>
                        </a:rPr>
                        <a:t>Report number</a:t>
                      </a:r>
                      <a:endParaRPr lang="en-AU" sz="1400" b="1" i="0" u="none" strike="noStrike" dirty="0">
                        <a:solidFill>
                          <a:srgbClr val="000000"/>
                        </a:solidFill>
                        <a:effectLst/>
                        <a:latin typeface="Calibri" panose="020F0502020204030204" pitchFamily="34" charset="0"/>
                      </a:endParaRPr>
                    </a:p>
                  </a:txBody>
                  <a:tcPr marL="8068" marR="8068" marT="8068"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AU" sz="1400" b="1" u="none" strike="noStrike" dirty="0">
                          <a:effectLst/>
                        </a:rPr>
                        <a:t>Farm</a:t>
                      </a:r>
                      <a:endParaRPr lang="en-AU" sz="1400" b="1" i="0" u="none" strike="noStrike" dirty="0">
                        <a:solidFill>
                          <a:srgbClr val="000000"/>
                        </a:solidFill>
                        <a:effectLst/>
                        <a:latin typeface="Calibri" panose="020F0502020204030204" pitchFamily="34" charset="0"/>
                      </a:endParaRPr>
                    </a:p>
                  </a:txBody>
                  <a:tcPr marL="8068" marR="8068" marT="8068"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AU" sz="1400" b="1" u="none" strike="noStrike" dirty="0">
                          <a:effectLst/>
                        </a:rPr>
                        <a:t>Date</a:t>
                      </a:r>
                      <a:endParaRPr lang="en-AU" sz="1400" b="1" i="0" u="none" strike="noStrike" dirty="0">
                        <a:solidFill>
                          <a:srgbClr val="000000"/>
                        </a:solidFill>
                        <a:effectLst/>
                        <a:latin typeface="Calibri" panose="020F0502020204030204" pitchFamily="34" charset="0"/>
                      </a:endParaRPr>
                    </a:p>
                  </a:txBody>
                  <a:tcPr marL="8068" marR="8068" marT="8068"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AU" sz="1400" b="1" u="none" strike="noStrike" dirty="0">
                          <a:effectLst/>
                        </a:rPr>
                        <a:t>Abortion</a:t>
                      </a:r>
                      <a:endParaRPr lang="en-AU" sz="1400" b="1" i="0" u="none" strike="noStrike" dirty="0">
                        <a:solidFill>
                          <a:srgbClr val="000000"/>
                        </a:solidFill>
                        <a:effectLst/>
                        <a:latin typeface="Calibri" panose="020F0502020204030204" pitchFamily="34" charset="0"/>
                      </a:endParaRPr>
                    </a:p>
                  </a:txBody>
                  <a:tcPr marL="8068" marR="8068" marT="8068"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AU" sz="1400" b="1" u="none" strike="noStrike" dirty="0">
                          <a:effectLst/>
                        </a:rPr>
                        <a:t>Age of sow</a:t>
                      </a:r>
                      <a:endParaRPr lang="en-AU" sz="1400" b="1" i="0" u="none" strike="noStrike" dirty="0">
                        <a:solidFill>
                          <a:srgbClr val="000000"/>
                        </a:solidFill>
                        <a:effectLst/>
                        <a:latin typeface="Calibri" panose="020F0502020204030204" pitchFamily="34" charset="0"/>
                      </a:endParaRPr>
                    </a:p>
                  </a:txBody>
                  <a:tcPr marL="8068" marR="8068" marT="8068"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597">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AU" sz="1400" u="none" strike="noStrike">
                          <a:effectLst/>
                        </a:rPr>
                        <a:t>2</a:t>
                      </a:r>
                      <a:endParaRPr lang="en-AU" sz="1400" b="0" i="0" u="none" strike="noStrike">
                        <a:solidFill>
                          <a:srgbClr val="000000"/>
                        </a:solidFill>
                        <a:effectLst/>
                        <a:latin typeface="Calibri" panose="020F0502020204030204" pitchFamily="34" charset="0"/>
                      </a:endParaRPr>
                    </a:p>
                  </a:txBody>
                  <a:tcPr marL="8068" marR="8068" marT="8068" marB="0" anchor="b">
                    <a:lnT w="12700" cap="flat" cmpd="sng" algn="ctr">
                      <a:solidFill>
                        <a:schemeClr val="tx1"/>
                      </a:solidFill>
                      <a:prstDash val="solid"/>
                      <a:round/>
                      <a:headEnd type="none" w="med" len="med"/>
                      <a:tailEnd type="none" w="med" len="med"/>
                    </a:lnT>
                  </a:tcPr>
                </a:tc>
                <a:tc>
                  <a:txBody>
                    <a:bodyPr/>
                    <a:lstStyle/>
                    <a:p>
                      <a:pPr algn="r" fontAlgn="b"/>
                      <a:r>
                        <a:rPr lang="en-AU" sz="1400" u="none" strike="noStrike">
                          <a:effectLst/>
                        </a:rPr>
                        <a:t>1/01/2014</a:t>
                      </a:r>
                      <a:endParaRPr lang="en-AU" sz="1400" b="0" i="0" u="none" strike="noStrike">
                        <a:solidFill>
                          <a:srgbClr val="000000"/>
                        </a:solidFill>
                        <a:effectLst/>
                        <a:latin typeface="Calibri" panose="020F0502020204030204" pitchFamily="34" charset="0"/>
                      </a:endParaRPr>
                    </a:p>
                  </a:txBody>
                  <a:tcPr marL="8068" marR="8068" marT="8068" marB="0" anchor="b">
                    <a:lnT w="12700" cap="flat" cmpd="sng" algn="ctr">
                      <a:solidFill>
                        <a:schemeClr val="tx1"/>
                      </a:solidFill>
                      <a:prstDash val="solid"/>
                      <a:round/>
                      <a:headEnd type="none" w="med" len="med"/>
                      <a:tailEnd type="none" w="med" len="med"/>
                    </a:lnT>
                  </a:tcPr>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lnT w="12700" cap="flat" cmpd="sng" algn="ctr">
                      <a:solidFill>
                        <a:schemeClr val="tx1"/>
                      </a:solidFill>
                      <a:prstDash val="solid"/>
                      <a:round/>
                      <a:headEnd type="none" w="med" len="med"/>
                      <a:tailEnd type="none" w="med" len="med"/>
                    </a:lnT>
                  </a:tcPr>
                </a:tc>
                <a:tc>
                  <a:txBody>
                    <a:bodyPr/>
                    <a:lstStyle/>
                    <a:p>
                      <a:pPr algn="ctr" fontAlgn="b"/>
                      <a:r>
                        <a:rPr lang="en-AU" sz="1400" u="none" strike="noStrike" dirty="0">
                          <a:effectLst/>
                        </a:rPr>
                        <a:t>4</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37597">
                <a:tc>
                  <a:txBody>
                    <a:bodyPr/>
                    <a:lstStyle/>
                    <a:p>
                      <a:pPr algn="ctr" fontAlgn="b"/>
                      <a:r>
                        <a:rPr lang="en-AU" sz="1400" u="none" strike="noStrike" dirty="0">
                          <a:effectLst/>
                        </a:rPr>
                        <a:t>2</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7</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1/01/2014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37597">
                <a:tc>
                  <a:txBody>
                    <a:bodyPr/>
                    <a:lstStyle/>
                    <a:p>
                      <a:pPr algn="ctr" fontAlgn="b"/>
                      <a:r>
                        <a:rPr lang="en-AU" sz="1400" u="none" strike="noStrike" dirty="0">
                          <a:effectLst/>
                        </a:rPr>
                        <a:t>3</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12</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a:effectLst/>
                        </a:rPr>
                        <a:t>25/01/2014</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smtClean="0">
                          <a:effectLst/>
                        </a:rPr>
                        <a:t>No</a:t>
                      </a:r>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a:effectLst/>
                        </a:rPr>
                        <a:t>3</a:t>
                      </a:r>
                      <a:endParaRPr lang="en-AU" sz="1400" b="0" i="0" u="none" strike="noStrike">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37597">
                <a:tc>
                  <a:txBody>
                    <a:bodyPr/>
                    <a:lstStyle/>
                    <a:p>
                      <a:pPr algn="ctr" fontAlgn="b"/>
                      <a:r>
                        <a:rPr lang="en-AU" sz="1400" u="none" strike="noStrike" dirty="0">
                          <a:effectLst/>
                        </a:rPr>
                        <a:t>4</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8</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28/01/2014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2</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37597">
                <a:tc>
                  <a:txBody>
                    <a:bodyPr/>
                    <a:lstStyle/>
                    <a:p>
                      <a:pPr algn="ctr" fontAlgn="b"/>
                      <a:r>
                        <a:rPr lang="en-AU" sz="1400" u="none" strike="noStrike" dirty="0">
                          <a:effectLst/>
                        </a:rPr>
                        <a:t>5</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dirty="0">
                          <a:effectLst/>
                        </a:rPr>
                        <a:t>16</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a:effectLst/>
                        </a:rPr>
                        <a:t>10/02/2014</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smtClean="0">
                          <a:effectLst/>
                        </a:rPr>
                        <a:t>No</a:t>
                      </a:r>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6</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37597">
                <a:tc>
                  <a:txBody>
                    <a:bodyPr/>
                    <a:lstStyle/>
                    <a:p>
                      <a:pPr algn="ctr" fontAlgn="b"/>
                      <a:r>
                        <a:rPr lang="en-AU" sz="1400" u="none" strike="noStrike" dirty="0">
                          <a:effectLst/>
                        </a:rPr>
                        <a:t>6</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7</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20/02/2014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37597">
                <a:tc>
                  <a:txBody>
                    <a:bodyPr/>
                    <a:lstStyle/>
                    <a:p>
                      <a:pPr algn="ctr" fontAlgn="b"/>
                      <a:r>
                        <a:rPr lang="en-AU" sz="1400" u="none" strike="noStrike">
                          <a:effectLst/>
                        </a:rPr>
                        <a:t>7</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dirty="0">
                          <a:effectLst/>
                        </a:rPr>
                        <a:t>7</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dirty="0">
                          <a:effectLst/>
                        </a:rPr>
                        <a:t>20/02/2014</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a:effectLst/>
                        </a:rPr>
                        <a:t>2</a:t>
                      </a:r>
                      <a:endParaRPr lang="en-AU" sz="1400" b="0" i="0" u="none" strike="noStrike">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37597">
                <a:tc>
                  <a:txBody>
                    <a:bodyPr/>
                    <a:lstStyle/>
                    <a:p>
                      <a:pPr algn="ctr" fontAlgn="b"/>
                      <a:r>
                        <a:rPr lang="en-AU" sz="1400" u="none" strike="noStrike" dirty="0">
                          <a:effectLst/>
                        </a:rPr>
                        <a:t>8</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3</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28/02/2014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8</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37597">
                <a:tc>
                  <a:txBody>
                    <a:bodyPr/>
                    <a:lstStyle/>
                    <a:p>
                      <a:pPr algn="ctr" fontAlgn="b"/>
                      <a:r>
                        <a:rPr lang="en-AU" sz="1400" u="none" strike="noStrike">
                          <a:effectLst/>
                        </a:rPr>
                        <a:t>9</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11</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dirty="0">
                          <a:effectLst/>
                        </a:rPr>
                        <a:t>1/03/2014</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5</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37597">
                <a:tc>
                  <a:txBody>
                    <a:bodyPr/>
                    <a:lstStyle/>
                    <a:p>
                      <a:pPr algn="ctr" fontAlgn="b"/>
                      <a:r>
                        <a:rPr lang="en-AU" sz="1400" u="none" strike="noStrike" dirty="0">
                          <a:effectLst/>
                        </a:rPr>
                        <a:t>10</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8</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5/03/2014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2</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37597">
                <a:tc>
                  <a:txBody>
                    <a:bodyPr/>
                    <a:lstStyle/>
                    <a:p>
                      <a:pPr algn="ctr" fontAlgn="b"/>
                      <a:r>
                        <a:rPr lang="en-AU" sz="1400" u="none" strike="noStrike">
                          <a:effectLst/>
                        </a:rPr>
                        <a:t>11</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9</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dirty="0">
                          <a:effectLst/>
                        </a:rPr>
                        <a:t>15/03/2014</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a:effectLst/>
                        </a:rPr>
                        <a:t>6</a:t>
                      </a:r>
                      <a:endParaRPr lang="en-AU" sz="1400" b="0" i="0" u="none" strike="noStrike">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37597">
                <a:tc>
                  <a:txBody>
                    <a:bodyPr/>
                    <a:lstStyle/>
                    <a:p>
                      <a:pPr algn="ctr" fontAlgn="b"/>
                      <a:r>
                        <a:rPr lang="en-AU" sz="1400" u="none" strike="noStrike" dirty="0">
                          <a:effectLst/>
                        </a:rPr>
                        <a:t>12</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5</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17/03/2014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3</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37597">
                <a:tc>
                  <a:txBody>
                    <a:bodyPr/>
                    <a:lstStyle/>
                    <a:p>
                      <a:pPr algn="ctr" fontAlgn="b"/>
                      <a:r>
                        <a:rPr lang="en-AU" sz="1400" u="none" strike="noStrike">
                          <a:effectLst/>
                        </a:rPr>
                        <a:t>13</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10</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dirty="0">
                          <a:effectLst/>
                        </a:rPr>
                        <a:t>17/03/2014</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4</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37597">
                <a:tc>
                  <a:txBody>
                    <a:bodyPr/>
                    <a:lstStyle/>
                    <a:p>
                      <a:pPr algn="ctr" fontAlgn="b"/>
                      <a:r>
                        <a:rPr lang="en-AU" sz="1400" u="none" strike="noStrike" dirty="0">
                          <a:effectLst/>
                        </a:rPr>
                        <a:t>14</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8</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25/03/2014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37597">
                <a:tc>
                  <a:txBody>
                    <a:bodyPr/>
                    <a:lstStyle/>
                    <a:p>
                      <a:pPr algn="ctr" fontAlgn="b"/>
                      <a:r>
                        <a:rPr lang="en-AU" sz="1400" u="none" strike="noStrike">
                          <a:effectLst/>
                        </a:rPr>
                        <a:t>15</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7</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dirty="0">
                          <a:effectLst/>
                        </a:rPr>
                        <a:t>30/03/2014</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a:effectLst/>
                        </a:rPr>
                        <a:t>1</a:t>
                      </a:r>
                      <a:endParaRPr lang="en-AU" sz="1400" b="0" i="0" u="none" strike="noStrike">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37597">
                <a:tc>
                  <a:txBody>
                    <a:bodyPr/>
                    <a:lstStyle/>
                    <a:p>
                      <a:pPr algn="ctr" fontAlgn="b"/>
                      <a:r>
                        <a:rPr lang="en-AU" sz="1400" u="none" strike="noStrike" dirty="0">
                          <a:effectLst/>
                        </a:rPr>
                        <a:t>16</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15</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5/04/2014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7</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37597">
                <a:tc>
                  <a:txBody>
                    <a:bodyPr/>
                    <a:lstStyle/>
                    <a:p>
                      <a:pPr algn="ctr" fontAlgn="b"/>
                      <a:r>
                        <a:rPr lang="en-AU" sz="1400" u="none" strike="noStrike">
                          <a:effectLst/>
                        </a:rPr>
                        <a:t>17</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12</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a:effectLst/>
                        </a:rPr>
                        <a:t>5/04/2014</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5</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37597">
                <a:tc>
                  <a:txBody>
                    <a:bodyPr/>
                    <a:lstStyle/>
                    <a:p>
                      <a:pPr algn="ctr" fontAlgn="b"/>
                      <a:r>
                        <a:rPr lang="en-AU" sz="1400" u="none" strike="noStrike" dirty="0">
                          <a:effectLst/>
                        </a:rPr>
                        <a:t>18</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16</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7/04/2014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6</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37597">
                <a:tc>
                  <a:txBody>
                    <a:bodyPr/>
                    <a:lstStyle/>
                    <a:p>
                      <a:pPr algn="ctr" fontAlgn="b"/>
                      <a:r>
                        <a:rPr lang="en-AU" sz="1400" u="none" strike="noStrike">
                          <a:effectLst/>
                        </a:rPr>
                        <a:t>19</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6</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a:effectLst/>
                        </a:rPr>
                        <a:t>15/04/2014</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3</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37597">
                <a:tc>
                  <a:txBody>
                    <a:bodyPr/>
                    <a:lstStyle/>
                    <a:p>
                      <a:pPr algn="ctr" fontAlgn="b"/>
                      <a:r>
                        <a:rPr lang="en-AU" sz="1400" u="none" strike="noStrike" dirty="0">
                          <a:effectLst/>
                        </a:rPr>
                        <a:t>20</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18/04/2014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1</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37597">
                <a:tc>
                  <a:txBody>
                    <a:bodyPr/>
                    <a:lstStyle/>
                    <a:p>
                      <a:pPr algn="ctr" fontAlgn="b"/>
                      <a:r>
                        <a:rPr lang="en-AU" sz="1400" u="none" strike="noStrike">
                          <a:effectLst/>
                        </a:rPr>
                        <a:t>21</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13</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a:effectLst/>
                        </a:rPr>
                        <a:t>22/04/2014</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5</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37597">
                <a:tc>
                  <a:txBody>
                    <a:bodyPr/>
                    <a:lstStyle/>
                    <a:p>
                      <a:pPr algn="ctr" fontAlgn="b"/>
                      <a:r>
                        <a:rPr lang="en-AU" sz="1400" u="none" strike="noStrike" dirty="0">
                          <a:effectLst/>
                        </a:rPr>
                        <a:t>22</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7</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25/04/2014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2</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37597">
                <a:tc>
                  <a:txBody>
                    <a:bodyPr/>
                    <a:lstStyle/>
                    <a:p>
                      <a:pPr algn="ctr" fontAlgn="b"/>
                      <a:r>
                        <a:rPr lang="en-AU" sz="1400" u="none" strike="noStrike">
                          <a:effectLst/>
                        </a:rPr>
                        <a:t>23</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9</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a:effectLst/>
                        </a:rPr>
                        <a:t>25/04/2014</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6</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37597">
                <a:tc>
                  <a:txBody>
                    <a:bodyPr/>
                    <a:lstStyle/>
                    <a:p>
                      <a:pPr algn="ctr" fontAlgn="b"/>
                      <a:r>
                        <a:rPr lang="en-AU" sz="1400" u="none" strike="noStrike" dirty="0">
                          <a:effectLst/>
                        </a:rPr>
                        <a:t>24</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AU" sz="1400" u="none" strike="noStrike" dirty="0">
                          <a:effectLst/>
                        </a:rPr>
                        <a:t>2</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r" fontAlgn="b"/>
                      <a:r>
                        <a:rPr lang="en-AU" sz="1400" u="none" strike="noStrike" dirty="0">
                          <a:effectLst/>
                        </a:rPr>
                        <a:t>27/04/2014</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solidFill>
                      <a:schemeClr val="bg1">
                        <a:lumMod val="85000"/>
                      </a:schemeClr>
                    </a:solidFill>
                  </a:tcPr>
                </a:tc>
                <a:tc>
                  <a:txBody>
                    <a:bodyPr/>
                    <a:lstStyle/>
                    <a:p>
                      <a:pPr algn="ctr" fontAlgn="b"/>
                      <a:r>
                        <a:rPr lang="en-AU" sz="1400" u="none" strike="noStrike" dirty="0">
                          <a:effectLst/>
                        </a:rPr>
                        <a:t>3</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solidFill>
                      <a:schemeClr val="bg1">
                        <a:lumMod val="85000"/>
                      </a:schemeClr>
                    </a:solidFill>
                  </a:tcPr>
                </a:tc>
              </a:tr>
              <a:tr h="237597">
                <a:tc>
                  <a:txBody>
                    <a:bodyPr/>
                    <a:lstStyle/>
                    <a:p>
                      <a:pPr algn="ctr" fontAlgn="b"/>
                      <a:r>
                        <a:rPr lang="en-AU" sz="1400" u="none" strike="noStrike">
                          <a:effectLst/>
                        </a:rPr>
                        <a:t>25</a:t>
                      </a:r>
                      <a:endParaRPr lang="en-AU" sz="1400" b="0" i="0" u="none" strike="noStrike">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tcPr>
                </a:tc>
                <a:tc>
                  <a:txBody>
                    <a:bodyPr/>
                    <a:lstStyle/>
                    <a:p>
                      <a:pPr algn="ctr" fontAlgn="b"/>
                      <a:r>
                        <a:rPr lang="en-AU" sz="1400" u="none" strike="noStrike">
                          <a:effectLst/>
                        </a:rPr>
                        <a:t>8</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r" fontAlgn="b"/>
                      <a:r>
                        <a:rPr lang="en-AU" sz="1400" u="none" strike="noStrike">
                          <a:effectLst/>
                        </a:rPr>
                        <a:t>28/04/2014</a:t>
                      </a:r>
                      <a:endParaRPr lang="en-AU" sz="1400" b="0" i="0" u="none" strike="noStrike">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Yes</a:t>
                      </a:r>
                      <a:endParaRPr lang="en-AU" sz="1400" b="0" i="0" u="none" strike="noStrike" dirty="0">
                        <a:solidFill>
                          <a:srgbClr val="000000"/>
                        </a:solidFill>
                        <a:effectLst/>
                        <a:latin typeface="Calibri" panose="020F0502020204030204" pitchFamily="34" charset="0"/>
                      </a:endParaRPr>
                    </a:p>
                  </a:txBody>
                  <a:tcPr marL="8068" marR="8068" marT="8068" marB="0" anchor="b"/>
                </a:tc>
                <a:tc>
                  <a:txBody>
                    <a:bodyPr/>
                    <a:lstStyle/>
                    <a:p>
                      <a:pPr algn="ctr" fontAlgn="b"/>
                      <a:r>
                        <a:rPr lang="en-AU" sz="1400" u="none" strike="noStrike" dirty="0">
                          <a:effectLst/>
                        </a:rPr>
                        <a:t>2</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tcPr>
                </a:tc>
              </a:tr>
              <a:tr h="237597">
                <a:tc>
                  <a:txBody>
                    <a:bodyPr/>
                    <a:lstStyle/>
                    <a:p>
                      <a:pPr algn="ctr" fontAlgn="b"/>
                      <a:r>
                        <a:rPr lang="en-AU" sz="1400" u="none" strike="noStrike" dirty="0">
                          <a:effectLst/>
                        </a:rPr>
                        <a:t>26</a:t>
                      </a:r>
                      <a:endParaRPr lang="en-AU" sz="1400" b="0" i="0" u="none" strike="noStrike" dirty="0">
                        <a:solidFill>
                          <a:srgbClr val="000000"/>
                        </a:solidFill>
                        <a:effectLst/>
                        <a:latin typeface="Calibri" panose="020F0502020204030204" pitchFamily="34" charset="0"/>
                      </a:endParaRPr>
                    </a:p>
                  </a:txBody>
                  <a:tcPr marL="8068" marR="8068" marT="8068"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AU" sz="1400" u="none" strike="noStrike" dirty="0">
                          <a:effectLst/>
                        </a:rPr>
                        <a:t>11</a:t>
                      </a:r>
                      <a:endParaRPr lang="en-AU" sz="1400" b="0" i="0" u="none" strike="noStrike" dirty="0">
                        <a:solidFill>
                          <a:srgbClr val="000000"/>
                        </a:solidFill>
                        <a:effectLst/>
                        <a:latin typeface="Calibri" panose="020F0502020204030204" pitchFamily="34" charset="0"/>
                      </a:endParaRPr>
                    </a:p>
                  </a:txBody>
                  <a:tcPr marL="8068" marR="8068" marT="8068" marB="0" anchor="b">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AU" sz="1400" u="none" strike="noStrike" dirty="0">
                          <a:effectLst/>
                        </a:rPr>
                        <a:t>29/04/2014</a:t>
                      </a:r>
                      <a:endParaRPr lang="en-AU" sz="1400" b="0" i="0" u="none" strike="noStrike" dirty="0">
                        <a:solidFill>
                          <a:srgbClr val="000000"/>
                        </a:solidFill>
                        <a:effectLst/>
                        <a:latin typeface="Calibri" panose="020F0502020204030204" pitchFamily="34" charset="0"/>
                      </a:endParaRPr>
                    </a:p>
                  </a:txBody>
                  <a:tcPr marL="8068" marR="8068" marT="8068" marB="0" anchor="b">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AU" sz="1400" u="none" strike="noStrike" dirty="0">
                          <a:effectLst/>
                        </a:rPr>
                        <a:t> </a:t>
                      </a:r>
                      <a:r>
                        <a:rPr lang="en-AU" sz="1400" u="none" strike="noStrike" dirty="0" smtClean="0">
                          <a:effectLst/>
                        </a:rPr>
                        <a:t>No</a:t>
                      </a:r>
                      <a:endParaRPr lang="en-AU" sz="1400" b="0" i="0" u="none" strike="noStrike" dirty="0">
                        <a:solidFill>
                          <a:srgbClr val="000000"/>
                        </a:solidFill>
                        <a:effectLst/>
                        <a:latin typeface="Calibri" panose="020F0502020204030204" pitchFamily="34" charset="0"/>
                      </a:endParaRPr>
                    </a:p>
                  </a:txBody>
                  <a:tcPr marL="8068" marR="8068" marT="8068" marB="0" anchor="b">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AU" sz="1400" u="none" strike="noStrike" dirty="0">
                          <a:effectLst/>
                        </a:rPr>
                        <a:t>4</a:t>
                      </a:r>
                      <a:endParaRPr lang="en-AU" sz="1400" b="0" i="0" u="none" strike="noStrike" dirty="0">
                        <a:solidFill>
                          <a:srgbClr val="000000"/>
                        </a:solidFill>
                        <a:effectLst/>
                        <a:latin typeface="Calibri" panose="020F0502020204030204" pitchFamily="34" charset="0"/>
                      </a:endParaRPr>
                    </a:p>
                  </a:txBody>
                  <a:tcPr marL="8068" marR="8068" marT="8068"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3" name="TextBox 2"/>
          <p:cNvSpPr txBox="1"/>
          <p:nvPr/>
        </p:nvSpPr>
        <p:spPr>
          <a:xfrm>
            <a:off x="179512" y="1052736"/>
            <a:ext cx="3312368" cy="3970318"/>
          </a:xfrm>
          <a:prstGeom prst="rect">
            <a:avLst/>
          </a:prstGeom>
          <a:noFill/>
        </p:spPr>
        <p:txBody>
          <a:bodyPr wrap="square" rtlCol="0">
            <a:spAutoFit/>
          </a:bodyPr>
          <a:lstStyle/>
          <a:p>
            <a:r>
              <a:rPr lang="en-AU" dirty="0" smtClean="0"/>
              <a:t>Work in small groups</a:t>
            </a:r>
          </a:p>
          <a:p>
            <a:endParaRPr lang="en-AU" dirty="0" smtClean="0"/>
          </a:p>
          <a:p>
            <a:r>
              <a:rPr lang="en-AU" dirty="0" smtClean="0"/>
              <a:t>Answer the following questions</a:t>
            </a:r>
          </a:p>
          <a:p>
            <a:endParaRPr lang="en-AU" dirty="0" smtClean="0"/>
          </a:p>
          <a:p>
            <a:endParaRPr lang="en-AU" dirty="0"/>
          </a:p>
          <a:p>
            <a:pPr marL="342900" indent="-342900">
              <a:buAutoNum type="arabicPeriod"/>
            </a:pPr>
            <a:r>
              <a:rPr lang="en-AU" dirty="0" smtClean="0"/>
              <a:t>Using these data, make an epidemic curve to show number of cases over time (per day).</a:t>
            </a:r>
          </a:p>
          <a:p>
            <a:pPr marL="342900" indent="-342900">
              <a:buAutoNum type="arabicPeriod"/>
            </a:pPr>
            <a:endParaRPr lang="en-AU" dirty="0"/>
          </a:p>
          <a:p>
            <a:pPr marL="342900" indent="-342900">
              <a:buAutoNum type="arabicPeriod"/>
            </a:pPr>
            <a:endParaRPr lang="en-AU" dirty="0" smtClean="0"/>
          </a:p>
          <a:p>
            <a:pPr marL="342900" indent="-342900">
              <a:buAutoNum type="arabicPeriod"/>
            </a:pPr>
            <a:r>
              <a:rPr lang="en-AU" dirty="0" smtClean="0"/>
              <a:t>Discuss what the epidemic curve can tell you about the problem.</a:t>
            </a:r>
            <a:endParaRPr lang="en-AU" dirty="0"/>
          </a:p>
        </p:txBody>
      </p:sp>
    </p:spTree>
    <p:extLst>
      <p:ext uri="{BB962C8B-B14F-4D97-AF65-F5344CB8AC3E}">
        <p14:creationId xmlns:p14="http://schemas.microsoft.com/office/powerpoint/2010/main" val="1404325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3986</TotalTime>
  <Words>2879</Words>
  <Application>Microsoft Office PowerPoint</Application>
  <PresentationFormat>On-screen Show (4:3)</PresentationFormat>
  <Paragraphs>680</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Cambria Math</vt:lpstr>
      <vt:lpstr>Times New Roman</vt:lpstr>
      <vt:lpstr>Office Theme</vt:lpstr>
      <vt:lpstr>Basic Field Epidemiology</vt:lpstr>
      <vt:lpstr>PowerPoint Presentation</vt:lpstr>
      <vt:lpstr>In this session we will talk about:</vt:lpstr>
      <vt:lpstr>Activity</vt:lpstr>
      <vt:lpstr>Video</vt:lpstr>
      <vt:lpstr>After watching the recorded PowerPoint</vt:lpstr>
      <vt:lpstr>Group activity – Investigation of abortions in pigs Background information</vt:lpstr>
      <vt:lpstr>Data from 14 pig farms</vt:lpstr>
      <vt:lpstr>Group Activity</vt:lpstr>
      <vt:lpstr>Group activity – abortions in pigs</vt:lpstr>
      <vt:lpstr>Group activity – Investigation of abortions in pigs</vt:lpstr>
      <vt:lpstr>Group activity –abortions in pigs</vt:lpstr>
      <vt:lpstr>Group activity – Investigation of abortions in pigs</vt:lpstr>
      <vt:lpstr>Group activity – Investigation of abortions in pigs</vt:lpstr>
      <vt:lpstr>Group activity – Investigation of abortions in pigs</vt:lpstr>
      <vt:lpstr>Group activity – Investigation of abortions in pigs</vt:lpstr>
      <vt:lpstr>Group activity – Investigation of abortions in pigs</vt:lpstr>
      <vt:lpstr>Group activity – Investigation of abortions in pigs</vt:lpstr>
      <vt:lpstr>Group activity – Investigation of abortions in pigs</vt:lpstr>
      <vt:lpstr>In this session we talked about:</vt:lpstr>
      <vt:lpstr>Key concepts of session 10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Nigel Perkins</cp:lastModifiedBy>
  <cp:revision>137</cp:revision>
  <cp:lastPrinted>2014-03-06T23:14:18Z</cp:lastPrinted>
  <dcterms:created xsi:type="dcterms:W3CDTF">2013-03-15T18:03:41Z</dcterms:created>
  <dcterms:modified xsi:type="dcterms:W3CDTF">2014-03-07T01:45:40Z</dcterms:modified>
</cp:coreProperties>
</file>