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66" r:id="rId2"/>
    <p:sldId id="367" r:id="rId3"/>
    <p:sldId id="368" r:id="rId4"/>
    <p:sldId id="369" r:id="rId5"/>
    <p:sldId id="370" r:id="rId6"/>
    <p:sldId id="371"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20" r:id="rId21"/>
    <p:sldId id="339" r:id="rId22"/>
    <p:sldId id="346" r:id="rId23"/>
    <p:sldId id="348" r:id="rId24"/>
    <p:sldId id="347" r:id="rId25"/>
    <p:sldId id="349" r:id="rId26"/>
    <p:sldId id="350" r:id="rId27"/>
    <p:sldId id="351" r:id="rId28"/>
    <p:sldId id="311" r:id="rId29"/>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83B5"/>
    <a:srgbClr val="5488B6"/>
    <a:srgbClr val="6C929E"/>
    <a:srgbClr val="6C0E9E"/>
    <a:srgbClr val="54769E"/>
    <a:srgbClr val="94528D"/>
    <a:srgbClr val="1E4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51E688-5777-4D37-BA26-0B83DDA53A70}" type="datetimeFigureOut">
              <a:rPr lang="en-AU"/>
              <a:pPr>
                <a:defRPr/>
              </a:pPr>
              <a:t>22/10/2014</a:t>
            </a:fld>
            <a:endParaRPr lang="en-AU"/>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898F79-09A5-4DE5-A153-E57BD361ECC2}" type="slidenum">
              <a:rPr lang="en-AU"/>
              <a:pPr>
                <a:defRPr/>
              </a:pPr>
              <a:t>‹#›</a:t>
            </a:fld>
            <a:endParaRPr lang="en-AU"/>
          </a:p>
        </p:txBody>
      </p:sp>
    </p:spTree>
    <p:extLst>
      <p:ext uri="{BB962C8B-B14F-4D97-AF65-F5344CB8AC3E}">
        <p14:creationId xmlns:p14="http://schemas.microsoft.com/office/powerpoint/2010/main" val="148344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C4BACB24-B6F2-41CD-BB50-75A09976D38F}" type="datetimeFigureOut">
              <a:rPr lang="en-US"/>
              <a:pPr>
                <a:defRPr/>
              </a:pPr>
              <a:t>10/22/2014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FA55D0F3-88B1-4C31-8E21-FF1C8AED84C4}" type="slidenum">
              <a:rPr lang="en-US"/>
              <a:pPr>
                <a:defRPr/>
              </a:pPr>
              <a:t>‹#›</a:t>
            </a:fld>
            <a:endParaRPr lang="en-US"/>
          </a:p>
        </p:txBody>
      </p:sp>
    </p:spTree>
    <p:extLst>
      <p:ext uri="{BB962C8B-B14F-4D97-AF65-F5344CB8AC3E}">
        <p14:creationId xmlns:p14="http://schemas.microsoft.com/office/powerpoint/2010/main" val="34275444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35A5D790-2F43-40E1-A74F-7780A172826A}" type="slidenum">
              <a:rPr lang="id-ID" altLang="en-US" smtClean="0"/>
              <a:pPr eaLnBrk="1" fontAlgn="base" hangingPunct="1">
                <a:spcBef>
                  <a:spcPct val="0"/>
                </a:spcBef>
                <a:spcAft>
                  <a:spcPct val="0"/>
                </a:spcAft>
              </a:pPr>
              <a:t>7</a:t>
            </a:fld>
            <a:endParaRPr lang="id-ID" altLang="en-US" smtClean="0"/>
          </a:p>
        </p:txBody>
      </p:sp>
    </p:spTree>
    <p:extLst>
      <p:ext uri="{BB962C8B-B14F-4D97-AF65-F5344CB8AC3E}">
        <p14:creationId xmlns:p14="http://schemas.microsoft.com/office/powerpoint/2010/main" val="75256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B4B523DB-1D9A-451D-A2CB-0EC3A7A231B0}" type="slidenum">
              <a:rPr lang="id-ID" altLang="en-US" smtClean="0"/>
              <a:pPr eaLnBrk="1" fontAlgn="base" hangingPunct="1">
                <a:spcBef>
                  <a:spcPct val="0"/>
                </a:spcBef>
                <a:spcAft>
                  <a:spcPct val="0"/>
                </a:spcAft>
              </a:pPr>
              <a:t>8</a:t>
            </a:fld>
            <a:endParaRPr lang="id-ID" altLang="en-US" smtClean="0"/>
          </a:p>
        </p:txBody>
      </p:sp>
    </p:spTree>
    <p:extLst>
      <p:ext uri="{BB962C8B-B14F-4D97-AF65-F5344CB8AC3E}">
        <p14:creationId xmlns:p14="http://schemas.microsoft.com/office/powerpoint/2010/main" val="212999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BB9C9D58-0708-48B3-A2E0-D690874BEC22}" type="slidenum">
              <a:rPr lang="id-ID" altLang="en-US" smtClean="0"/>
              <a:pPr eaLnBrk="1" fontAlgn="base" hangingPunct="1">
                <a:spcBef>
                  <a:spcPct val="0"/>
                </a:spcBef>
                <a:spcAft>
                  <a:spcPct val="0"/>
                </a:spcAft>
              </a:pPr>
              <a:t>9</a:t>
            </a:fld>
            <a:endParaRPr lang="id-ID" altLang="en-US" smtClean="0"/>
          </a:p>
        </p:txBody>
      </p:sp>
    </p:spTree>
    <p:extLst>
      <p:ext uri="{BB962C8B-B14F-4D97-AF65-F5344CB8AC3E}">
        <p14:creationId xmlns:p14="http://schemas.microsoft.com/office/powerpoint/2010/main" val="403800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8C9A85B6-E3FD-4319-B4D1-8957F790CB3A}" type="slidenum">
              <a:rPr lang="id-ID" altLang="en-US" smtClean="0"/>
              <a:pPr eaLnBrk="1" fontAlgn="base" hangingPunct="1">
                <a:spcBef>
                  <a:spcPct val="0"/>
                </a:spcBef>
                <a:spcAft>
                  <a:spcPct val="0"/>
                </a:spcAft>
              </a:pPr>
              <a:t>10</a:t>
            </a:fld>
            <a:endParaRPr lang="id-ID" altLang="en-US" smtClean="0"/>
          </a:p>
        </p:txBody>
      </p:sp>
    </p:spTree>
    <p:extLst>
      <p:ext uri="{BB962C8B-B14F-4D97-AF65-F5344CB8AC3E}">
        <p14:creationId xmlns:p14="http://schemas.microsoft.com/office/powerpoint/2010/main" val="87667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2A5ED9F4-5672-49D7-8629-E9C117E526F6}" type="slidenum">
              <a:rPr lang="id-ID" altLang="en-US" smtClean="0"/>
              <a:pPr eaLnBrk="1" fontAlgn="base" hangingPunct="1">
                <a:spcBef>
                  <a:spcPct val="0"/>
                </a:spcBef>
                <a:spcAft>
                  <a:spcPct val="0"/>
                </a:spcAft>
              </a:pPr>
              <a:t>11</a:t>
            </a:fld>
            <a:endParaRPr lang="id-ID" altLang="en-US" smtClean="0"/>
          </a:p>
        </p:txBody>
      </p:sp>
    </p:spTree>
    <p:extLst>
      <p:ext uri="{BB962C8B-B14F-4D97-AF65-F5344CB8AC3E}">
        <p14:creationId xmlns:p14="http://schemas.microsoft.com/office/powerpoint/2010/main" val="137438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d-ID"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DA5742CC-7ACC-4FDA-83F1-88EAC6E697C1}" type="slidenum">
              <a:rPr lang="id-ID" altLang="en-US" smtClean="0"/>
              <a:pPr eaLnBrk="1" fontAlgn="base" hangingPunct="1">
                <a:spcBef>
                  <a:spcPct val="0"/>
                </a:spcBef>
                <a:spcAft>
                  <a:spcPct val="0"/>
                </a:spcAft>
              </a:pPr>
              <a:t>12</a:t>
            </a:fld>
            <a:endParaRPr lang="id-ID" altLang="en-US" smtClean="0"/>
          </a:p>
        </p:txBody>
      </p:sp>
    </p:spTree>
    <p:extLst>
      <p:ext uri="{BB962C8B-B14F-4D97-AF65-F5344CB8AC3E}">
        <p14:creationId xmlns:p14="http://schemas.microsoft.com/office/powerpoint/2010/main" val="294044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089B1A-B7AE-4CF4-B50A-9E0226C42D39}" type="slidenum">
              <a:rPr lang="en-AU" smtClean="0"/>
              <a:pPr fontAlgn="base">
                <a:spcBef>
                  <a:spcPct val="0"/>
                </a:spcBef>
                <a:spcAft>
                  <a:spcPct val="0"/>
                </a:spcAft>
                <a:defRPr/>
              </a:pPr>
              <a:t>28</a:t>
            </a:fld>
            <a:endParaRPr lang="en-AU" smtClean="0"/>
          </a:p>
        </p:txBody>
      </p:sp>
    </p:spTree>
    <p:extLst>
      <p:ext uri="{BB962C8B-B14F-4D97-AF65-F5344CB8AC3E}">
        <p14:creationId xmlns:p14="http://schemas.microsoft.com/office/powerpoint/2010/main" val="1729069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457200" y="2057400"/>
            <a:ext cx="8229600" cy="2286000"/>
          </a:xfrm>
          <a:prstGeom prst="rect">
            <a:avLst/>
          </a:prstGeom>
          <a:solidFill>
            <a:schemeClr val="tx1">
              <a:lumMod val="75000"/>
              <a:lumOff val="25000"/>
            </a:schemeClr>
          </a:solidFill>
          <a:ln w="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l="7120" t="53516" r="30960" b="11803"/>
          <a:stretch>
            <a:fillRect/>
          </a:stretch>
        </p:blipFill>
        <p:spPr bwMode="auto">
          <a:xfrm>
            <a:off x="457200" y="1295400"/>
            <a:ext cx="350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39725"/>
            <a:ext cx="1450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IMG_6214.jpg"/>
          <p:cNvPicPr>
            <a:picLocks noChangeAspect="1"/>
          </p:cNvPicPr>
          <p:nvPr userDrawn="1"/>
        </p:nvPicPr>
        <p:blipFill>
          <a:blip r:embed="rId4">
            <a:extLst>
              <a:ext uri="{28A0092B-C50C-407E-A947-70E740481C1C}">
                <a14:useLocalDpi xmlns:a14="http://schemas.microsoft.com/office/drawing/2010/main" val="0"/>
              </a:ext>
            </a:extLst>
          </a:blip>
          <a:srcRect l="25462" t="33333" r="16512" b="24075"/>
          <a:stretch>
            <a:fillRect/>
          </a:stretch>
        </p:blipFill>
        <p:spPr bwMode="auto">
          <a:xfrm>
            <a:off x="457200" y="4419600"/>
            <a:ext cx="358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IMG_9348.jpg"/>
          <p:cNvPicPr>
            <a:picLocks noChangeAspect="1"/>
          </p:cNvPicPr>
          <p:nvPr userDrawn="1"/>
        </p:nvPicPr>
        <p:blipFill>
          <a:blip r:embed="rId5">
            <a:extLst>
              <a:ext uri="{28A0092B-C50C-407E-A947-70E740481C1C}">
                <a14:useLocalDpi xmlns:a14="http://schemas.microsoft.com/office/drawing/2010/main" val="0"/>
              </a:ext>
            </a:extLst>
          </a:blip>
          <a:srcRect l="3995" t="19048" r="13400" b="28572"/>
          <a:stretch>
            <a:fillRect/>
          </a:stretch>
        </p:blipFill>
        <p:spPr bwMode="auto">
          <a:xfrm>
            <a:off x="4114800" y="53340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1040078.jpg"/>
          <p:cNvPicPr>
            <a:picLocks noChangeAspect="1"/>
          </p:cNvPicPr>
          <p:nvPr userDrawn="1"/>
        </p:nvPicPr>
        <p:blipFill>
          <a:blip r:embed="rId6">
            <a:extLst>
              <a:ext uri="{28A0092B-C50C-407E-A947-70E740481C1C}">
                <a14:useLocalDpi xmlns:a14="http://schemas.microsoft.com/office/drawing/2010/main" val="0"/>
              </a:ext>
            </a:extLst>
          </a:blip>
          <a:srcRect t="13792" r="6897" b="35632"/>
          <a:stretch>
            <a:fillRect/>
          </a:stretch>
        </p:blipFill>
        <p:spPr bwMode="auto">
          <a:xfrm>
            <a:off x="4114800" y="44196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Logo Kementan.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51725" y="50800"/>
            <a:ext cx="120967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5"/>
          <p:cNvSpPr>
            <a:spLocks noGrp="1"/>
          </p:cNvSpPr>
          <p:nvPr>
            <p:ph type="body" sz="quarter" idx="14"/>
          </p:nvPr>
        </p:nvSpPr>
        <p:spPr>
          <a:xfrm>
            <a:off x="838200" y="1403131"/>
            <a:ext cx="3124200" cy="425669"/>
          </a:xfrm>
        </p:spPr>
        <p:txBody>
          <a:bodyPr anchor="ctr">
            <a:normAutofit/>
          </a:bodyPr>
          <a:lstStyle>
            <a:lvl1pPr algn="l">
              <a:buNone/>
              <a:defRPr lang="en-US" sz="1200" kern="1200" dirty="0" smtClean="0">
                <a:solidFill>
                  <a:schemeClr val="bg1"/>
                </a:solidFill>
                <a:latin typeface="Calibri" pitchFamily="34" charset="0"/>
                <a:ea typeface="+mn-ea"/>
                <a:cs typeface="+mn-cs"/>
              </a:defRPr>
            </a:lvl1pPr>
          </a:lstStyle>
          <a:p>
            <a:pPr lvl="0"/>
            <a:r>
              <a:rPr lang="en-US" smtClean="0"/>
              <a:t>Click to edit Master text styles</a:t>
            </a:r>
          </a:p>
        </p:txBody>
      </p:sp>
      <p:sp>
        <p:nvSpPr>
          <p:cNvPr id="13" name="Title 1"/>
          <p:cNvSpPr>
            <a:spLocks noGrp="1"/>
          </p:cNvSpPr>
          <p:nvPr>
            <p:ph type="title"/>
          </p:nvPr>
        </p:nvSpPr>
        <p:spPr>
          <a:xfrm>
            <a:off x="914400" y="2514600"/>
            <a:ext cx="7239000" cy="1524000"/>
          </a:xfrm>
        </p:spPr>
        <p:txBody>
          <a:bodyPr>
            <a:normAutofit/>
          </a:bodyPr>
          <a:lstStyle>
            <a:lvl1pPr algn="l">
              <a:defRPr sz="3500" b="0" kern="200" cap="all">
                <a:solidFill>
                  <a:schemeClr val="bg1"/>
                </a:solidFill>
              </a:defRPr>
            </a:lvl1pPr>
          </a:lstStyle>
          <a:p>
            <a:r>
              <a:rPr lang="en-US" smtClean="0"/>
              <a:t>Click to edit Master title style</a:t>
            </a:r>
            <a:endParaRPr lang="en-US" dirty="0"/>
          </a:p>
        </p:txBody>
      </p:sp>
      <p:sp>
        <p:nvSpPr>
          <p:cNvPr id="12" name="Date Placeholder 3"/>
          <p:cNvSpPr>
            <a:spLocks noGrp="1"/>
          </p:cNvSpPr>
          <p:nvPr>
            <p:ph type="dt" sz="half" idx="15"/>
          </p:nvPr>
        </p:nvSpPr>
        <p:spPr/>
        <p:txBody>
          <a:bodyPr/>
          <a:lstStyle>
            <a:lvl1pPr>
              <a:defRPr/>
            </a:lvl1pPr>
          </a:lstStyle>
          <a:p>
            <a:pPr>
              <a:defRPr/>
            </a:pPr>
            <a:fld id="{7A448D2F-FDD8-4954-B8D3-FF192FB60663}" type="datetimeFigureOut">
              <a:rPr lang="en-US"/>
              <a:pPr>
                <a:defRPr/>
              </a:pPr>
              <a:t>10/22/2014</a:t>
            </a:fld>
            <a:endParaRPr lang="en-US"/>
          </a:p>
        </p:txBody>
      </p:sp>
      <p:sp>
        <p:nvSpPr>
          <p:cNvPr id="14" name="Footer Placeholder 4"/>
          <p:cNvSpPr>
            <a:spLocks noGrp="1"/>
          </p:cNvSpPr>
          <p:nvPr>
            <p:ph type="ftr" sz="quarter" idx="16"/>
          </p:nvPr>
        </p:nvSpPr>
        <p:spPr/>
        <p:txBody>
          <a:bodyPr/>
          <a:lstStyle>
            <a:lvl1pPr>
              <a:defRPr/>
            </a:lvl1pPr>
          </a:lstStyle>
          <a:p>
            <a:pPr>
              <a:defRPr/>
            </a:pPr>
            <a:endParaRPr lang="en-US"/>
          </a:p>
        </p:txBody>
      </p:sp>
      <p:sp>
        <p:nvSpPr>
          <p:cNvPr id="15" name="Slide Number Placeholder 5"/>
          <p:cNvSpPr>
            <a:spLocks noGrp="1"/>
          </p:cNvSpPr>
          <p:nvPr>
            <p:ph type="sldNum" sz="quarter" idx="17"/>
          </p:nvPr>
        </p:nvSpPr>
        <p:spPr/>
        <p:txBody>
          <a:bodyPr/>
          <a:lstStyle>
            <a:lvl1pPr>
              <a:defRPr/>
            </a:lvl1pPr>
          </a:lstStyle>
          <a:p>
            <a:pPr>
              <a:defRPr/>
            </a:pPr>
            <a:fld id="{B3881A15-24F2-43BA-A4DA-88F5082FC154}" type="slidenum">
              <a:rPr lang="en-US"/>
              <a:pPr>
                <a:defRPr/>
              </a:pPr>
              <a:t>‹#›</a:t>
            </a:fld>
            <a:endParaRPr lang="en-US"/>
          </a:p>
        </p:txBody>
      </p:sp>
    </p:spTree>
    <p:extLst>
      <p:ext uri="{BB962C8B-B14F-4D97-AF65-F5344CB8AC3E}">
        <p14:creationId xmlns:p14="http://schemas.microsoft.com/office/powerpoint/2010/main" val="199016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9C7051-45A0-41A0-9E65-EA0FD5E325FD}" type="datetimeFigureOut">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A77A6E-2C44-4749-BF6B-97129B2082DF}" type="slidenum">
              <a:rPr lang="en-US"/>
              <a:pPr>
                <a:defRPr/>
              </a:pPr>
              <a:t>‹#›</a:t>
            </a:fld>
            <a:endParaRPr lang="en-US"/>
          </a:p>
        </p:txBody>
      </p:sp>
    </p:spTree>
    <p:extLst>
      <p:ext uri="{BB962C8B-B14F-4D97-AF65-F5344CB8AC3E}">
        <p14:creationId xmlns:p14="http://schemas.microsoft.com/office/powerpoint/2010/main" val="85975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45CA3E-A2F8-45E5-97A4-22848975E8D8}" type="datetimeFigureOut">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56978-609E-4B02-85C6-AA5749C965A5}" type="slidenum">
              <a:rPr lang="en-US"/>
              <a:pPr>
                <a:defRPr/>
              </a:pPr>
              <a:t>‹#›</a:t>
            </a:fld>
            <a:endParaRPr lang="en-US"/>
          </a:p>
        </p:txBody>
      </p:sp>
    </p:spTree>
    <p:extLst>
      <p:ext uri="{BB962C8B-B14F-4D97-AF65-F5344CB8AC3E}">
        <p14:creationId xmlns:p14="http://schemas.microsoft.com/office/powerpoint/2010/main" val="380334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4C6F70-9E37-43A5-8632-6675A468F59F}" type="datetimeFigureOut">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59D735-337B-4223-BF69-9B6ADDACDD39}" type="slidenum">
              <a:rPr lang="en-US"/>
              <a:pPr>
                <a:defRPr/>
              </a:pPr>
              <a:t>‹#›</a:t>
            </a:fld>
            <a:endParaRPr lang="en-US"/>
          </a:p>
        </p:txBody>
      </p:sp>
    </p:spTree>
    <p:extLst>
      <p:ext uri="{BB962C8B-B14F-4D97-AF65-F5344CB8AC3E}">
        <p14:creationId xmlns:p14="http://schemas.microsoft.com/office/powerpoint/2010/main" val="138013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80E57C-FDDA-41B9-98B0-7AF74C4FBA70}" type="datetimeFigureOut">
              <a:rPr lang="en-US"/>
              <a:pPr>
                <a:defRPr/>
              </a:pPr>
              <a:t>10/22/2014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8E68F5-66BF-4B99-B0ED-2C2796095F4F}" type="slidenum">
              <a:rPr lang="en-US"/>
              <a:pPr>
                <a:defRPr/>
              </a:pPr>
              <a:t>‹#›</a:t>
            </a:fld>
            <a:endParaRPr lang="en-US"/>
          </a:p>
        </p:txBody>
      </p:sp>
    </p:spTree>
    <p:extLst>
      <p:ext uri="{BB962C8B-B14F-4D97-AF65-F5344CB8AC3E}">
        <p14:creationId xmlns:p14="http://schemas.microsoft.com/office/powerpoint/2010/main" val="45550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43EA42-82CE-47DE-9E74-EE8A270229AA}" type="datetimeFigureOut">
              <a:rPr lang="en-US"/>
              <a:pPr>
                <a:defRPr/>
              </a:pPr>
              <a:t>10/22/2014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7A1F78-C965-42D4-AF08-881DDB6AD35D}" type="slidenum">
              <a:rPr lang="en-US"/>
              <a:pPr>
                <a:defRPr/>
              </a:pPr>
              <a:t>‹#›</a:t>
            </a:fld>
            <a:endParaRPr lang="en-US"/>
          </a:p>
        </p:txBody>
      </p:sp>
    </p:spTree>
    <p:extLst>
      <p:ext uri="{BB962C8B-B14F-4D97-AF65-F5344CB8AC3E}">
        <p14:creationId xmlns:p14="http://schemas.microsoft.com/office/powerpoint/2010/main" val="77871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90FE2C-46FC-43FB-A134-BC75E2CAD94A}" type="datetimeFigureOut">
              <a:rPr lang="en-US"/>
              <a:pPr>
                <a:defRPr/>
              </a:pPr>
              <a:t>10/22/2014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3728F1-8FCB-478C-ABA7-5C6F9C5AE1D4}" type="slidenum">
              <a:rPr lang="en-US"/>
              <a:pPr>
                <a:defRPr/>
              </a:pPr>
              <a:t>‹#›</a:t>
            </a:fld>
            <a:endParaRPr lang="en-US"/>
          </a:p>
        </p:txBody>
      </p:sp>
    </p:spTree>
    <p:extLst>
      <p:ext uri="{BB962C8B-B14F-4D97-AF65-F5344CB8AC3E}">
        <p14:creationId xmlns:p14="http://schemas.microsoft.com/office/powerpoint/2010/main" val="417906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C58F83-E292-4121-BF1D-E8A3981E8C09}" type="datetimeFigureOut">
              <a:rPr lang="en-US"/>
              <a:pPr>
                <a:defRPr/>
              </a:pPr>
              <a:t>10/22/2014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DAFDCB-F488-44F2-967D-EAA727A8B5A6}" type="slidenum">
              <a:rPr lang="en-US"/>
              <a:pPr>
                <a:defRPr/>
              </a:pPr>
              <a:t>‹#›</a:t>
            </a:fld>
            <a:endParaRPr lang="en-US"/>
          </a:p>
        </p:txBody>
      </p:sp>
    </p:spTree>
    <p:extLst>
      <p:ext uri="{BB962C8B-B14F-4D97-AF65-F5344CB8AC3E}">
        <p14:creationId xmlns:p14="http://schemas.microsoft.com/office/powerpoint/2010/main" val="163544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1FCD59-5EAE-4A33-851C-421C391BA29C}" type="datetimeFigureOut">
              <a:rPr lang="en-US"/>
              <a:pPr>
                <a:defRPr/>
              </a:pPr>
              <a:t>10/22/2014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09E84F-F356-4C6B-9CC9-6D98C7A6F81D}" type="slidenum">
              <a:rPr lang="en-US"/>
              <a:pPr>
                <a:defRPr/>
              </a:pPr>
              <a:t>‹#›</a:t>
            </a:fld>
            <a:endParaRPr lang="en-US"/>
          </a:p>
        </p:txBody>
      </p:sp>
    </p:spTree>
    <p:extLst>
      <p:ext uri="{BB962C8B-B14F-4D97-AF65-F5344CB8AC3E}">
        <p14:creationId xmlns:p14="http://schemas.microsoft.com/office/powerpoint/2010/main" val="36292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C57931-994B-4172-9B29-41CA92A0F1D0}" type="datetimeFigureOut">
              <a:rPr lang="en-US"/>
              <a:pPr>
                <a:defRPr/>
              </a:pPr>
              <a:t>10/22/2014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D37BC3-1A91-4FDB-A038-B575D469B78D}" type="slidenum">
              <a:rPr lang="en-US"/>
              <a:pPr>
                <a:defRPr/>
              </a:pPr>
              <a:t>‹#›</a:t>
            </a:fld>
            <a:endParaRPr lang="en-US"/>
          </a:p>
        </p:txBody>
      </p:sp>
    </p:spTree>
    <p:extLst>
      <p:ext uri="{BB962C8B-B14F-4D97-AF65-F5344CB8AC3E}">
        <p14:creationId xmlns:p14="http://schemas.microsoft.com/office/powerpoint/2010/main" val="87621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926A74-1121-4A62-B83F-8F500A2FAAA8}" type="datetimeFigureOut">
              <a:rPr lang="en-US"/>
              <a:pPr>
                <a:defRPr/>
              </a:pPr>
              <a:t>10/22/2014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01FB7E-987D-4D9F-8753-2CA6BDAF6FB4}" type="slidenum">
              <a:rPr lang="en-US"/>
              <a:pPr>
                <a:defRPr/>
              </a:pPr>
              <a:t>‹#›</a:t>
            </a:fld>
            <a:endParaRPr lang="en-US"/>
          </a:p>
        </p:txBody>
      </p:sp>
    </p:spTree>
    <p:extLst>
      <p:ext uri="{BB962C8B-B14F-4D97-AF65-F5344CB8AC3E}">
        <p14:creationId xmlns:p14="http://schemas.microsoft.com/office/powerpoint/2010/main" val="3739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F289978-159C-4E67-8FAD-7D821C2F781D}" type="datetimeFigureOut">
              <a:rPr lang="en-US"/>
              <a:pPr>
                <a:defRPr/>
              </a:pPr>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404809-6C24-47D7-9BA7-DC927DE4BB9E}" type="slidenum">
              <a:rPr lang="en-US"/>
              <a:pPr>
                <a:defRPr/>
              </a:pPr>
              <a:t>‹#›</a:t>
            </a:fld>
            <a:endParaRPr lang="en-US"/>
          </a:p>
        </p:txBody>
      </p:sp>
      <p:pic>
        <p:nvPicPr>
          <p:cNvPr id="1031" name="Picture 6"/>
          <p:cNvPicPr>
            <a:picLocks noChangeAspect="1"/>
          </p:cNvPicPr>
          <p:nvPr userDrawn="1"/>
        </p:nvPicPr>
        <p:blipFill>
          <a:blip r:embed="rId13">
            <a:extLst>
              <a:ext uri="{28A0092B-C50C-407E-A947-70E740481C1C}">
                <a14:useLocalDpi xmlns:a14="http://schemas.microsoft.com/office/drawing/2010/main" val="0"/>
              </a:ext>
            </a:extLst>
          </a:blip>
          <a:srcRect l="3493" t="9715" r="3493" b="9282"/>
          <a:stretch>
            <a:fillRect/>
          </a:stretch>
        </p:blipFill>
        <p:spPr bwMode="auto">
          <a:xfrm>
            <a:off x="457200" y="4419600"/>
            <a:ext cx="822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sikhnas.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78098"/>
          </a:xfrm>
        </p:spPr>
        <p:txBody>
          <a:bodyPr/>
          <a:lstStyle/>
          <a:p>
            <a:r>
              <a:rPr lang="id-ID" dirty="0" smtClean="0"/>
              <a:t>Diskusi Kelompok</a:t>
            </a:r>
            <a:endParaRPr lang="id-ID" dirty="0"/>
          </a:p>
        </p:txBody>
      </p:sp>
      <p:sp>
        <p:nvSpPr>
          <p:cNvPr id="6" name="Content Placeholder 5"/>
          <p:cNvSpPr>
            <a:spLocks noGrp="1"/>
          </p:cNvSpPr>
          <p:nvPr>
            <p:ph idx="1"/>
          </p:nvPr>
        </p:nvSpPr>
        <p:spPr>
          <a:xfrm>
            <a:off x="4708984" y="1600200"/>
            <a:ext cx="3977816" cy="19460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id-ID" sz="1800" dirty="0">
              <a:solidFill>
                <a:schemeClr val="tx1"/>
              </a:solidFill>
            </a:endParaRPr>
          </a:p>
        </p:txBody>
      </p:sp>
      <p:sp>
        <p:nvSpPr>
          <p:cNvPr id="7" name="Content Placeholder 5"/>
          <p:cNvSpPr txBox="1">
            <a:spLocks/>
          </p:cNvSpPr>
          <p:nvPr/>
        </p:nvSpPr>
        <p:spPr bwMode="auto">
          <a:xfrm>
            <a:off x="460513" y="4083670"/>
            <a:ext cx="3978966" cy="2155476"/>
          </a:xfrm>
          <a:prstGeom prst="roundRect">
            <a:avLst/>
          </a:prstGeom>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id-ID" sz="1800" dirty="0">
              <a:solidFill>
                <a:schemeClr val="tx1"/>
              </a:solidFill>
            </a:endParaRPr>
          </a:p>
        </p:txBody>
      </p:sp>
      <p:sp>
        <p:nvSpPr>
          <p:cNvPr id="8" name="Content Placeholder 5"/>
          <p:cNvSpPr txBox="1">
            <a:spLocks/>
          </p:cNvSpPr>
          <p:nvPr/>
        </p:nvSpPr>
        <p:spPr bwMode="auto">
          <a:xfrm>
            <a:off x="479039" y="1600200"/>
            <a:ext cx="3960440" cy="1946049"/>
          </a:xfrm>
          <a:prstGeom prst="roundRect">
            <a:avLst/>
          </a:prstGeom>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id-ID" sz="1800" dirty="0">
              <a:solidFill>
                <a:schemeClr val="tx1"/>
              </a:solidFill>
            </a:endParaRPr>
          </a:p>
        </p:txBody>
      </p:sp>
      <p:sp>
        <p:nvSpPr>
          <p:cNvPr id="9" name="Content Placeholder 5"/>
          <p:cNvSpPr txBox="1">
            <a:spLocks/>
          </p:cNvSpPr>
          <p:nvPr/>
        </p:nvSpPr>
        <p:spPr bwMode="auto">
          <a:xfrm>
            <a:off x="4837720" y="4083671"/>
            <a:ext cx="3849080" cy="2139518"/>
          </a:xfrm>
          <a:prstGeom prst="roundRect">
            <a:avLst/>
          </a:prstGeom>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id-ID" sz="1800" dirty="0">
              <a:solidFill>
                <a:schemeClr val="tx1"/>
              </a:solidFill>
            </a:endParaRPr>
          </a:p>
        </p:txBody>
      </p:sp>
      <p:sp>
        <p:nvSpPr>
          <p:cNvPr id="10" name="TextBox 9"/>
          <p:cNvSpPr txBox="1"/>
          <p:nvPr/>
        </p:nvSpPr>
        <p:spPr>
          <a:xfrm>
            <a:off x="1691680" y="1115452"/>
            <a:ext cx="1368152" cy="369332"/>
          </a:xfrm>
          <a:prstGeom prst="rect">
            <a:avLst/>
          </a:prstGeom>
          <a:noFill/>
        </p:spPr>
        <p:txBody>
          <a:bodyPr wrap="square" rtlCol="0">
            <a:spAutoFit/>
          </a:bodyPr>
          <a:lstStyle/>
          <a:p>
            <a:pPr algn="ctr"/>
            <a:r>
              <a:rPr lang="id-ID" b="1" dirty="0" smtClean="0"/>
              <a:t>I</a:t>
            </a:r>
            <a:endParaRPr lang="id-ID" b="1" dirty="0"/>
          </a:p>
        </p:txBody>
      </p:sp>
      <p:sp>
        <p:nvSpPr>
          <p:cNvPr id="11" name="TextBox 10"/>
          <p:cNvSpPr txBox="1"/>
          <p:nvPr/>
        </p:nvSpPr>
        <p:spPr>
          <a:xfrm>
            <a:off x="6078184" y="1191072"/>
            <a:ext cx="1368152" cy="369332"/>
          </a:xfrm>
          <a:prstGeom prst="rect">
            <a:avLst/>
          </a:prstGeom>
          <a:noFill/>
        </p:spPr>
        <p:txBody>
          <a:bodyPr wrap="square" rtlCol="0">
            <a:spAutoFit/>
          </a:bodyPr>
          <a:lstStyle/>
          <a:p>
            <a:pPr algn="ctr"/>
            <a:r>
              <a:rPr lang="id-ID" b="1" dirty="0" smtClean="0"/>
              <a:t>II</a:t>
            </a:r>
            <a:endParaRPr lang="id-ID" b="1" dirty="0"/>
          </a:p>
        </p:txBody>
      </p:sp>
      <p:sp>
        <p:nvSpPr>
          <p:cNvPr id="12" name="TextBox 11"/>
          <p:cNvSpPr txBox="1"/>
          <p:nvPr/>
        </p:nvSpPr>
        <p:spPr>
          <a:xfrm>
            <a:off x="1670043" y="3707740"/>
            <a:ext cx="1368152" cy="369332"/>
          </a:xfrm>
          <a:prstGeom prst="rect">
            <a:avLst/>
          </a:prstGeom>
          <a:noFill/>
        </p:spPr>
        <p:txBody>
          <a:bodyPr wrap="square" rtlCol="0">
            <a:spAutoFit/>
          </a:bodyPr>
          <a:lstStyle/>
          <a:p>
            <a:pPr algn="ctr"/>
            <a:r>
              <a:rPr lang="id-ID" b="1" dirty="0" smtClean="0"/>
              <a:t>III</a:t>
            </a:r>
            <a:endParaRPr lang="id-ID" b="1" dirty="0"/>
          </a:p>
        </p:txBody>
      </p:sp>
      <p:sp>
        <p:nvSpPr>
          <p:cNvPr id="14" name="TextBox 13"/>
          <p:cNvSpPr txBox="1"/>
          <p:nvPr/>
        </p:nvSpPr>
        <p:spPr>
          <a:xfrm>
            <a:off x="6078184" y="3714337"/>
            <a:ext cx="1368152" cy="369332"/>
          </a:xfrm>
          <a:prstGeom prst="rect">
            <a:avLst/>
          </a:prstGeom>
          <a:noFill/>
        </p:spPr>
        <p:txBody>
          <a:bodyPr wrap="square" rtlCol="0">
            <a:spAutoFit/>
          </a:bodyPr>
          <a:lstStyle/>
          <a:p>
            <a:pPr algn="ctr"/>
            <a:r>
              <a:rPr lang="id-ID" b="1" dirty="0" smtClean="0"/>
              <a:t>IV</a:t>
            </a:r>
            <a:endParaRPr lang="id-ID" b="1" dirty="0"/>
          </a:p>
        </p:txBody>
      </p:sp>
    </p:spTree>
    <p:extLst>
      <p:ext uri="{BB962C8B-B14F-4D97-AF65-F5344CB8AC3E}">
        <p14:creationId xmlns:p14="http://schemas.microsoft.com/office/powerpoint/2010/main" val="806169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abanan.jpg"/>
          <p:cNvPicPr>
            <a:picLocks noChangeAspect="1"/>
          </p:cNvPicPr>
          <p:nvPr/>
        </p:nvPicPr>
        <p:blipFill>
          <a:blip r:embed="rId3">
            <a:extLst>
              <a:ext uri="{28A0092B-C50C-407E-A947-70E740481C1C}">
                <a14:useLocalDpi xmlns:a14="http://schemas.microsoft.com/office/drawing/2010/main" val="0"/>
              </a:ext>
            </a:extLst>
          </a:blip>
          <a:srcRect l="6757" r="75085"/>
          <a:stretch>
            <a:fillRect/>
          </a:stretch>
        </p:blipFill>
        <p:spPr bwMode="auto">
          <a:xfrm>
            <a:off x="0" y="0"/>
            <a:ext cx="17335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692275" y="-26988"/>
            <a:ext cx="7451725" cy="1223963"/>
          </a:xfrm>
          <a:prstGeom prst="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b="1" dirty="0">
                <a:solidFill>
                  <a:schemeClr val="bg1"/>
                </a:solidFill>
                <a:latin typeface="Aharoni" pitchFamily="2" charset="-79"/>
                <a:cs typeface="Aharoni" pitchFamily="2" charset="-79"/>
              </a:rPr>
              <a:t>SISTIM INFORMASI </a:t>
            </a:r>
            <a:r>
              <a:rPr lang="id-ID" sz="2800" b="1" dirty="0">
                <a:solidFill>
                  <a:schemeClr val="bg1"/>
                </a:solidFill>
                <a:latin typeface="Aharoni" pitchFamily="2" charset="-79"/>
                <a:cs typeface="Aharoni" pitchFamily="2" charset="-79"/>
              </a:rPr>
              <a:t> </a:t>
            </a:r>
            <a:r>
              <a:rPr lang="id-ID" sz="2800" dirty="0">
                <a:solidFill>
                  <a:schemeClr val="bg1"/>
                </a:solidFill>
                <a:latin typeface="Aharoni" pitchFamily="2" charset="-79"/>
                <a:cs typeface="Aharoni" pitchFamily="2" charset="-79"/>
              </a:rPr>
              <a:t>YANG SUDAH ADA</a:t>
            </a:r>
            <a:endParaRPr lang="en-US" sz="2800" b="1" dirty="0">
              <a:solidFill>
                <a:schemeClr val="bg1"/>
              </a:solidFill>
              <a:latin typeface="Aharoni" pitchFamily="2" charset="-79"/>
              <a:cs typeface="Aharoni" pitchFamily="2" charset="-79"/>
            </a:endParaRPr>
          </a:p>
        </p:txBody>
      </p:sp>
      <p:sp>
        <p:nvSpPr>
          <p:cNvPr id="7172" name="Content Placeholder 2"/>
          <p:cNvSpPr txBox="1">
            <a:spLocks/>
          </p:cNvSpPr>
          <p:nvPr/>
        </p:nvSpPr>
        <p:spPr bwMode="auto">
          <a:xfrm>
            <a:off x="2500313" y="1600200"/>
            <a:ext cx="6248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altLang="en-US" sz="2800">
                <a:latin typeface="Calibri" pitchFamily="34" charset="0"/>
              </a:rPr>
              <a:t>SIKHNAS</a:t>
            </a:r>
          </a:p>
          <a:p>
            <a:pPr eaLnBrk="1" hangingPunct="1">
              <a:spcBef>
                <a:spcPct val="20000"/>
              </a:spcBef>
              <a:buFont typeface="Arial" charset="0"/>
              <a:buChar char="•"/>
            </a:pPr>
            <a:r>
              <a:rPr lang="en-US" altLang="en-US" sz="2800">
                <a:latin typeface="Calibri" pitchFamily="34" charset="0"/>
              </a:rPr>
              <a:t>Infolab</a:t>
            </a:r>
          </a:p>
          <a:p>
            <a:pPr eaLnBrk="1" hangingPunct="1">
              <a:spcBef>
                <a:spcPct val="20000"/>
              </a:spcBef>
              <a:buFont typeface="Arial" charset="0"/>
              <a:buChar char="•"/>
            </a:pPr>
            <a:r>
              <a:rPr lang="en-US" altLang="en-US" sz="2800">
                <a:latin typeface="Calibri" pitchFamily="34" charset="0"/>
              </a:rPr>
              <a:t>PDSR,NVS</a:t>
            </a:r>
          </a:p>
          <a:p>
            <a:pPr eaLnBrk="1" hangingPunct="1">
              <a:spcBef>
                <a:spcPct val="20000"/>
              </a:spcBef>
              <a:buFont typeface="Arial" charset="0"/>
              <a:buChar char="•"/>
            </a:pPr>
            <a:r>
              <a:rPr lang="en-US" altLang="en-US" sz="2800">
                <a:latin typeface="Calibri" pitchFamily="34" charset="0"/>
              </a:rPr>
              <a:t>Sms “gateway” HPAI</a:t>
            </a:r>
          </a:p>
          <a:p>
            <a:pPr eaLnBrk="1" hangingPunct="1">
              <a:spcBef>
                <a:spcPct val="20000"/>
              </a:spcBef>
              <a:buFont typeface="Arial" charset="0"/>
              <a:buChar char="•"/>
            </a:pPr>
            <a:r>
              <a:rPr lang="en-US" altLang="en-US" sz="2800">
                <a:latin typeface="Calibri" pitchFamily="34" charset="0"/>
              </a:rPr>
              <a:t>Karantina</a:t>
            </a:r>
          </a:p>
          <a:p>
            <a:pPr eaLnBrk="1" hangingPunct="1">
              <a:spcBef>
                <a:spcPct val="20000"/>
              </a:spcBef>
              <a:buFont typeface="Arial" charset="0"/>
              <a:buChar char="•"/>
            </a:pPr>
            <a:r>
              <a:rPr lang="en-US" altLang="en-US" sz="2800">
                <a:latin typeface="Calibri" pitchFamily="34" charset="0"/>
              </a:rPr>
              <a:t>Populasi Hewan</a:t>
            </a:r>
          </a:p>
          <a:p>
            <a:pPr eaLnBrk="1" hangingPunct="1">
              <a:spcBef>
                <a:spcPct val="20000"/>
              </a:spcBef>
              <a:buFont typeface="Arial" charset="0"/>
              <a:buChar char="•"/>
            </a:pPr>
            <a:r>
              <a:rPr lang="id-ID" altLang="en-US" sz="2800">
                <a:latin typeface="Calibri" pitchFamily="34" charset="0"/>
              </a:rPr>
              <a:t>Laporan IB</a:t>
            </a:r>
          </a:p>
          <a:p>
            <a:pPr eaLnBrk="1" hangingPunct="1">
              <a:spcBef>
                <a:spcPct val="20000"/>
              </a:spcBef>
              <a:buFont typeface="Arial" charset="0"/>
              <a:buChar char="•"/>
            </a:pPr>
            <a:r>
              <a:rPr lang="id-ID" altLang="en-US" sz="2800">
                <a:latin typeface="Calibri" pitchFamily="34" charset="0"/>
              </a:rPr>
              <a:t>Laporan Rumah Potong</a:t>
            </a:r>
          </a:p>
          <a:p>
            <a:pPr eaLnBrk="1" hangingPunct="1">
              <a:spcBef>
                <a:spcPct val="20000"/>
              </a:spcBef>
              <a:buFont typeface="Arial" charset="0"/>
              <a:buChar char="•"/>
            </a:pPr>
            <a:r>
              <a:rPr lang="en-US" altLang="en-US" sz="2800">
                <a:latin typeface="Calibri" pitchFamily="34" charset="0"/>
              </a:rPr>
              <a:t>dll</a:t>
            </a:r>
          </a:p>
          <a:p>
            <a:pPr eaLnBrk="1" hangingPunct="1">
              <a:spcBef>
                <a:spcPct val="20000"/>
              </a:spcBef>
              <a:buFont typeface="Arial" charset="0"/>
              <a:buChar char="•"/>
            </a:pPr>
            <a:endParaRPr lang="en-US" altLang="en-US" sz="3200">
              <a:latin typeface="Calibri" pitchFamily="34" charset="0"/>
            </a:endParaRPr>
          </a:p>
        </p:txBody>
      </p:sp>
    </p:spTree>
    <p:extLst>
      <p:ext uri="{BB962C8B-B14F-4D97-AF65-F5344CB8AC3E}">
        <p14:creationId xmlns:p14="http://schemas.microsoft.com/office/powerpoint/2010/main" val="316664333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abanan.jpg"/>
          <p:cNvPicPr>
            <a:picLocks noChangeAspect="1"/>
          </p:cNvPicPr>
          <p:nvPr/>
        </p:nvPicPr>
        <p:blipFill>
          <a:blip r:embed="rId3">
            <a:extLst>
              <a:ext uri="{28A0092B-C50C-407E-A947-70E740481C1C}">
                <a14:useLocalDpi xmlns:a14="http://schemas.microsoft.com/office/drawing/2010/main" val="0"/>
              </a:ext>
            </a:extLst>
          </a:blip>
          <a:srcRect l="6757" r="75085"/>
          <a:stretch>
            <a:fillRect/>
          </a:stretch>
        </p:blipFill>
        <p:spPr bwMode="auto">
          <a:xfrm>
            <a:off x="0" y="0"/>
            <a:ext cx="17335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1963" y="15875"/>
            <a:ext cx="7391400" cy="847725"/>
          </a:xfrm>
          <a:prstGeom prst="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b="1" dirty="0">
                <a:solidFill>
                  <a:schemeClr val="bg1"/>
                </a:solidFill>
              </a:rPr>
              <a:t>PETA  JALAN (</a:t>
            </a:r>
            <a:r>
              <a:rPr lang="en-US" sz="3600" b="1" i="1" dirty="0">
                <a:solidFill>
                  <a:schemeClr val="bg1"/>
                </a:solidFill>
              </a:rPr>
              <a:t>Road Map</a:t>
            </a:r>
            <a:r>
              <a:rPr lang="en-US" sz="3600" b="1" dirty="0">
                <a:solidFill>
                  <a:schemeClr val="bg1"/>
                </a:solidFill>
              </a:rPr>
              <a:t>)</a:t>
            </a:r>
          </a:p>
        </p:txBody>
      </p:sp>
      <p:sp>
        <p:nvSpPr>
          <p:cNvPr id="5" name="Content Placeholder 2"/>
          <p:cNvSpPr txBox="1">
            <a:spLocks/>
          </p:cNvSpPr>
          <p:nvPr/>
        </p:nvSpPr>
        <p:spPr>
          <a:xfrm>
            <a:off x="1887538" y="1341438"/>
            <a:ext cx="7077075" cy="4525962"/>
          </a:xfrm>
          <a:prstGeom prst="rect">
            <a:avLst/>
          </a:prstGeom>
        </p:spPr>
        <p:txBody>
          <a:bodyPr>
            <a:normAutofit lnSpcReduction="10000"/>
          </a:bodyPr>
          <a:lstStyle/>
          <a:p>
            <a:pPr marL="342900" indent="-342900" algn="just" fontAlgn="auto">
              <a:spcBef>
                <a:spcPct val="20000"/>
              </a:spcBef>
              <a:spcAft>
                <a:spcPts val="0"/>
              </a:spcAft>
              <a:buFont typeface="Arial"/>
              <a:buChar char="•"/>
              <a:defRPr/>
            </a:pPr>
            <a:r>
              <a:rPr lang="en-US" sz="3200" dirty="0" err="1">
                <a:latin typeface="+mn-lt"/>
                <a:cs typeface="+mn-cs"/>
              </a:rPr>
              <a:t>telah</a:t>
            </a:r>
            <a:r>
              <a:rPr lang="en-US" sz="3200" dirty="0">
                <a:latin typeface="+mn-lt"/>
                <a:cs typeface="+mn-cs"/>
              </a:rPr>
              <a:t> </a:t>
            </a:r>
            <a:r>
              <a:rPr lang="id-ID" sz="3200" dirty="0">
                <a:latin typeface="+mn-lt"/>
                <a:cs typeface="+mn-cs"/>
              </a:rPr>
              <a:t>dikembangkan sebagai panduan dalam pengembangan sistem informasi kesehatan hewan Indonesia di masa depan.</a:t>
            </a:r>
            <a:endParaRPr lang="en-US" sz="3200" dirty="0">
              <a:latin typeface="+mn-lt"/>
              <a:cs typeface="+mn-cs"/>
            </a:endParaRPr>
          </a:p>
          <a:p>
            <a:pPr marL="342900" indent="-342900" algn="just" fontAlgn="auto">
              <a:spcBef>
                <a:spcPts val="2400"/>
              </a:spcBef>
              <a:spcAft>
                <a:spcPts val="0"/>
              </a:spcAft>
              <a:buFont typeface="Arial"/>
              <a:buChar char="•"/>
              <a:defRPr/>
            </a:pPr>
            <a:r>
              <a:rPr lang="en-US" sz="3200" dirty="0" err="1">
                <a:latin typeface="+mn-lt"/>
                <a:cs typeface="+mn-cs"/>
              </a:rPr>
              <a:t>Prinsip</a:t>
            </a:r>
            <a:r>
              <a:rPr lang="en-US" sz="3200" dirty="0">
                <a:latin typeface="+mn-lt"/>
                <a:cs typeface="+mn-cs"/>
              </a:rPr>
              <a:t> </a:t>
            </a:r>
            <a:r>
              <a:rPr lang="en-US" sz="3200" dirty="0" err="1">
                <a:latin typeface="+mn-lt"/>
                <a:cs typeface="+mn-cs"/>
              </a:rPr>
              <a:t>Umum</a:t>
            </a:r>
            <a:endParaRPr lang="en-US" sz="3200" dirty="0">
              <a:latin typeface="+mn-lt"/>
              <a:cs typeface="+mn-cs"/>
            </a:endParaRPr>
          </a:p>
          <a:p>
            <a:pPr marL="742950" lvl="1" indent="-285750" algn="just" fontAlgn="auto">
              <a:spcBef>
                <a:spcPct val="20000"/>
              </a:spcBef>
              <a:spcAft>
                <a:spcPts val="0"/>
              </a:spcAft>
              <a:buFont typeface="Arial"/>
              <a:buChar char="–"/>
              <a:defRPr/>
            </a:pPr>
            <a:r>
              <a:rPr lang="id-ID" sz="2800" dirty="0">
                <a:latin typeface="+mn-lt"/>
                <a:cs typeface="+mn-cs"/>
              </a:rPr>
              <a:t> perubahan seminim mungkin dari sistem yang ada kini</a:t>
            </a:r>
            <a:endParaRPr lang="en-US" sz="2800" dirty="0">
              <a:latin typeface="+mn-lt"/>
              <a:cs typeface="+mn-cs"/>
            </a:endParaRPr>
          </a:p>
          <a:p>
            <a:pPr marL="742950" lvl="1" indent="-285750" algn="just" fontAlgn="auto">
              <a:spcBef>
                <a:spcPct val="20000"/>
              </a:spcBef>
              <a:spcAft>
                <a:spcPts val="0"/>
              </a:spcAft>
              <a:buFont typeface="Arial"/>
              <a:buChar char="–"/>
              <a:defRPr/>
            </a:pPr>
            <a:r>
              <a:rPr lang="id-ID" sz="2800" dirty="0">
                <a:latin typeface="+mn-lt"/>
                <a:cs typeface="+mn-cs"/>
              </a:rPr>
              <a:t>Membutuhkan biaya minimal</a:t>
            </a:r>
            <a:endParaRPr lang="en-US" sz="2800" dirty="0">
              <a:latin typeface="+mn-lt"/>
              <a:cs typeface="+mn-cs"/>
            </a:endParaRPr>
          </a:p>
          <a:p>
            <a:pPr marL="742950" lvl="1" indent="-285750" algn="just" fontAlgn="auto">
              <a:spcBef>
                <a:spcPct val="20000"/>
              </a:spcBef>
              <a:spcAft>
                <a:spcPts val="0"/>
              </a:spcAft>
              <a:buFont typeface="Arial"/>
              <a:buChar char="–"/>
              <a:defRPr/>
            </a:pPr>
            <a:r>
              <a:rPr lang="id-ID" sz="2800" dirty="0">
                <a:latin typeface="+mn-lt"/>
                <a:cs typeface="+mn-cs"/>
              </a:rPr>
              <a:t>Menghasilkan manfaat maksimal</a:t>
            </a:r>
            <a:endParaRPr lang="en-US" sz="2800" dirty="0">
              <a:latin typeface="+mn-lt"/>
              <a:cs typeface="+mn-cs"/>
            </a:endParaRPr>
          </a:p>
          <a:p>
            <a:pPr marL="342900" indent="-342900" algn="just" fontAlgn="auto">
              <a:spcBef>
                <a:spcPct val="20000"/>
              </a:spcBef>
              <a:spcAft>
                <a:spcPts val="0"/>
              </a:spcAft>
              <a:buFont typeface="Arial"/>
              <a:buChar char="•"/>
              <a:defRPr/>
            </a:pPr>
            <a:endParaRPr lang="en-US" sz="3200" dirty="0">
              <a:latin typeface="+mn-lt"/>
              <a:cs typeface="+mn-cs"/>
            </a:endParaRPr>
          </a:p>
          <a:p>
            <a:pPr marL="342900" indent="-342900" algn="just" fontAlgn="auto">
              <a:spcBef>
                <a:spcPct val="20000"/>
              </a:spcBef>
              <a:spcAft>
                <a:spcPts val="0"/>
              </a:spcAft>
              <a:buFont typeface="Arial"/>
              <a:buChar char="•"/>
              <a:defRPr/>
            </a:pPr>
            <a:endParaRPr lang="en-US" sz="3200" dirty="0">
              <a:latin typeface="+mn-lt"/>
              <a:cs typeface="+mn-cs"/>
            </a:endParaRPr>
          </a:p>
          <a:p>
            <a:pPr marL="342900" indent="-342900" algn="just" fontAlgn="auto">
              <a:spcBef>
                <a:spcPct val="20000"/>
              </a:spcBef>
              <a:spcAft>
                <a:spcPts val="0"/>
              </a:spcAft>
              <a:buFont typeface="Arial"/>
              <a:buChar char="•"/>
              <a:defRPr/>
            </a:pPr>
            <a:endParaRPr lang="en-US" sz="3200" dirty="0">
              <a:latin typeface="+mn-lt"/>
              <a:cs typeface="+mn-cs"/>
            </a:endParaRPr>
          </a:p>
          <a:p>
            <a:pPr marL="342900" indent="-342900" algn="just" fontAlgn="auto">
              <a:spcBef>
                <a:spcPct val="20000"/>
              </a:spcBef>
              <a:spcAft>
                <a:spcPts val="0"/>
              </a:spcAft>
              <a:buFont typeface="Arial"/>
              <a:buChar char="•"/>
              <a:defRPr/>
            </a:pPr>
            <a:endParaRPr lang="en-US" sz="3200" dirty="0">
              <a:latin typeface="+mn-lt"/>
              <a:cs typeface="+mn-cs"/>
            </a:endParaRPr>
          </a:p>
          <a:p>
            <a:pPr marL="342900" indent="-342900" algn="just" fontAlgn="auto">
              <a:spcBef>
                <a:spcPct val="20000"/>
              </a:spcBef>
              <a:spcAft>
                <a:spcPts val="0"/>
              </a:spcAft>
              <a:buFont typeface="Arial"/>
              <a:buChar char="•"/>
              <a:defRPr/>
            </a:pPr>
            <a:endParaRPr lang="en-US" sz="3200" dirty="0">
              <a:latin typeface="+mn-lt"/>
              <a:cs typeface="+mn-cs"/>
            </a:endParaRPr>
          </a:p>
        </p:txBody>
      </p:sp>
    </p:spTree>
    <p:extLst>
      <p:ext uri="{BB962C8B-B14F-4D97-AF65-F5344CB8AC3E}">
        <p14:creationId xmlns:p14="http://schemas.microsoft.com/office/powerpoint/2010/main" val="292671002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abanan.jpg"/>
          <p:cNvPicPr>
            <a:picLocks noChangeAspect="1"/>
          </p:cNvPicPr>
          <p:nvPr/>
        </p:nvPicPr>
        <p:blipFill>
          <a:blip r:embed="rId3">
            <a:extLst>
              <a:ext uri="{28A0092B-C50C-407E-A947-70E740481C1C}">
                <a14:useLocalDpi xmlns:a14="http://schemas.microsoft.com/office/drawing/2010/main" val="0"/>
              </a:ext>
            </a:extLst>
          </a:blip>
          <a:srcRect l="6757" r="75085"/>
          <a:stretch>
            <a:fillRect/>
          </a:stretch>
        </p:blipFill>
        <p:spPr bwMode="auto">
          <a:xfrm>
            <a:off x="0" y="0"/>
            <a:ext cx="17335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1963" y="15875"/>
            <a:ext cx="7391400" cy="847725"/>
          </a:xfrm>
          <a:prstGeom prst="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b="1" dirty="0">
                <a:solidFill>
                  <a:schemeClr val="bg1"/>
                </a:solidFill>
              </a:rPr>
              <a:t> V I S I</a:t>
            </a:r>
          </a:p>
        </p:txBody>
      </p:sp>
      <p:sp>
        <p:nvSpPr>
          <p:cNvPr id="6" name="Content Placeholder 2"/>
          <p:cNvSpPr txBox="1">
            <a:spLocks/>
          </p:cNvSpPr>
          <p:nvPr/>
        </p:nvSpPr>
        <p:spPr>
          <a:xfrm>
            <a:off x="2174875" y="1196975"/>
            <a:ext cx="6934200" cy="4525963"/>
          </a:xfrm>
          <a:prstGeom prst="rect">
            <a:avLst/>
          </a:prstGeom>
        </p:spPr>
        <p:txBody>
          <a:bodyPr>
            <a:normAutofit lnSpcReduction="10000"/>
          </a:bodyPr>
          <a:lstStyle/>
          <a:p>
            <a:pPr marL="342900" indent="-342900" fontAlgn="auto">
              <a:spcBef>
                <a:spcPct val="20000"/>
              </a:spcBef>
              <a:spcAft>
                <a:spcPts val="0"/>
              </a:spcAft>
              <a:buFont typeface="Arial"/>
              <a:buChar char="•"/>
              <a:defRPr/>
            </a:pPr>
            <a:r>
              <a:rPr lang="en-US" sz="3200" dirty="0" err="1">
                <a:latin typeface="+mn-lt"/>
                <a:cs typeface="+mn-cs"/>
              </a:rPr>
              <a:t>Sistem</a:t>
            </a:r>
            <a:r>
              <a:rPr lang="en-US" sz="3200" dirty="0">
                <a:latin typeface="+mn-lt"/>
                <a:cs typeface="+mn-cs"/>
              </a:rPr>
              <a:t> yang </a:t>
            </a:r>
            <a:r>
              <a:rPr lang="en-US" sz="3200" dirty="0" err="1">
                <a:latin typeface="+mn-lt"/>
                <a:cs typeface="+mn-cs"/>
              </a:rPr>
              <a:t>terintegrasi</a:t>
            </a:r>
            <a:endParaRPr lang="en-US" sz="3200" dirty="0">
              <a:latin typeface="+mn-lt"/>
              <a:cs typeface="+mn-cs"/>
            </a:endParaRPr>
          </a:p>
          <a:p>
            <a:pPr marL="627063" indent="287338" fontAlgn="auto">
              <a:spcBef>
                <a:spcPct val="20000"/>
              </a:spcBef>
              <a:spcAft>
                <a:spcPts val="0"/>
              </a:spcAft>
              <a:buFontTx/>
              <a:buChar char="-"/>
              <a:defRPr/>
            </a:pPr>
            <a:r>
              <a:rPr lang="en-US" sz="2800" dirty="0" err="1">
                <a:latin typeface="+mn-lt"/>
                <a:cs typeface="+mn-cs"/>
              </a:rPr>
              <a:t>menghubungkan</a:t>
            </a:r>
            <a:r>
              <a:rPr lang="en-US" sz="2800" dirty="0">
                <a:latin typeface="+mn-lt"/>
                <a:cs typeface="+mn-cs"/>
              </a:rPr>
              <a:t> data </a:t>
            </a:r>
            <a:r>
              <a:rPr lang="en-US" sz="2800" dirty="0" err="1">
                <a:latin typeface="+mn-lt"/>
                <a:cs typeface="+mn-cs"/>
              </a:rPr>
              <a:t>lapangan</a:t>
            </a:r>
            <a:endParaRPr lang="en-US" sz="2800" dirty="0">
              <a:latin typeface="+mn-lt"/>
              <a:cs typeface="+mn-cs"/>
            </a:endParaRPr>
          </a:p>
          <a:p>
            <a:pPr marL="342900" indent="571500" fontAlgn="auto">
              <a:spcBef>
                <a:spcPts val="0"/>
              </a:spcBef>
              <a:spcAft>
                <a:spcPts val="0"/>
              </a:spcAft>
              <a:defRPr/>
            </a:pPr>
            <a:r>
              <a:rPr lang="en-US" sz="2800" dirty="0" err="1">
                <a:latin typeface="+mn-lt"/>
                <a:cs typeface="+mn-cs"/>
              </a:rPr>
              <a:t>dengan</a:t>
            </a:r>
            <a:r>
              <a:rPr lang="en-US" sz="2800" dirty="0">
                <a:latin typeface="+mn-lt"/>
                <a:cs typeface="+mn-cs"/>
              </a:rPr>
              <a:t> data lab</a:t>
            </a:r>
          </a:p>
          <a:p>
            <a:pPr marL="342900" indent="284163" fontAlgn="auto">
              <a:spcBef>
                <a:spcPts val="600"/>
              </a:spcBef>
              <a:spcAft>
                <a:spcPts val="0"/>
              </a:spcAft>
              <a:defRPr/>
            </a:pPr>
            <a:r>
              <a:rPr lang="en-US" sz="2800" dirty="0">
                <a:latin typeface="+mn-lt"/>
                <a:cs typeface="+mn-cs"/>
              </a:rPr>
              <a:t>-  </a:t>
            </a:r>
            <a:r>
              <a:rPr lang="en-US" sz="2800" dirty="0" err="1">
                <a:latin typeface="+mn-lt"/>
                <a:cs typeface="+mn-cs"/>
              </a:rPr>
              <a:t>Mengumpulkan</a:t>
            </a:r>
            <a:r>
              <a:rPr lang="en-US" sz="2800" dirty="0">
                <a:latin typeface="+mn-lt"/>
                <a:cs typeface="+mn-cs"/>
              </a:rPr>
              <a:t> data </a:t>
            </a:r>
            <a:r>
              <a:rPr lang="en-US" sz="2800" dirty="0" err="1">
                <a:latin typeface="+mn-lt"/>
                <a:cs typeface="+mn-cs"/>
              </a:rPr>
              <a:t>peternakan</a:t>
            </a:r>
            <a:r>
              <a:rPr lang="en-US" sz="2800" dirty="0">
                <a:latin typeface="+mn-lt"/>
                <a:cs typeface="+mn-cs"/>
              </a:rPr>
              <a:t> </a:t>
            </a:r>
            <a:r>
              <a:rPr lang="en-US" sz="2800" dirty="0" err="1">
                <a:latin typeface="+mn-lt"/>
                <a:cs typeface="+mn-cs"/>
              </a:rPr>
              <a:t>yg</a:t>
            </a:r>
            <a:r>
              <a:rPr lang="en-US" sz="2800" dirty="0">
                <a:latin typeface="+mn-lt"/>
                <a:cs typeface="+mn-cs"/>
              </a:rPr>
              <a:t> </a:t>
            </a:r>
            <a:r>
              <a:rPr lang="en-US" sz="2800" dirty="0" err="1">
                <a:latin typeface="+mn-lt"/>
                <a:cs typeface="+mn-cs"/>
              </a:rPr>
              <a:t>ada</a:t>
            </a:r>
            <a:endParaRPr lang="en-US" sz="2800" dirty="0">
              <a:latin typeface="+mn-lt"/>
              <a:cs typeface="+mn-cs"/>
            </a:endParaRPr>
          </a:p>
          <a:p>
            <a:pPr marL="342900" indent="-342900" fontAlgn="auto">
              <a:spcBef>
                <a:spcPct val="20000"/>
              </a:spcBef>
              <a:spcAft>
                <a:spcPts val="0"/>
              </a:spcAft>
              <a:buFont typeface="Arial"/>
              <a:buChar char="•"/>
              <a:defRPr/>
            </a:pPr>
            <a:r>
              <a:rPr lang="en-US" sz="3200" dirty="0" err="1">
                <a:latin typeface="+mn-lt"/>
                <a:cs typeface="+mn-cs"/>
              </a:rPr>
              <a:t>Cepat</a:t>
            </a:r>
            <a:endParaRPr lang="en-US" sz="3200" dirty="0">
              <a:latin typeface="+mn-lt"/>
              <a:cs typeface="+mn-cs"/>
            </a:endParaRPr>
          </a:p>
          <a:p>
            <a:pPr marL="342900" indent="-342900" fontAlgn="auto">
              <a:spcBef>
                <a:spcPct val="20000"/>
              </a:spcBef>
              <a:spcAft>
                <a:spcPts val="0"/>
              </a:spcAft>
              <a:buFont typeface="Arial"/>
              <a:buChar char="•"/>
              <a:defRPr/>
            </a:pPr>
            <a:r>
              <a:rPr lang="en-US" sz="3200" dirty="0" err="1">
                <a:latin typeface="+mn-lt"/>
                <a:cs typeface="+mn-cs"/>
              </a:rPr>
              <a:t>Efisien</a:t>
            </a:r>
            <a:endParaRPr lang="en-US" sz="3200" dirty="0">
              <a:latin typeface="+mn-lt"/>
              <a:cs typeface="+mn-cs"/>
            </a:endParaRPr>
          </a:p>
          <a:p>
            <a:pPr marL="342900" indent="-342900" fontAlgn="auto">
              <a:spcBef>
                <a:spcPct val="20000"/>
              </a:spcBef>
              <a:spcAft>
                <a:spcPts val="0"/>
              </a:spcAft>
              <a:buFont typeface="Arial"/>
              <a:buChar char="•"/>
              <a:defRPr/>
            </a:pPr>
            <a:r>
              <a:rPr lang="en-US" sz="3200" dirty="0" err="1">
                <a:latin typeface="+mn-lt"/>
                <a:cs typeface="+mn-cs"/>
              </a:rPr>
              <a:t>Memenuhi</a:t>
            </a:r>
            <a:r>
              <a:rPr lang="en-US" sz="3200" dirty="0">
                <a:latin typeface="+mn-lt"/>
                <a:cs typeface="+mn-cs"/>
              </a:rPr>
              <a:t> </a:t>
            </a:r>
            <a:r>
              <a:rPr lang="en-US" sz="3200" dirty="0" err="1">
                <a:latin typeface="+mn-lt"/>
                <a:cs typeface="+mn-cs"/>
              </a:rPr>
              <a:t>kebutuhan</a:t>
            </a:r>
            <a:r>
              <a:rPr lang="en-US" sz="3200" dirty="0">
                <a:latin typeface="+mn-lt"/>
                <a:cs typeface="+mn-cs"/>
              </a:rPr>
              <a:t> </a:t>
            </a:r>
            <a:r>
              <a:rPr lang="en-US" sz="3200" dirty="0" err="1">
                <a:latin typeface="+mn-lt"/>
                <a:cs typeface="+mn-cs"/>
              </a:rPr>
              <a:t>pengguna</a:t>
            </a:r>
            <a:r>
              <a:rPr lang="en-US" sz="3200" dirty="0">
                <a:latin typeface="+mn-lt"/>
                <a:cs typeface="+mn-cs"/>
              </a:rPr>
              <a:t> </a:t>
            </a:r>
            <a:r>
              <a:rPr lang="en-US" sz="3200" dirty="0" err="1">
                <a:latin typeface="+mn-lt"/>
                <a:cs typeface="+mn-cs"/>
              </a:rPr>
              <a:t>di</a:t>
            </a:r>
            <a:r>
              <a:rPr lang="en-US" sz="3200" dirty="0">
                <a:latin typeface="+mn-lt"/>
                <a:cs typeface="+mn-cs"/>
              </a:rPr>
              <a:t> </a:t>
            </a:r>
            <a:r>
              <a:rPr lang="en-US" sz="3200" dirty="0" err="1">
                <a:latin typeface="+mn-lt"/>
                <a:cs typeface="+mn-cs"/>
              </a:rPr>
              <a:t>semua</a:t>
            </a:r>
            <a:r>
              <a:rPr lang="en-US" sz="3200" dirty="0">
                <a:latin typeface="+mn-lt"/>
                <a:cs typeface="+mn-cs"/>
              </a:rPr>
              <a:t> </a:t>
            </a:r>
            <a:r>
              <a:rPr lang="en-US" sz="3200" dirty="0" err="1">
                <a:latin typeface="+mn-lt"/>
                <a:cs typeface="+mn-cs"/>
              </a:rPr>
              <a:t>tingkat</a:t>
            </a:r>
            <a:r>
              <a:rPr lang="en-US" sz="3200" dirty="0">
                <a:latin typeface="+mn-lt"/>
                <a:cs typeface="+mn-cs"/>
              </a:rPr>
              <a:t> </a:t>
            </a:r>
            <a:r>
              <a:rPr lang="en-US" sz="3200" dirty="0" err="1">
                <a:latin typeface="+mn-lt"/>
                <a:cs typeface="+mn-cs"/>
              </a:rPr>
              <a:t>pengambilan</a:t>
            </a:r>
            <a:r>
              <a:rPr lang="en-US" sz="3200" dirty="0">
                <a:latin typeface="+mn-lt"/>
                <a:cs typeface="+mn-cs"/>
              </a:rPr>
              <a:t> </a:t>
            </a:r>
            <a:r>
              <a:rPr lang="en-US" sz="3200" dirty="0" err="1">
                <a:latin typeface="+mn-lt"/>
                <a:cs typeface="+mn-cs"/>
              </a:rPr>
              <a:t>keputusan</a:t>
            </a:r>
            <a:r>
              <a:rPr lang="en-US" sz="3200" dirty="0">
                <a:latin typeface="+mn-lt"/>
                <a:cs typeface="+mn-cs"/>
              </a:rPr>
              <a:t>.</a:t>
            </a:r>
          </a:p>
        </p:txBody>
      </p:sp>
    </p:spTree>
    <p:extLst>
      <p:ext uri="{BB962C8B-B14F-4D97-AF65-F5344CB8AC3E}">
        <p14:creationId xmlns:p14="http://schemas.microsoft.com/office/powerpoint/2010/main" val="169892316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marL="0" indent="0" algn="ctr" eaLnBrk="1" hangingPunct="1">
              <a:buNone/>
            </a:pPr>
            <a:r>
              <a:rPr lang="id-ID" dirty="0" smtClean="0"/>
              <a:t>Mengapa kita memerlukan sistem informasi BARU</a:t>
            </a:r>
            <a:r>
              <a:rPr lang="en-US" dirty="0" smtClean="0"/>
              <a:t> </a:t>
            </a:r>
            <a:r>
              <a:rPr lang="en-US" dirty="0" smtClean="0">
                <a:sym typeface="Wingdings" pitchFamily="2" charset="2"/>
              </a:rPr>
              <a:t></a:t>
            </a:r>
            <a:r>
              <a:rPr lang="id-ID" dirty="0" smtClean="0"/>
              <a:t> Kita sudah mengumpulkan data dan telah menggunakan data tersebut</a:t>
            </a:r>
            <a:r>
              <a:rPr lang="en-AU" dirty="0" smtClean="0"/>
              <a:t>.</a:t>
            </a:r>
            <a:endParaRPr lang="id-ID" dirty="0" smtClean="0"/>
          </a:p>
          <a:p>
            <a:pPr marL="0" indent="0" eaLnBrk="1" hangingPunct="1">
              <a:buNone/>
            </a:pPr>
            <a:endParaRPr lang="en-AU" dirty="0" smtClean="0"/>
          </a:p>
          <a:p>
            <a:pPr algn="ctr" eaLnBrk="1" hangingPunct="1">
              <a:buFont typeface="Arial" charset="0"/>
              <a:buNone/>
            </a:pPr>
            <a:r>
              <a:rPr lang="en-US" dirty="0" smtClean="0"/>
              <a:t>	</a:t>
            </a:r>
            <a:r>
              <a:rPr lang="id-ID" dirty="0" smtClean="0"/>
              <a:t>mengubah sistem tersebut agar lebih baik dan membuat pekerjaan kita lebih mudah dan efisien. </a:t>
            </a:r>
            <a:endParaRPr lang="en-US" dirty="0" smtClean="0"/>
          </a:p>
        </p:txBody>
      </p:sp>
      <p:sp>
        <p:nvSpPr>
          <p:cNvPr id="3" name="Down Arrow 2"/>
          <p:cNvSpPr/>
          <p:nvPr/>
        </p:nvSpPr>
        <p:spPr>
          <a:xfrm>
            <a:off x="3866152" y="3289176"/>
            <a:ext cx="648072" cy="432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50262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Sistem Baru ……Cara Biasa</a:t>
            </a:r>
          </a:p>
        </p:txBody>
      </p:sp>
      <p:sp>
        <p:nvSpPr>
          <p:cNvPr id="11267" name="Content Placeholder 2"/>
          <p:cNvSpPr>
            <a:spLocks noGrp="1"/>
          </p:cNvSpPr>
          <p:nvPr>
            <p:ph idx="1"/>
          </p:nvPr>
        </p:nvSpPr>
        <p:spPr/>
        <p:txBody>
          <a:bodyPr/>
          <a:lstStyle/>
          <a:p>
            <a:pPr eaLnBrk="1" hangingPunct="1"/>
            <a:r>
              <a:rPr lang="id-ID" smtClean="0"/>
              <a:t>Kami tidak benar-benar mengubah pekerjaan Anda – hanya waktu dan alat yang digunakan untuk pelaporan. Daripada satu kali sebulan, kami ingin Anda melaporkan pekerjaan Anda SAAT ITU JUGA dan daripada menggunakan kertas dan pulpen, kami meminta Anda menggunaka</a:t>
            </a:r>
            <a:r>
              <a:rPr lang="en-US" smtClean="0"/>
              <a:t>n</a:t>
            </a:r>
            <a:r>
              <a:rPr lang="id-ID" smtClean="0"/>
              <a:t> HP</a:t>
            </a:r>
            <a:r>
              <a:rPr lang="en-US" smtClean="0"/>
              <a:t> (SMS)</a:t>
            </a:r>
          </a:p>
        </p:txBody>
      </p:sp>
    </p:spTree>
    <p:extLst>
      <p:ext uri="{BB962C8B-B14F-4D97-AF65-F5344CB8AC3E}">
        <p14:creationId xmlns:p14="http://schemas.microsoft.com/office/powerpoint/2010/main" val="1402346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1884557"/>
              </p:ext>
            </p:extLst>
          </p:nvPr>
        </p:nvGraphicFramePr>
        <p:xfrm>
          <a:off x="250825" y="692150"/>
          <a:ext cx="8424864" cy="5230813"/>
        </p:xfrm>
        <a:graphic>
          <a:graphicData uri="http://schemas.openxmlformats.org/drawingml/2006/table">
            <a:tbl>
              <a:tblPr firstRow="1" bandRow="1">
                <a:tableStyleId>{5C22544A-7EE6-4342-B048-85BDC9FD1C3A}</a:tableStyleId>
              </a:tblPr>
              <a:tblGrid>
                <a:gridCol w="4212432"/>
                <a:gridCol w="4212432"/>
              </a:tblGrid>
              <a:tr h="475528">
                <a:tc>
                  <a:txBody>
                    <a:bodyPr/>
                    <a:lstStyle/>
                    <a:p>
                      <a:pPr marL="0" marR="0" algn="ctr">
                        <a:lnSpc>
                          <a:spcPct val="130000"/>
                        </a:lnSpc>
                        <a:spcBef>
                          <a:spcPts val="0"/>
                        </a:spcBef>
                        <a:spcAft>
                          <a:spcPts val="0"/>
                        </a:spcAft>
                      </a:pPr>
                      <a:r>
                        <a:rPr lang="id-ID" sz="2400" b="1" dirty="0">
                          <a:solidFill>
                            <a:schemeClr val="tx1"/>
                          </a:solidFill>
                          <a:latin typeface="Calibri"/>
                          <a:ea typeface="Calibri"/>
                          <a:cs typeface="Times New Roman"/>
                        </a:rPr>
                        <a:t>SISTEM YANG ADA</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30000"/>
                        </a:lnSpc>
                        <a:spcBef>
                          <a:spcPts val="0"/>
                        </a:spcBef>
                        <a:spcAft>
                          <a:spcPts val="0"/>
                        </a:spcAft>
                      </a:pPr>
                      <a:r>
                        <a:rPr lang="id-ID" sz="2400" b="1" dirty="0">
                          <a:solidFill>
                            <a:schemeClr val="tx1"/>
                          </a:solidFill>
                          <a:latin typeface="Calibri"/>
                          <a:ea typeface="Calibri"/>
                          <a:cs typeface="Times New Roman"/>
                        </a:rPr>
                        <a:t>SISTEM </a:t>
                      </a:r>
                      <a:r>
                        <a:rPr lang="id-ID" sz="2400" b="1" dirty="0" smtClean="0">
                          <a:solidFill>
                            <a:schemeClr val="tx1"/>
                          </a:solidFill>
                          <a:latin typeface="Calibri"/>
                          <a:ea typeface="Calibri"/>
                          <a:cs typeface="Times New Roman"/>
                        </a:rPr>
                        <a:t>BARU</a:t>
                      </a:r>
                      <a:r>
                        <a:rPr lang="en-US" sz="2400" b="1" dirty="0" smtClean="0">
                          <a:solidFill>
                            <a:schemeClr val="tx1"/>
                          </a:solidFill>
                          <a:latin typeface="Calibri"/>
                          <a:ea typeface="Calibri"/>
                          <a:cs typeface="Times New Roman"/>
                        </a:rPr>
                        <a:t> </a:t>
                      </a:r>
                      <a:r>
                        <a:rPr lang="en-AU" sz="2400" b="1" dirty="0" err="1" smtClean="0">
                          <a:solidFill>
                            <a:schemeClr val="tx1"/>
                          </a:solidFill>
                          <a:latin typeface="Calibri"/>
                          <a:ea typeface="Calibri"/>
                          <a:cs typeface="Times New Roman"/>
                        </a:rPr>
                        <a:t>iSIKHNAS</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475528">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Berbasis kertas</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Data e</a:t>
                      </a:r>
                      <a:r>
                        <a:rPr lang="en-AU" sz="2400" dirty="0">
                          <a:solidFill>
                            <a:schemeClr val="tx1"/>
                          </a:solidFill>
                          <a:latin typeface="Calibri"/>
                          <a:ea typeface="Calibri"/>
                          <a:cs typeface="Times New Roman"/>
                        </a:rPr>
                        <a:t>le</a:t>
                      </a:r>
                      <a:r>
                        <a:rPr lang="id-ID" sz="2400" dirty="0">
                          <a:solidFill>
                            <a:schemeClr val="tx1"/>
                          </a:solidFill>
                          <a:latin typeface="Calibri"/>
                          <a:ea typeface="Calibri"/>
                          <a:cs typeface="Times New Roman"/>
                        </a:rPr>
                        <a:t>k</a:t>
                      </a:r>
                      <a:r>
                        <a:rPr lang="en-AU" sz="2400" dirty="0" err="1">
                          <a:solidFill>
                            <a:schemeClr val="tx1"/>
                          </a:solidFill>
                          <a:latin typeface="Calibri"/>
                          <a:ea typeface="Calibri"/>
                          <a:cs typeface="Times New Roman"/>
                        </a:rPr>
                        <a:t>troni</a:t>
                      </a:r>
                      <a:r>
                        <a:rPr lang="id-ID" sz="2400" dirty="0">
                          <a:solidFill>
                            <a:schemeClr val="tx1"/>
                          </a:solidFill>
                          <a:latin typeface="Calibri"/>
                          <a:ea typeface="Calibri"/>
                          <a:cs typeface="Times New Roman"/>
                        </a:rPr>
                        <a:t>k</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475528">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Lambat</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Cepat</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1426586">
                <a:tc>
                  <a:txBody>
                    <a:bodyPr/>
                    <a:lstStyle/>
                    <a:p>
                      <a:pPr marL="0" marR="0" algn="l">
                        <a:lnSpc>
                          <a:spcPct val="130000"/>
                        </a:lnSpc>
                        <a:spcBef>
                          <a:spcPts val="0"/>
                        </a:spcBef>
                        <a:spcAft>
                          <a:spcPts val="0"/>
                        </a:spcAft>
                      </a:pPr>
                      <a:r>
                        <a:rPr lang="id-ID" sz="2400" dirty="0" smtClean="0">
                          <a:solidFill>
                            <a:schemeClr val="tx1"/>
                          </a:solidFill>
                          <a:latin typeface="Calibri"/>
                          <a:ea typeface="Calibri"/>
                          <a:cs typeface="Times New Roman"/>
                        </a:rPr>
                        <a:t>Sulit</a:t>
                      </a:r>
                      <a:r>
                        <a:rPr lang="id-ID" sz="2400" baseline="0" dirty="0" smtClean="0">
                          <a:solidFill>
                            <a:schemeClr val="tx1"/>
                          </a:solidFill>
                          <a:latin typeface="Calibri"/>
                          <a:ea typeface="Calibri"/>
                          <a:cs typeface="Times New Roman"/>
                        </a:rPr>
                        <a:t> dalam </a:t>
                      </a:r>
                      <a:r>
                        <a:rPr lang="id-ID" sz="2400" dirty="0" smtClean="0">
                          <a:solidFill>
                            <a:schemeClr val="tx1"/>
                          </a:solidFill>
                          <a:latin typeface="Calibri"/>
                          <a:ea typeface="Calibri"/>
                          <a:cs typeface="Times New Roman"/>
                        </a:rPr>
                        <a:t>menganalisis </a:t>
                      </a:r>
                      <a:r>
                        <a:rPr lang="id-ID" sz="2400" dirty="0">
                          <a:solidFill>
                            <a:schemeClr val="tx1"/>
                          </a:solidFill>
                          <a:latin typeface="Calibri"/>
                          <a:ea typeface="Calibri"/>
                          <a:cs typeface="Times New Roman"/>
                        </a:rPr>
                        <a:t>data </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Tersedia </a:t>
                      </a:r>
                      <a:r>
                        <a:rPr lang="id-ID" sz="2400" dirty="0" smtClean="0">
                          <a:solidFill>
                            <a:schemeClr val="tx1"/>
                          </a:solidFill>
                          <a:latin typeface="Calibri"/>
                          <a:ea typeface="Calibri"/>
                          <a:cs typeface="Times New Roman"/>
                        </a:rPr>
                        <a:t>analisis</a:t>
                      </a:r>
                      <a:r>
                        <a:rPr lang="en-US" sz="2400" dirty="0" smtClean="0">
                          <a:solidFill>
                            <a:schemeClr val="tx1"/>
                          </a:solidFill>
                          <a:latin typeface="Calibri"/>
                          <a:ea typeface="Calibri"/>
                          <a:cs typeface="Times New Roman"/>
                        </a:rPr>
                        <a:t>is data</a:t>
                      </a:r>
                      <a:r>
                        <a:rPr lang="id-ID" sz="2400" dirty="0" smtClean="0">
                          <a:solidFill>
                            <a:schemeClr val="tx1"/>
                          </a:solidFill>
                          <a:latin typeface="Calibri"/>
                          <a:ea typeface="Calibri"/>
                          <a:cs typeface="Times New Roman"/>
                        </a:rPr>
                        <a:t> </a:t>
                      </a:r>
                      <a:r>
                        <a:rPr lang="id-ID" sz="2400" dirty="0">
                          <a:solidFill>
                            <a:schemeClr val="tx1"/>
                          </a:solidFill>
                          <a:latin typeface="Calibri"/>
                          <a:ea typeface="Calibri"/>
                          <a:cs typeface="Times New Roman"/>
                        </a:rPr>
                        <a:t>otomatis dan juga kemampuan </a:t>
                      </a:r>
                      <a:r>
                        <a:rPr lang="en-US" sz="2400" dirty="0" err="1" smtClean="0">
                          <a:solidFill>
                            <a:schemeClr val="tx1"/>
                          </a:solidFill>
                          <a:latin typeface="Calibri"/>
                          <a:ea typeface="Calibri"/>
                          <a:cs typeface="Times New Roman"/>
                        </a:rPr>
                        <a:t>analisa</a:t>
                      </a:r>
                      <a:r>
                        <a:rPr lang="id-ID" sz="2400" dirty="0" smtClean="0">
                          <a:solidFill>
                            <a:schemeClr val="tx1"/>
                          </a:solidFill>
                          <a:latin typeface="Calibri"/>
                          <a:ea typeface="Calibri"/>
                          <a:cs typeface="Times New Roman"/>
                        </a:rPr>
                        <a:t> </a:t>
                      </a:r>
                      <a:r>
                        <a:rPr lang="id-ID" sz="2400" dirty="0">
                          <a:solidFill>
                            <a:schemeClr val="tx1"/>
                          </a:solidFill>
                          <a:latin typeface="Calibri"/>
                          <a:ea typeface="Calibri"/>
                          <a:cs typeface="Times New Roman"/>
                        </a:rPr>
                        <a:t>data mentah </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1426586">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Tidak </a:t>
                      </a:r>
                      <a:r>
                        <a:rPr lang="id-ID" sz="2400" dirty="0" smtClean="0">
                          <a:solidFill>
                            <a:schemeClr val="tx1"/>
                          </a:solidFill>
                          <a:latin typeface="Calibri"/>
                          <a:ea typeface="Calibri"/>
                          <a:cs typeface="Times New Roman"/>
                        </a:rPr>
                        <a:t>fleksibel</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Sistem yang fleksibel untuk semua pengguna baik pelapor dan pengguna data </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951057">
                <a:tc>
                  <a:txBody>
                    <a:bodyPr/>
                    <a:lstStyle/>
                    <a:p>
                      <a:pPr marL="0" marR="0" algn="l">
                        <a:lnSpc>
                          <a:spcPct val="130000"/>
                        </a:lnSpc>
                        <a:spcBef>
                          <a:spcPts val="0"/>
                        </a:spcBef>
                        <a:spcAft>
                          <a:spcPts val="0"/>
                        </a:spcAft>
                      </a:pPr>
                      <a:r>
                        <a:rPr lang="id-ID" sz="2400">
                          <a:solidFill>
                            <a:schemeClr val="tx1"/>
                          </a:solidFill>
                          <a:latin typeface="Calibri"/>
                          <a:ea typeface="Calibri"/>
                          <a:cs typeface="Times New Roman"/>
                        </a:rPr>
                        <a:t>Beban memasukkan data yang berat </a:t>
                      </a:r>
                      <a:endParaRPr lang="en-US" sz="240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gn="l">
                        <a:lnSpc>
                          <a:spcPct val="130000"/>
                        </a:lnSpc>
                        <a:spcBef>
                          <a:spcPts val="0"/>
                        </a:spcBef>
                        <a:spcAft>
                          <a:spcPts val="0"/>
                        </a:spcAft>
                      </a:pPr>
                      <a:r>
                        <a:rPr lang="id-ID" sz="2400" dirty="0">
                          <a:solidFill>
                            <a:schemeClr val="tx1"/>
                          </a:solidFill>
                          <a:latin typeface="Calibri"/>
                          <a:ea typeface="Calibri"/>
                          <a:cs typeface="Times New Roman"/>
                        </a:rPr>
                        <a:t>Data entry tersebar di semua pelapor </a:t>
                      </a:r>
                      <a:endParaRPr lang="en-US" sz="2400" dirty="0">
                        <a:solidFill>
                          <a:schemeClr val="tx1"/>
                        </a:solidFill>
                        <a:latin typeface="Calibri"/>
                        <a:ea typeface="Calibri"/>
                        <a:cs typeface="Times New Roman"/>
                      </a:endParaRPr>
                    </a:p>
                  </a:txBody>
                  <a:tcPr marL="68579" marR="68579"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3799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84872149"/>
              </p:ext>
            </p:extLst>
          </p:nvPr>
        </p:nvGraphicFramePr>
        <p:xfrm>
          <a:off x="284361" y="980728"/>
          <a:ext cx="8382000" cy="4247733"/>
        </p:xfrm>
        <a:graphic>
          <a:graphicData uri="http://schemas.openxmlformats.org/drawingml/2006/table">
            <a:tbl>
              <a:tblPr/>
              <a:tblGrid>
                <a:gridCol w="4195358"/>
                <a:gridCol w="4186642"/>
              </a:tblGrid>
              <a:tr h="609494">
                <a:tc>
                  <a:txBody>
                    <a:bodyPr/>
                    <a:lstStyle/>
                    <a:p>
                      <a:pPr marL="0" marR="0" algn="ctr">
                        <a:lnSpc>
                          <a:spcPct val="130000"/>
                        </a:lnSpc>
                        <a:spcBef>
                          <a:spcPts val="0"/>
                        </a:spcBef>
                        <a:spcAft>
                          <a:spcPts val="0"/>
                        </a:spcAft>
                      </a:pPr>
                      <a:r>
                        <a:rPr lang="id-ID" sz="2400" b="1" dirty="0">
                          <a:latin typeface="Calibri"/>
                          <a:ea typeface="Calibri"/>
                          <a:cs typeface="Times New Roman"/>
                        </a:rPr>
                        <a:t>SISTEM YANG ADA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30000"/>
                        </a:lnSpc>
                        <a:spcBef>
                          <a:spcPts val="0"/>
                        </a:spcBef>
                        <a:spcAft>
                          <a:spcPts val="0"/>
                        </a:spcAft>
                      </a:pPr>
                      <a:r>
                        <a:rPr lang="id-ID" sz="2400" b="1" dirty="0">
                          <a:latin typeface="Calibri"/>
                          <a:ea typeface="Calibri"/>
                          <a:cs typeface="Times New Roman"/>
                        </a:rPr>
                        <a:t>SISTEM </a:t>
                      </a:r>
                      <a:r>
                        <a:rPr lang="id-ID" sz="2400" b="1" dirty="0" smtClean="0">
                          <a:latin typeface="Calibri"/>
                          <a:ea typeface="Calibri"/>
                          <a:cs typeface="Times New Roman"/>
                        </a:rPr>
                        <a:t>BARU</a:t>
                      </a:r>
                      <a:r>
                        <a:rPr lang="en-US" sz="2400" b="1" dirty="0" smtClean="0">
                          <a:latin typeface="Calibri"/>
                          <a:ea typeface="Calibri"/>
                          <a:cs typeface="Times New Roman"/>
                        </a:rPr>
                        <a:t> </a:t>
                      </a:r>
                      <a:r>
                        <a:rPr lang="en-AU" sz="2400" b="1" dirty="0" err="1" smtClean="0">
                          <a:latin typeface="Calibri"/>
                          <a:ea typeface="Calibri"/>
                          <a:cs typeface="Times New Roman"/>
                        </a:rPr>
                        <a:t>iSIKHNAS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522991">
                <a:tc>
                  <a:txBody>
                    <a:bodyPr/>
                    <a:lstStyle/>
                    <a:p>
                      <a:pPr marL="0" marR="0" algn="l">
                        <a:lnSpc>
                          <a:spcPct val="130000"/>
                        </a:lnSpc>
                        <a:spcBef>
                          <a:spcPts val="0"/>
                        </a:spcBef>
                        <a:spcAft>
                          <a:spcPts val="0"/>
                        </a:spcAft>
                      </a:pPr>
                      <a:r>
                        <a:rPr lang="id-ID" sz="2400" dirty="0">
                          <a:latin typeface="Calibri"/>
                          <a:ea typeface="Calibri"/>
                          <a:cs typeface="Times New Roman"/>
                        </a:rPr>
                        <a:t>Bukan data terbaru</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Data yang tersedia adalah data saat itu juga. Dapat mengakses data dengan segera</a:t>
                      </a:r>
                      <a:r>
                        <a:rPr lang="en-AU" sz="2400" dirty="0">
                          <a:latin typeface="Calibri"/>
                          <a:ea typeface="Calibri"/>
                          <a:cs typeface="Times New Roman"/>
                        </a:rPr>
                        <a:t>.</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5316">
                <a:tc>
                  <a:txBody>
                    <a:bodyPr/>
                    <a:lstStyle/>
                    <a:p>
                      <a:pPr marL="0" marR="0" algn="l">
                        <a:lnSpc>
                          <a:spcPct val="130000"/>
                        </a:lnSpc>
                        <a:spcBef>
                          <a:spcPts val="0"/>
                        </a:spcBef>
                        <a:spcAft>
                          <a:spcPts val="0"/>
                        </a:spcAft>
                      </a:pPr>
                      <a:r>
                        <a:rPr lang="en-AU" sz="2400">
                          <a:latin typeface="Calibri"/>
                          <a:ea typeface="Calibri"/>
                          <a:cs typeface="Times New Roman"/>
                        </a:rPr>
                        <a:t>Data</a:t>
                      </a:r>
                      <a:r>
                        <a:rPr lang="id-ID" sz="2400">
                          <a:latin typeface="Calibri"/>
                          <a:ea typeface="Calibri"/>
                          <a:cs typeface="Times New Roman"/>
                        </a:rPr>
                        <a:t> sangat sulit diakses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a:latin typeface="Calibri"/>
                          <a:ea typeface="Calibri"/>
                          <a:cs typeface="Times New Roman"/>
                        </a:rPr>
                        <a:t>Akses yang luas di dalam berbagai bentuk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932">
                <a:tc>
                  <a:txBody>
                    <a:bodyPr/>
                    <a:lstStyle/>
                    <a:p>
                      <a:pPr marL="0" marR="0" algn="l">
                        <a:lnSpc>
                          <a:spcPct val="130000"/>
                        </a:lnSpc>
                        <a:spcBef>
                          <a:spcPts val="0"/>
                        </a:spcBef>
                        <a:spcAft>
                          <a:spcPts val="0"/>
                        </a:spcAft>
                      </a:pPr>
                      <a:r>
                        <a:rPr lang="id-ID" sz="2400" dirty="0">
                          <a:latin typeface="Calibri"/>
                          <a:ea typeface="Calibri"/>
                          <a:cs typeface="Times New Roman"/>
                        </a:rPr>
                        <a:t>Akses data tertutup bagi </a:t>
                      </a:r>
                      <a:r>
                        <a:rPr lang="id-ID" sz="2400" dirty="0" smtClean="0">
                          <a:latin typeface="Calibri"/>
                          <a:ea typeface="Calibri"/>
                          <a:cs typeface="Times New Roman"/>
                        </a:rPr>
                        <a:t>beberapa </a:t>
                      </a:r>
                      <a:r>
                        <a:rPr lang="id-ID" sz="2400" dirty="0">
                          <a:latin typeface="Calibri"/>
                          <a:ea typeface="Calibri"/>
                          <a:cs typeface="Times New Roman"/>
                        </a:rPr>
                        <a:t>orang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en-AU" sz="2400" dirty="0">
                          <a:latin typeface="Calibri"/>
                          <a:ea typeface="Calibri"/>
                          <a:cs typeface="Times New Roman"/>
                        </a:rPr>
                        <a:t>Data</a:t>
                      </a:r>
                      <a:r>
                        <a:rPr lang="id-ID" sz="2400" dirty="0">
                          <a:latin typeface="Calibri"/>
                          <a:ea typeface="Calibri"/>
                          <a:cs typeface="Times New Roman"/>
                        </a:rPr>
                        <a:t> tersedia untuk semua pengguna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73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8449721"/>
              </p:ext>
            </p:extLst>
          </p:nvPr>
        </p:nvGraphicFramePr>
        <p:xfrm>
          <a:off x="107950" y="476672"/>
          <a:ext cx="8534400" cy="5438744"/>
        </p:xfrm>
        <a:graphic>
          <a:graphicData uri="http://schemas.openxmlformats.org/drawingml/2006/table">
            <a:tbl>
              <a:tblPr/>
              <a:tblGrid>
                <a:gridCol w="4271637"/>
                <a:gridCol w="4262763"/>
              </a:tblGrid>
              <a:tr h="554712">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377336">
                <a:tc>
                  <a:txBody>
                    <a:bodyPr/>
                    <a:lstStyle/>
                    <a:p>
                      <a:pPr marL="0" marR="0" algn="l">
                        <a:lnSpc>
                          <a:spcPct val="130000"/>
                        </a:lnSpc>
                        <a:spcBef>
                          <a:spcPts val="0"/>
                        </a:spcBef>
                        <a:spcAft>
                          <a:spcPts val="0"/>
                        </a:spcAft>
                      </a:pPr>
                      <a:r>
                        <a:rPr lang="id-ID" sz="2400" dirty="0">
                          <a:latin typeface="Calibri"/>
                          <a:ea typeface="Calibri"/>
                          <a:cs typeface="Times New Roman"/>
                        </a:rPr>
                        <a:t>Tidak dapat menggunakan data untuk berbagai tujuan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Data dapat digunakan untuk membuat peta, monitoring, kepentingan SDM, sumber daya yang diperlukan, rencana kegiatan pengendalian, dsb.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934">
                <a:tc>
                  <a:txBody>
                    <a:bodyPr/>
                    <a:lstStyle/>
                    <a:p>
                      <a:pPr marL="0" marR="0" algn="l">
                        <a:lnSpc>
                          <a:spcPct val="130000"/>
                        </a:lnSpc>
                        <a:spcBef>
                          <a:spcPts val="0"/>
                        </a:spcBef>
                        <a:spcAft>
                          <a:spcPts val="0"/>
                        </a:spcAft>
                      </a:pPr>
                      <a:r>
                        <a:rPr lang="id-ID" sz="2400" dirty="0" smtClean="0">
                          <a:latin typeface="Calibri"/>
                          <a:ea typeface="Calibri"/>
                          <a:cs typeface="Times New Roman"/>
                        </a:rPr>
                        <a:t>Manfaat Sedikit</a:t>
                      </a:r>
                      <a:r>
                        <a:rPr lang="id-ID" sz="2400" baseline="0" dirty="0" smtClean="0">
                          <a:latin typeface="Calibri"/>
                          <a:ea typeface="Calibri"/>
                          <a:cs typeface="Times New Roman"/>
                        </a:rPr>
                        <a:t> dan hanya </a:t>
                      </a:r>
                      <a:r>
                        <a:rPr lang="id-ID" sz="2400" dirty="0" smtClean="0">
                          <a:latin typeface="Calibri"/>
                          <a:ea typeface="Calibri"/>
                          <a:cs typeface="Times New Roman"/>
                        </a:rPr>
                        <a:t>untuk </a:t>
                      </a:r>
                      <a:r>
                        <a:rPr lang="id-ID" sz="2400" dirty="0">
                          <a:latin typeface="Calibri"/>
                          <a:ea typeface="Calibri"/>
                          <a:cs typeface="Times New Roman"/>
                        </a:rPr>
                        <a:t>beberapa orang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smtClean="0">
                          <a:latin typeface="Calibri"/>
                          <a:ea typeface="Calibri"/>
                          <a:cs typeface="Times New Roman"/>
                        </a:rPr>
                        <a:t>Manfaat</a:t>
                      </a:r>
                      <a:r>
                        <a:rPr lang="id-ID" sz="2400" baseline="0" dirty="0" smtClean="0">
                          <a:latin typeface="Calibri"/>
                          <a:ea typeface="Calibri"/>
                          <a:cs typeface="Times New Roman"/>
                        </a:rPr>
                        <a:t> </a:t>
                      </a:r>
                      <a:r>
                        <a:rPr lang="id-ID" sz="2400" dirty="0" smtClean="0">
                          <a:latin typeface="Calibri"/>
                          <a:ea typeface="Calibri"/>
                          <a:cs typeface="Times New Roman"/>
                        </a:rPr>
                        <a:t>banyak</a:t>
                      </a:r>
                      <a:r>
                        <a:rPr lang="id-ID" sz="2400" baseline="0" dirty="0" smtClean="0">
                          <a:latin typeface="Calibri"/>
                          <a:ea typeface="Calibri"/>
                          <a:cs typeface="Times New Roman"/>
                        </a:rPr>
                        <a:t> dan</a:t>
                      </a:r>
                      <a:r>
                        <a:rPr lang="id-ID" sz="2400" dirty="0" smtClean="0">
                          <a:latin typeface="Calibri"/>
                          <a:ea typeface="Calibri"/>
                          <a:cs typeface="Times New Roman"/>
                        </a:rPr>
                        <a:t> dapat bermanfaat</a:t>
                      </a:r>
                      <a:r>
                        <a:rPr lang="id-ID" sz="2400" baseline="0" dirty="0" smtClean="0">
                          <a:latin typeface="Calibri"/>
                          <a:ea typeface="Calibri"/>
                          <a:cs typeface="Times New Roman"/>
                        </a:rPr>
                        <a:t> </a:t>
                      </a:r>
                      <a:r>
                        <a:rPr lang="id-ID" sz="2400" dirty="0" smtClean="0">
                          <a:latin typeface="Calibri"/>
                          <a:ea typeface="Calibri"/>
                          <a:cs typeface="Times New Roman"/>
                        </a:rPr>
                        <a:t>untuk </a:t>
                      </a:r>
                      <a:r>
                        <a:rPr lang="id-ID" sz="2400" dirty="0">
                          <a:latin typeface="Calibri"/>
                          <a:ea typeface="Calibri"/>
                          <a:cs typeface="Times New Roman"/>
                        </a:rPr>
                        <a:t>semua pengguna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40">
                <a:tc>
                  <a:txBody>
                    <a:bodyPr/>
                    <a:lstStyle/>
                    <a:p>
                      <a:pPr marL="0" marR="0" algn="l">
                        <a:lnSpc>
                          <a:spcPct val="130000"/>
                        </a:lnSpc>
                        <a:spcBef>
                          <a:spcPts val="0"/>
                        </a:spcBef>
                        <a:spcAft>
                          <a:spcPts val="0"/>
                        </a:spcAft>
                      </a:pPr>
                      <a:r>
                        <a:rPr lang="id-ID" sz="2400" dirty="0" smtClean="0">
                          <a:latin typeface="Calibri"/>
                          <a:ea typeface="Calibri"/>
                          <a:cs typeface="Times New Roman"/>
                        </a:rPr>
                        <a:t>pasif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smtClean="0">
                          <a:latin typeface="Calibri"/>
                          <a:ea typeface="Calibri"/>
                          <a:cs typeface="Times New Roman"/>
                        </a:rPr>
                        <a:t>responsif</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marL="0" marR="0" algn="l">
                        <a:lnSpc>
                          <a:spcPct val="130000"/>
                        </a:lnSpc>
                        <a:spcBef>
                          <a:spcPts val="0"/>
                        </a:spcBef>
                        <a:spcAft>
                          <a:spcPts val="0"/>
                        </a:spcAft>
                      </a:pPr>
                      <a:r>
                        <a:rPr lang="en-AU" sz="2400" dirty="0">
                          <a:latin typeface="Calibri"/>
                          <a:ea typeface="Calibri"/>
                          <a:cs typeface="Times New Roman"/>
                        </a:rPr>
                        <a:t>Manual</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smtClean="0">
                          <a:latin typeface="Calibri"/>
                          <a:ea typeface="Calibri"/>
                          <a:cs typeface="Times New Roman"/>
                        </a:rPr>
                        <a:t>Elektronik</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0346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4240704"/>
              </p:ext>
            </p:extLst>
          </p:nvPr>
        </p:nvGraphicFramePr>
        <p:xfrm>
          <a:off x="381000" y="609600"/>
          <a:ext cx="8305800" cy="5617947"/>
        </p:xfrm>
        <a:graphic>
          <a:graphicData uri="http://schemas.openxmlformats.org/drawingml/2006/table">
            <a:tbl>
              <a:tblPr/>
              <a:tblGrid>
                <a:gridCol w="4157218"/>
                <a:gridCol w="4148582"/>
              </a:tblGrid>
              <a:tr h="685879">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447967">
                <a:tc>
                  <a:txBody>
                    <a:bodyPr/>
                    <a:lstStyle/>
                    <a:p>
                      <a:pPr marL="0" marR="0" algn="l">
                        <a:lnSpc>
                          <a:spcPct val="130000"/>
                        </a:lnSpc>
                        <a:spcBef>
                          <a:spcPts val="0"/>
                        </a:spcBef>
                        <a:spcAft>
                          <a:spcPts val="0"/>
                        </a:spcAft>
                      </a:pPr>
                      <a:r>
                        <a:rPr lang="id-ID" sz="2400" dirty="0">
                          <a:latin typeface="Calibri"/>
                          <a:ea typeface="Calibri"/>
                          <a:cs typeface="Times New Roman"/>
                        </a:rPr>
                        <a:t>Banyak data yang perlu divalidasi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Semua merupakan data bersih dan hanya satu kali memasukan data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714">
                <a:tc>
                  <a:txBody>
                    <a:bodyPr/>
                    <a:lstStyle/>
                    <a:p>
                      <a:pPr marL="0" marR="0" algn="l">
                        <a:lnSpc>
                          <a:spcPct val="130000"/>
                        </a:lnSpc>
                        <a:spcBef>
                          <a:spcPts val="0"/>
                        </a:spcBef>
                        <a:spcAft>
                          <a:spcPts val="0"/>
                        </a:spcAft>
                      </a:pPr>
                      <a:r>
                        <a:rPr lang="en-AU" sz="2400">
                          <a:latin typeface="Calibri"/>
                          <a:ea typeface="Calibri"/>
                          <a:cs typeface="Times New Roman"/>
                        </a:rPr>
                        <a:t>Data </a:t>
                      </a:r>
                      <a:r>
                        <a:rPr lang="id-ID" sz="2400">
                          <a:latin typeface="Calibri"/>
                          <a:ea typeface="Calibri"/>
                          <a:cs typeface="Times New Roman"/>
                        </a:rPr>
                        <a:t>agregasi/ringkasan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Semua data </a:t>
                      </a:r>
                      <a:r>
                        <a:rPr lang="id-ID" sz="2400" dirty="0" smtClean="0">
                          <a:latin typeface="Calibri"/>
                          <a:ea typeface="Calibri"/>
                          <a:cs typeface="Times New Roman"/>
                        </a:rPr>
                        <a:t>mentah</a:t>
                      </a:r>
                      <a:r>
                        <a:rPr lang="id-ID" sz="2400" baseline="0" dirty="0" smtClean="0">
                          <a:latin typeface="Calibri"/>
                          <a:ea typeface="Calibri"/>
                          <a:cs typeface="Times New Roman"/>
                        </a:rPr>
                        <a:t> dan terperinci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923">
                <a:tc>
                  <a:txBody>
                    <a:bodyPr/>
                    <a:lstStyle/>
                    <a:p>
                      <a:pPr marL="0" marR="0" algn="l">
                        <a:lnSpc>
                          <a:spcPct val="130000"/>
                        </a:lnSpc>
                        <a:spcBef>
                          <a:spcPts val="0"/>
                        </a:spcBef>
                        <a:spcAft>
                          <a:spcPts val="0"/>
                        </a:spcAft>
                      </a:pPr>
                      <a:r>
                        <a:rPr lang="id-ID" sz="2400" dirty="0" smtClean="0">
                          <a:latin typeface="Calibri"/>
                          <a:ea typeface="Calibri"/>
                          <a:cs typeface="Times New Roman"/>
                        </a:rPr>
                        <a:t>sulit </a:t>
                      </a:r>
                      <a:r>
                        <a:rPr lang="id-ID" sz="2400" dirty="0">
                          <a:latin typeface="Calibri"/>
                          <a:ea typeface="Calibri"/>
                          <a:cs typeface="Times New Roman"/>
                        </a:rPr>
                        <a:t>digunakan untuk peringatan dini</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a:latin typeface="Calibri"/>
                          <a:ea typeface="Calibri"/>
                          <a:cs typeface="Times New Roman"/>
                        </a:rPr>
                        <a:t>Tanda peringatan dini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3492">
                <a:tc>
                  <a:txBody>
                    <a:bodyPr/>
                    <a:lstStyle/>
                    <a:p>
                      <a:pPr marL="0" marR="0" algn="l">
                        <a:lnSpc>
                          <a:spcPct val="130000"/>
                        </a:lnSpc>
                        <a:spcBef>
                          <a:spcPts val="0"/>
                        </a:spcBef>
                        <a:spcAft>
                          <a:spcPts val="0"/>
                        </a:spcAft>
                      </a:pPr>
                      <a:r>
                        <a:rPr lang="id-ID" sz="2400">
                          <a:latin typeface="Calibri"/>
                          <a:ea typeface="Calibri"/>
                          <a:cs typeface="Times New Roman"/>
                        </a:rPr>
                        <a:t>Tidak ada umpan balik kepada pelapor </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smtClean="0">
                          <a:latin typeface="Calibri"/>
                          <a:ea typeface="Calibri"/>
                          <a:cs typeface="Times New Roman"/>
                        </a:rPr>
                        <a:t>umpan balik langsung (mingguan,</a:t>
                      </a:r>
                      <a:r>
                        <a:rPr lang="id-ID" sz="2400" baseline="0" dirty="0" smtClean="0">
                          <a:latin typeface="Calibri"/>
                          <a:ea typeface="Calibri"/>
                          <a:cs typeface="Times New Roman"/>
                        </a:rPr>
                        <a:t> </a:t>
                      </a:r>
                      <a:r>
                        <a:rPr lang="id-ID" sz="2400" dirty="0" smtClean="0">
                          <a:latin typeface="Calibri"/>
                          <a:ea typeface="Calibri"/>
                          <a:cs typeface="Times New Roman"/>
                        </a:rPr>
                        <a:t>bulanan, dll) </a:t>
                      </a:r>
                      <a:r>
                        <a:rPr lang="id-ID" sz="2400" dirty="0">
                          <a:latin typeface="Calibri"/>
                          <a:ea typeface="Calibri"/>
                          <a:cs typeface="Times New Roman"/>
                        </a:rPr>
                        <a:t>untuk pelapor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977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02997403"/>
              </p:ext>
            </p:extLst>
          </p:nvPr>
        </p:nvGraphicFramePr>
        <p:xfrm>
          <a:off x="395288" y="692696"/>
          <a:ext cx="8424862" cy="5099056"/>
        </p:xfrm>
        <a:graphic>
          <a:graphicData uri="http://schemas.openxmlformats.org/drawingml/2006/table">
            <a:tbl>
              <a:tblPr/>
              <a:tblGrid>
                <a:gridCol w="3456354"/>
                <a:gridCol w="4968508"/>
              </a:tblGrid>
              <a:tr h="554730">
                <a:tc>
                  <a:txBody>
                    <a:bodyPr/>
                    <a:lstStyle/>
                    <a:p>
                      <a:pPr marL="0" marR="0" algn="ctr">
                        <a:lnSpc>
                          <a:spcPct val="130000"/>
                        </a:lnSpc>
                        <a:spcBef>
                          <a:spcPts val="0"/>
                        </a:spcBef>
                        <a:spcAft>
                          <a:spcPts val="0"/>
                        </a:spcAft>
                      </a:pPr>
                      <a:r>
                        <a:rPr lang="id-ID" sz="2800" b="1" dirty="0">
                          <a:latin typeface="Calibri"/>
                          <a:ea typeface="Calibri"/>
                          <a:cs typeface="Times New Roman"/>
                        </a:rPr>
                        <a:t>SISTEM YANG ADA</a:t>
                      </a:r>
                      <a:endParaRPr lang="en-US" sz="28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30000"/>
                        </a:lnSpc>
                        <a:spcBef>
                          <a:spcPts val="0"/>
                        </a:spcBef>
                        <a:spcAft>
                          <a:spcPts val="0"/>
                        </a:spcAft>
                      </a:pPr>
                      <a:r>
                        <a:rPr lang="id-ID" sz="2800" b="1" dirty="0">
                          <a:latin typeface="Calibri"/>
                          <a:ea typeface="Calibri"/>
                          <a:cs typeface="Times New Roman"/>
                        </a:rPr>
                        <a:t>SISTEM </a:t>
                      </a:r>
                      <a:r>
                        <a:rPr lang="id-ID" sz="2800" b="1" dirty="0" smtClean="0">
                          <a:latin typeface="Calibri"/>
                          <a:ea typeface="Calibri"/>
                          <a:cs typeface="Times New Roman"/>
                        </a:rPr>
                        <a:t>BARU</a:t>
                      </a:r>
                      <a:r>
                        <a:rPr lang="en-US" sz="2800" b="1" dirty="0" smtClean="0">
                          <a:latin typeface="Calibri"/>
                          <a:ea typeface="Calibri"/>
                          <a:cs typeface="Times New Roman"/>
                        </a:rPr>
                        <a:t> </a:t>
                      </a:r>
                      <a:r>
                        <a:rPr lang="en-AU" sz="2800" b="1" dirty="0" err="1" smtClean="0">
                          <a:latin typeface="Calibri"/>
                          <a:ea typeface="Calibri"/>
                          <a:cs typeface="Times New Roman"/>
                        </a:rPr>
                        <a:t>iSIKHNAS</a:t>
                      </a:r>
                      <a:endParaRPr lang="en-US" sz="28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448343">
                <a:tc>
                  <a:txBody>
                    <a:bodyPr/>
                    <a:lstStyle/>
                    <a:p>
                      <a:pPr marL="0" marR="0" algn="l">
                        <a:lnSpc>
                          <a:spcPct val="130000"/>
                        </a:lnSpc>
                        <a:spcBef>
                          <a:spcPts val="0"/>
                        </a:spcBef>
                        <a:spcAft>
                          <a:spcPts val="0"/>
                        </a:spcAft>
                      </a:pPr>
                      <a:r>
                        <a:rPr lang="id-ID" sz="2400" dirty="0" smtClean="0">
                          <a:latin typeface="Calibri"/>
                          <a:ea typeface="Calibri"/>
                          <a:cs typeface="Times New Roman"/>
                        </a:rPr>
                        <a:t>sulit </a:t>
                      </a:r>
                      <a:r>
                        <a:rPr lang="id-ID" sz="2400" dirty="0">
                          <a:latin typeface="Calibri"/>
                          <a:ea typeface="Calibri"/>
                          <a:cs typeface="Times New Roman"/>
                        </a:rPr>
                        <a:t>digunakan </a:t>
                      </a:r>
                      <a:r>
                        <a:rPr lang="id-ID" sz="2400" dirty="0" smtClean="0">
                          <a:latin typeface="Calibri"/>
                          <a:ea typeface="Calibri"/>
                          <a:cs typeface="Times New Roman"/>
                        </a:rPr>
                        <a:t>oleh staf untuk mendukung pekerjaan </a:t>
                      </a:r>
                      <a:endParaRPr lang="en-US" sz="24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Berguna untuk </a:t>
                      </a:r>
                      <a:r>
                        <a:rPr lang="en-AU" sz="2400" dirty="0">
                          <a:latin typeface="Calibri"/>
                          <a:ea typeface="Calibri"/>
                          <a:cs typeface="Times New Roman"/>
                        </a:rPr>
                        <a:t>monitoring </a:t>
                      </a:r>
                      <a:r>
                        <a:rPr lang="id-ID" sz="2400" dirty="0">
                          <a:latin typeface="Calibri"/>
                          <a:ea typeface="Calibri"/>
                          <a:cs typeface="Times New Roman"/>
                        </a:rPr>
                        <a:t>dan membantu staf dalam banyak </a:t>
                      </a:r>
                      <a:r>
                        <a:rPr lang="id-ID" sz="2400" dirty="0" smtClean="0">
                          <a:latin typeface="Calibri"/>
                          <a:ea typeface="Calibri"/>
                          <a:cs typeface="Times New Roman"/>
                        </a:rPr>
                        <a:t>aspek </a:t>
                      </a:r>
                      <a:r>
                        <a:rPr lang="id-ID" sz="2400" dirty="0">
                          <a:latin typeface="Calibri"/>
                          <a:ea typeface="Calibri"/>
                          <a:cs typeface="Times New Roman"/>
                        </a:rPr>
                        <a:t>penting dalam pekerjaan mereka </a:t>
                      </a:r>
                      <a:endParaRPr lang="en-US" sz="24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9266">
                <a:tc>
                  <a:txBody>
                    <a:bodyPr/>
                    <a:lstStyle/>
                    <a:p>
                      <a:pPr marL="0" marR="0" algn="l">
                        <a:lnSpc>
                          <a:spcPct val="130000"/>
                        </a:lnSpc>
                        <a:spcBef>
                          <a:spcPts val="0"/>
                        </a:spcBef>
                        <a:spcAft>
                          <a:spcPts val="0"/>
                        </a:spcAft>
                      </a:pPr>
                      <a:r>
                        <a:rPr lang="id-ID" sz="2400" dirty="0">
                          <a:latin typeface="Calibri"/>
                          <a:ea typeface="Calibri"/>
                          <a:cs typeface="Times New Roman"/>
                        </a:rPr>
                        <a:t>Tidak mudah dan </a:t>
                      </a:r>
                      <a:r>
                        <a:rPr lang="id-ID" sz="2400" dirty="0" smtClean="0">
                          <a:latin typeface="Calibri"/>
                          <a:ea typeface="Calibri"/>
                          <a:cs typeface="Times New Roman"/>
                        </a:rPr>
                        <a:t>menambah</a:t>
                      </a:r>
                      <a:r>
                        <a:rPr lang="id-ID" sz="2400" baseline="0" dirty="0" smtClean="0">
                          <a:latin typeface="Calibri"/>
                          <a:ea typeface="Calibri"/>
                          <a:cs typeface="Times New Roman"/>
                        </a:rPr>
                        <a:t> pekerjaan</a:t>
                      </a:r>
                      <a:endParaRPr lang="en-US" sz="24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Sesuai dengan kebutuhan dan mudah digunakan </a:t>
                      </a:r>
                      <a:endParaRPr lang="en-US" sz="24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6711">
                <a:tc>
                  <a:txBody>
                    <a:bodyPr/>
                    <a:lstStyle/>
                    <a:p>
                      <a:pPr marL="0" marR="0" algn="l">
                        <a:lnSpc>
                          <a:spcPct val="130000"/>
                        </a:lnSpc>
                        <a:spcBef>
                          <a:spcPts val="0"/>
                        </a:spcBef>
                        <a:spcAft>
                          <a:spcPts val="0"/>
                        </a:spcAft>
                      </a:pPr>
                      <a:r>
                        <a:rPr lang="id-ID" sz="2400" dirty="0">
                          <a:latin typeface="Calibri"/>
                          <a:ea typeface="Calibri"/>
                          <a:cs typeface="Times New Roman"/>
                        </a:rPr>
                        <a:t>Banyak bidang kerja yang tidak didukung atau terintegrasi</a:t>
                      </a:r>
                      <a:endParaRPr lang="en-US" sz="24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30000"/>
                        </a:lnSpc>
                        <a:spcBef>
                          <a:spcPts val="0"/>
                        </a:spcBef>
                        <a:spcAft>
                          <a:spcPts val="0"/>
                        </a:spcAft>
                      </a:pPr>
                      <a:r>
                        <a:rPr lang="id-ID" sz="2400" dirty="0">
                          <a:latin typeface="Calibri"/>
                          <a:ea typeface="Calibri"/>
                          <a:cs typeface="Times New Roman"/>
                        </a:rPr>
                        <a:t>Sistem terintegrasi yang mencakup obat, inseminasi, pemotongan, surveillance, populasi dan pengendalian lalu lintas. </a:t>
                      </a:r>
                      <a:endParaRPr lang="en-US" sz="24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142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id-ID" dirty="0" smtClean="0"/>
              <a:t>Diskusi Kelompok</a:t>
            </a:r>
            <a:endParaRPr lang="id-ID" dirty="0"/>
          </a:p>
        </p:txBody>
      </p:sp>
      <p:sp>
        <p:nvSpPr>
          <p:cNvPr id="3" name="Content Placeholder 2"/>
          <p:cNvSpPr>
            <a:spLocks noGrp="1"/>
          </p:cNvSpPr>
          <p:nvPr>
            <p:ph idx="1"/>
          </p:nvPr>
        </p:nvSpPr>
        <p:spPr>
          <a:xfrm>
            <a:off x="457200" y="1412776"/>
            <a:ext cx="8229600" cy="4713387"/>
          </a:xfrm>
        </p:spPr>
        <p:txBody>
          <a:bodyPr/>
          <a:lstStyle/>
          <a:p>
            <a:pPr marL="0" indent="0" algn="ctr">
              <a:buNone/>
            </a:pPr>
            <a:r>
              <a:rPr lang="id-ID" sz="4000" dirty="0" smtClean="0"/>
              <a:t>Apakah kelebihan </a:t>
            </a:r>
            <a:r>
              <a:rPr lang="id-ID" sz="4000" dirty="0"/>
              <a:t>dan kekurangan sistem yang ada selama ini </a:t>
            </a:r>
            <a:r>
              <a:rPr lang="id-ID" sz="4000" dirty="0" smtClean="0"/>
              <a:t>(sebelum </a:t>
            </a:r>
            <a:r>
              <a:rPr lang="id-ID" sz="4000" dirty="0"/>
              <a:t>isikhnas</a:t>
            </a:r>
            <a:r>
              <a:rPr lang="id-ID" sz="4000" dirty="0" smtClean="0"/>
              <a:t>) </a:t>
            </a:r>
            <a:endParaRPr lang="id-ID" sz="4000" dirty="0">
              <a:sym typeface="Wingdings" pitchFamily="2" charset="2"/>
            </a:endParaRPr>
          </a:p>
          <a:p>
            <a:pPr marL="0" indent="0" algn="ctr">
              <a:buNone/>
            </a:pPr>
            <a:endParaRPr lang="id-ID" sz="4000" dirty="0" smtClean="0">
              <a:sym typeface="Wingdings" pitchFamily="2" charset="2"/>
            </a:endParaRPr>
          </a:p>
          <a:p>
            <a:pPr marL="0" indent="0" algn="ctr">
              <a:buNone/>
            </a:pPr>
            <a:r>
              <a:rPr lang="id-ID" sz="4000" dirty="0" smtClean="0">
                <a:sym typeface="Wingdings" pitchFamily="2" charset="2"/>
              </a:rPr>
              <a:t>tuliskan pada metaplane yang sudah dibagikan</a:t>
            </a:r>
          </a:p>
          <a:p>
            <a:pPr marL="0" indent="0">
              <a:buNone/>
            </a:pPr>
            <a:endParaRPr lang="id-ID" sz="4000" dirty="0" smtClean="0">
              <a:sym typeface="Wingdings" pitchFamily="2" charset="2"/>
            </a:endParaRPr>
          </a:p>
        </p:txBody>
      </p:sp>
      <p:sp>
        <p:nvSpPr>
          <p:cNvPr id="4" name="Down Arrow 3"/>
          <p:cNvSpPr/>
          <p:nvPr/>
        </p:nvSpPr>
        <p:spPr>
          <a:xfrm>
            <a:off x="4175956" y="3535355"/>
            <a:ext cx="504056"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016542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88640"/>
            <a:ext cx="9144000" cy="832123"/>
          </a:xfrm>
        </p:spPr>
        <p:txBody>
          <a:bodyPr/>
          <a:lstStyle/>
          <a:p>
            <a:pPr eaLnBrk="1" hangingPunct="1"/>
            <a:r>
              <a:rPr lang="id-ID" altLang="en-US" sz="3200" dirty="0" smtClean="0"/>
              <a:t>Daftar kegiatan yang harus dilaporkan</a:t>
            </a:r>
            <a:endParaRPr lang="en-US" alt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val="3201032367"/>
              </p:ext>
            </p:extLst>
          </p:nvPr>
        </p:nvGraphicFramePr>
        <p:xfrm>
          <a:off x="395288" y="1107849"/>
          <a:ext cx="8208962" cy="4885186"/>
        </p:xfrm>
        <a:graphic>
          <a:graphicData uri="http://schemas.openxmlformats.org/drawingml/2006/table">
            <a:tbl>
              <a:tblPr/>
              <a:tblGrid>
                <a:gridCol w="4248720"/>
                <a:gridCol w="3960242"/>
              </a:tblGrid>
              <a:tr h="498376">
                <a:tc>
                  <a:txBody>
                    <a:bodyPr/>
                    <a:lstStyle/>
                    <a:p>
                      <a:pPr marL="0" marR="0" algn="just">
                        <a:lnSpc>
                          <a:spcPct val="130000"/>
                        </a:lnSpc>
                        <a:spcBef>
                          <a:spcPts val="0"/>
                        </a:spcBef>
                        <a:spcAft>
                          <a:spcPts val="0"/>
                        </a:spcAft>
                      </a:pPr>
                      <a:r>
                        <a:rPr lang="en-AU" sz="2000" b="1" dirty="0">
                          <a:latin typeface="Calibri"/>
                          <a:ea typeface="Calibri"/>
                          <a:cs typeface="Times New Roman"/>
                        </a:rPr>
                        <a:t>T</a:t>
                      </a:r>
                      <a:r>
                        <a:rPr lang="id-ID" sz="2000" b="1" dirty="0">
                          <a:latin typeface="Calibri"/>
                          <a:ea typeface="Calibri"/>
                          <a:cs typeface="Times New Roman"/>
                        </a:rPr>
                        <a:t>UGAS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ct val="130000"/>
                        </a:lnSpc>
                        <a:spcBef>
                          <a:spcPts val="0"/>
                        </a:spcBef>
                        <a:spcAft>
                          <a:spcPts val="0"/>
                        </a:spcAft>
                      </a:pPr>
                      <a:r>
                        <a:rPr lang="id-ID" sz="2000" b="1" dirty="0">
                          <a:latin typeface="Calibri"/>
                          <a:ea typeface="Calibri"/>
                          <a:cs typeface="Times New Roman"/>
                        </a:rPr>
                        <a:t>Dapatkah </a:t>
                      </a:r>
                      <a:r>
                        <a:rPr lang="en-AU" sz="2000" b="1" dirty="0" err="1">
                          <a:latin typeface="Calibri"/>
                          <a:ea typeface="Calibri"/>
                          <a:cs typeface="Times New Roman"/>
                        </a:rPr>
                        <a:t>iSIKHNAS</a:t>
                      </a:r>
                      <a:r>
                        <a:rPr lang="en-AU" sz="2000" b="1" dirty="0">
                          <a:latin typeface="Calibri"/>
                          <a:ea typeface="Calibri"/>
                          <a:cs typeface="Times New Roman"/>
                        </a:rPr>
                        <a:t> </a:t>
                      </a:r>
                      <a:r>
                        <a:rPr lang="id-ID" sz="2000" b="1" dirty="0">
                          <a:latin typeface="Calibri"/>
                          <a:ea typeface="Calibri"/>
                          <a:cs typeface="Times New Roman"/>
                        </a:rPr>
                        <a:t>membant</a:t>
                      </a:r>
                      <a:r>
                        <a:rPr lang="en-US" sz="2000" b="1" dirty="0">
                          <a:latin typeface="Calibri"/>
                          <a:ea typeface="Calibri"/>
                          <a:cs typeface="Times New Roman"/>
                        </a:rPr>
                        <a:t>u</a:t>
                      </a:r>
                      <a:r>
                        <a:rPr lang="en-AU" sz="2000" b="1" dirty="0">
                          <a:latin typeface="Calibri"/>
                          <a:ea typeface="Calibri"/>
                          <a:cs typeface="Times New Roman"/>
                        </a:rPr>
                        <a:t>?</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572639">
                <a:tc>
                  <a:txBody>
                    <a:bodyPr/>
                    <a:lstStyle/>
                    <a:p>
                      <a:pPr marL="0" marR="0" algn="just">
                        <a:lnSpc>
                          <a:spcPct val="130000"/>
                        </a:lnSpc>
                        <a:spcBef>
                          <a:spcPts val="0"/>
                        </a:spcBef>
                        <a:spcAft>
                          <a:spcPts val="0"/>
                        </a:spcAft>
                      </a:pPr>
                      <a:r>
                        <a:rPr lang="id-ID" sz="2400" dirty="0">
                          <a:latin typeface="Calibri"/>
                          <a:ea typeface="Calibri"/>
                          <a:cs typeface="Times New Roman"/>
                        </a:rPr>
                        <a:t>Pelaporan penyakit</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400" dirty="0" err="1" smtClean="0">
                          <a:latin typeface="Calibri"/>
                          <a:ea typeface="Calibri"/>
                          <a:cs typeface="Times New Roman"/>
                        </a:rPr>
                        <a:t>Ya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39">
                <a:tc>
                  <a:txBody>
                    <a:bodyPr/>
                    <a:lstStyle/>
                    <a:p>
                      <a:pPr marL="0" marR="0" algn="just">
                        <a:lnSpc>
                          <a:spcPct val="130000"/>
                        </a:lnSpc>
                        <a:spcBef>
                          <a:spcPts val="0"/>
                        </a:spcBef>
                        <a:spcAft>
                          <a:spcPts val="0"/>
                        </a:spcAft>
                      </a:pPr>
                      <a:r>
                        <a:rPr lang="id-ID" sz="2400" dirty="0">
                          <a:latin typeface="Calibri"/>
                          <a:ea typeface="Calibri"/>
                          <a:cs typeface="Times New Roman"/>
                        </a:rPr>
                        <a:t>Investigasi penyakit/wabah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id-ID" sz="2400" dirty="0" smtClean="0">
                          <a:latin typeface="Calibri"/>
                          <a:ea typeface="Calibri"/>
                          <a:cs typeface="Times New Roman"/>
                        </a:rPr>
                        <a:t>Ya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39">
                <a:tc>
                  <a:txBody>
                    <a:bodyPr/>
                    <a:lstStyle/>
                    <a:p>
                      <a:pPr marL="0" marR="0" algn="just">
                        <a:lnSpc>
                          <a:spcPct val="130000"/>
                        </a:lnSpc>
                        <a:spcBef>
                          <a:spcPts val="0"/>
                        </a:spcBef>
                        <a:spcAft>
                          <a:spcPts val="0"/>
                        </a:spcAft>
                      </a:pPr>
                      <a:r>
                        <a:rPr lang="en-AU" sz="2400">
                          <a:latin typeface="Calibri"/>
                          <a:ea typeface="Calibri"/>
                          <a:cs typeface="Times New Roman"/>
                        </a:rPr>
                        <a:t>Va</a:t>
                      </a:r>
                      <a:r>
                        <a:rPr lang="id-ID" sz="2400">
                          <a:latin typeface="Calibri"/>
                          <a:ea typeface="Calibri"/>
                          <a:cs typeface="Times New Roman"/>
                        </a:rPr>
                        <a:t>ksinasi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400" dirty="0" err="1" smtClean="0">
                          <a:latin typeface="+mn-lt"/>
                          <a:ea typeface="Calibri"/>
                          <a:cs typeface="Times New Roman"/>
                        </a:rPr>
                        <a:t>Ya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39">
                <a:tc>
                  <a:txBody>
                    <a:bodyPr/>
                    <a:lstStyle/>
                    <a:p>
                      <a:pPr marL="0" marR="0" algn="just">
                        <a:lnSpc>
                          <a:spcPct val="130000"/>
                        </a:lnSpc>
                        <a:spcBef>
                          <a:spcPts val="0"/>
                        </a:spcBef>
                        <a:spcAft>
                          <a:spcPts val="0"/>
                        </a:spcAft>
                      </a:pPr>
                      <a:r>
                        <a:rPr lang="id-ID" sz="2400" dirty="0">
                          <a:latin typeface="Calibri"/>
                          <a:ea typeface="Calibri"/>
                          <a:cs typeface="Times New Roman"/>
                        </a:rPr>
                        <a:t>Pengambilan sampel untuk </a:t>
                      </a:r>
                      <a:r>
                        <a:rPr lang="en-AU" sz="2400" dirty="0" err="1">
                          <a:latin typeface="Calibri"/>
                          <a:ea typeface="Calibri"/>
                          <a:cs typeface="Times New Roman"/>
                        </a:rPr>
                        <a:t>survei</a:t>
                      </a:r>
                      <a:r>
                        <a:rPr lang="id-ID" sz="2400" dirty="0">
                          <a:latin typeface="Calibri"/>
                          <a:ea typeface="Calibri"/>
                          <a:cs typeface="Times New Roman"/>
                        </a:rPr>
                        <a:t>lans</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400" dirty="0" err="1" smtClean="0">
                          <a:latin typeface="+mn-lt"/>
                          <a:ea typeface="Calibri"/>
                          <a:cs typeface="Times New Roman"/>
                        </a:rPr>
                        <a:t>Ya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39">
                <a:tc>
                  <a:txBody>
                    <a:bodyPr/>
                    <a:lstStyle/>
                    <a:p>
                      <a:pPr marL="0" marR="0" algn="just">
                        <a:lnSpc>
                          <a:spcPct val="130000"/>
                        </a:lnSpc>
                        <a:spcBef>
                          <a:spcPts val="0"/>
                        </a:spcBef>
                        <a:spcAft>
                          <a:spcPts val="0"/>
                        </a:spcAft>
                      </a:pPr>
                      <a:r>
                        <a:rPr lang="en-AU" sz="2400">
                          <a:latin typeface="Calibri"/>
                          <a:ea typeface="Calibri"/>
                          <a:cs typeface="Times New Roman"/>
                        </a:rPr>
                        <a:t>Populasi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400" dirty="0" err="1" smtClean="0">
                          <a:latin typeface="+mn-lt"/>
                          <a:ea typeface="Calibri"/>
                          <a:cs typeface="Times New Roman"/>
                        </a:rPr>
                        <a:t>Ya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39">
                <a:tc>
                  <a:txBody>
                    <a:bodyPr/>
                    <a:lstStyle/>
                    <a:p>
                      <a:pPr marL="0" marR="0" algn="just">
                        <a:lnSpc>
                          <a:spcPct val="130000"/>
                        </a:lnSpc>
                        <a:spcBef>
                          <a:spcPts val="0"/>
                        </a:spcBef>
                        <a:spcAft>
                          <a:spcPts val="0"/>
                        </a:spcAft>
                      </a:pPr>
                      <a:r>
                        <a:rPr lang="en-AU" sz="2400">
                          <a:latin typeface="Calibri"/>
                          <a:ea typeface="Calibri"/>
                          <a:cs typeface="Times New Roman"/>
                        </a:rPr>
                        <a:t>Produ</a:t>
                      </a:r>
                      <a:r>
                        <a:rPr lang="id-ID" sz="2400">
                          <a:latin typeface="Calibri"/>
                          <a:ea typeface="Calibri"/>
                          <a:cs typeface="Times New Roman"/>
                        </a:rPr>
                        <a:t>ksi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id-ID" sz="2400" dirty="0" smtClean="0">
                          <a:latin typeface="Calibri"/>
                          <a:ea typeface="Calibri"/>
                          <a:cs typeface="Times New Roman"/>
                        </a:rPr>
                        <a:t>Ya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639">
                <a:tc>
                  <a:txBody>
                    <a:bodyPr/>
                    <a:lstStyle/>
                    <a:p>
                      <a:pPr marL="0" marR="0" algn="just">
                        <a:lnSpc>
                          <a:spcPct val="130000"/>
                        </a:lnSpc>
                        <a:spcBef>
                          <a:spcPts val="0"/>
                        </a:spcBef>
                        <a:spcAft>
                          <a:spcPts val="0"/>
                        </a:spcAft>
                      </a:pPr>
                      <a:r>
                        <a:rPr lang="id-ID" sz="2400">
                          <a:latin typeface="Calibri"/>
                          <a:ea typeface="Calibri"/>
                          <a:cs typeface="Times New Roman"/>
                        </a:rPr>
                        <a:t>Laporan pemotongan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en-AU" sz="2400" dirty="0" err="1" smtClean="0">
                          <a:latin typeface="+mn-lt"/>
                          <a:ea typeface="Calibri"/>
                          <a:cs typeface="Times New Roman"/>
                        </a:rPr>
                        <a:t>Ya</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44062399"/>
              </p:ext>
            </p:extLst>
          </p:nvPr>
        </p:nvGraphicFramePr>
        <p:xfrm>
          <a:off x="457200" y="1020760"/>
          <a:ext cx="8229600" cy="4784504"/>
        </p:xfrm>
        <a:graphic>
          <a:graphicData uri="http://schemas.openxmlformats.org/drawingml/2006/table">
            <a:tbl>
              <a:tblPr firstRow="1" bandRow="1">
                <a:tableStyleId>{5C22544A-7EE6-4342-B048-85BDC9FD1C3A}</a:tableStyleId>
              </a:tblPr>
              <a:tblGrid>
                <a:gridCol w="4546848"/>
                <a:gridCol w="3682752"/>
              </a:tblGrid>
              <a:tr h="598063">
                <a:tc>
                  <a:txBody>
                    <a:bodyPr/>
                    <a:lstStyle/>
                    <a:p>
                      <a:pPr marL="0" marR="0" algn="just">
                        <a:lnSpc>
                          <a:spcPct val="130000"/>
                        </a:lnSpc>
                        <a:spcBef>
                          <a:spcPts val="0"/>
                        </a:spcBef>
                        <a:spcAft>
                          <a:spcPts val="0"/>
                        </a:spcAft>
                      </a:pPr>
                      <a:r>
                        <a:rPr lang="en-AU" sz="2000" b="1" dirty="0">
                          <a:latin typeface="Calibri"/>
                          <a:ea typeface="Calibri"/>
                          <a:cs typeface="Times New Roman"/>
                        </a:rPr>
                        <a:t>T</a:t>
                      </a:r>
                      <a:r>
                        <a:rPr lang="id-ID" sz="2000" b="1" dirty="0">
                          <a:latin typeface="Calibri"/>
                          <a:ea typeface="Calibri"/>
                          <a:cs typeface="Times New Roman"/>
                        </a:rPr>
                        <a:t>UGAS</a:t>
                      </a:r>
                      <a:endParaRPr lang="en-US" sz="2000" dirty="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id-ID" sz="2000" b="1" dirty="0">
                          <a:latin typeface="Calibri"/>
                          <a:ea typeface="Calibri"/>
                          <a:cs typeface="Times New Roman"/>
                        </a:rPr>
                        <a:t>Dapatkah </a:t>
                      </a:r>
                      <a:r>
                        <a:rPr lang="en-AU" sz="2000" b="1" dirty="0" err="1">
                          <a:latin typeface="Calibri"/>
                          <a:ea typeface="Calibri"/>
                          <a:cs typeface="Times New Roman"/>
                        </a:rPr>
                        <a:t>iSIKHNAS</a:t>
                      </a:r>
                      <a:r>
                        <a:rPr lang="en-AU" sz="2000" b="1" dirty="0">
                          <a:latin typeface="Calibri"/>
                          <a:ea typeface="Calibri"/>
                          <a:cs typeface="Times New Roman"/>
                        </a:rPr>
                        <a:t> </a:t>
                      </a:r>
                      <a:r>
                        <a:rPr lang="id-ID" sz="2000" b="1" dirty="0">
                          <a:latin typeface="Calibri"/>
                          <a:ea typeface="Calibri"/>
                          <a:cs typeface="Times New Roman"/>
                        </a:rPr>
                        <a:t>membant</a:t>
                      </a:r>
                      <a:r>
                        <a:rPr lang="en-US" sz="2000" b="1" dirty="0">
                          <a:latin typeface="Calibri"/>
                          <a:ea typeface="Calibri"/>
                          <a:cs typeface="Times New Roman"/>
                        </a:rPr>
                        <a:t>u</a:t>
                      </a:r>
                      <a:r>
                        <a:rPr lang="en-AU" sz="2000" b="1" dirty="0">
                          <a:latin typeface="Calibri"/>
                          <a:ea typeface="Calibri"/>
                          <a:cs typeface="Times New Roman"/>
                        </a:rPr>
                        <a:t>?</a:t>
                      </a:r>
                      <a:endParaRPr lang="en-US" sz="2000" dirty="0">
                        <a:latin typeface="Calibri"/>
                        <a:ea typeface="Calibri"/>
                        <a:cs typeface="Times New Roman"/>
                      </a:endParaRPr>
                    </a:p>
                  </a:txBody>
                  <a:tcPr marL="68580" marR="68580" marT="0" marB="0"/>
                </a:tc>
              </a:tr>
              <a:tr h="598063">
                <a:tc>
                  <a:txBody>
                    <a:bodyPr/>
                    <a:lstStyle/>
                    <a:p>
                      <a:pPr marL="0" marR="0" algn="just">
                        <a:lnSpc>
                          <a:spcPct val="130000"/>
                        </a:lnSpc>
                        <a:spcBef>
                          <a:spcPts val="0"/>
                        </a:spcBef>
                        <a:spcAft>
                          <a:spcPts val="0"/>
                        </a:spcAft>
                      </a:pPr>
                      <a:r>
                        <a:rPr lang="id-ID" sz="2000" dirty="0">
                          <a:latin typeface="Calibri"/>
                          <a:ea typeface="Calibri"/>
                          <a:cs typeface="Times New Roman"/>
                        </a:rPr>
                        <a:t>Pengobatan</a:t>
                      </a:r>
                      <a:endParaRPr lang="en-US" sz="2000" dirty="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tc>
              </a:tr>
              <a:tr h="598063">
                <a:tc>
                  <a:txBody>
                    <a:bodyPr/>
                    <a:lstStyle/>
                    <a:p>
                      <a:pPr marL="0" marR="0" algn="just">
                        <a:lnSpc>
                          <a:spcPct val="130000"/>
                        </a:lnSpc>
                        <a:spcBef>
                          <a:spcPts val="0"/>
                        </a:spcBef>
                        <a:spcAft>
                          <a:spcPts val="0"/>
                        </a:spcAft>
                      </a:pPr>
                      <a:r>
                        <a:rPr lang="id-ID" sz="2000">
                          <a:latin typeface="Calibri"/>
                          <a:ea typeface="Calibri"/>
                          <a:cs typeface="Times New Roman"/>
                        </a:rPr>
                        <a:t>Manajemen obat</a:t>
                      </a:r>
                      <a:endParaRPr lang="en-US" sz="200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tc>
              </a:tr>
              <a:tr h="598063">
                <a:tc>
                  <a:txBody>
                    <a:bodyPr/>
                    <a:lstStyle/>
                    <a:p>
                      <a:pPr marL="0" marR="0" algn="just">
                        <a:lnSpc>
                          <a:spcPct val="130000"/>
                        </a:lnSpc>
                        <a:spcBef>
                          <a:spcPts val="0"/>
                        </a:spcBef>
                        <a:spcAft>
                          <a:spcPts val="0"/>
                        </a:spcAft>
                      </a:pPr>
                      <a:r>
                        <a:rPr lang="id-ID" sz="2000">
                          <a:latin typeface="Calibri"/>
                          <a:ea typeface="Calibri"/>
                          <a:cs typeface="Times New Roman"/>
                        </a:rPr>
                        <a:t>Pengiriman ke laboratorium</a:t>
                      </a:r>
                      <a:endParaRPr lang="en-US" sz="200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tc>
              </a:tr>
              <a:tr h="598063">
                <a:tc>
                  <a:txBody>
                    <a:bodyPr/>
                    <a:lstStyle/>
                    <a:p>
                      <a:pPr marL="0" marR="0" algn="just">
                        <a:lnSpc>
                          <a:spcPct val="130000"/>
                        </a:lnSpc>
                        <a:spcBef>
                          <a:spcPts val="0"/>
                        </a:spcBef>
                        <a:spcAft>
                          <a:spcPts val="0"/>
                        </a:spcAft>
                      </a:pPr>
                      <a:r>
                        <a:rPr lang="id-ID" sz="2000">
                          <a:latin typeface="Calibri"/>
                          <a:ea typeface="Calibri"/>
                          <a:cs typeface="Times New Roman"/>
                        </a:rPr>
                        <a:t>Hasil laboratorium</a:t>
                      </a:r>
                      <a:endParaRPr lang="en-US" sz="200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id-ID" sz="2000" dirty="0" smtClean="0">
                          <a:latin typeface="Calibri"/>
                          <a:ea typeface="Calibri"/>
                          <a:cs typeface="Times New Roman"/>
                        </a:rPr>
                        <a:t>Ya</a:t>
                      </a:r>
                      <a:endParaRPr lang="en-US" sz="2000" dirty="0">
                        <a:latin typeface="Calibri"/>
                        <a:ea typeface="Calibri"/>
                        <a:cs typeface="Times New Roman"/>
                      </a:endParaRPr>
                    </a:p>
                  </a:txBody>
                  <a:tcPr marL="68580" marR="68580" marT="0" marB="0"/>
                </a:tc>
              </a:tr>
              <a:tr h="598063">
                <a:tc>
                  <a:txBody>
                    <a:bodyPr/>
                    <a:lstStyle/>
                    <a:p>
                      <a:pPr marL="0" marR="0" algn="just">
                        <a:lnSpc>
                          <a:spcPct val="130000"/>
                        </a:lnSpc>
                        <a:spcBef>
                          <a:spcPts val="0"/>
                        </a:spcBef>
                        <a:spcAft>
                          <a:spcPts val="0"/>
                        </a:spcAft>
                      </a:pPr>
                      <a:r>
                        <a:rPr lang="id-ID" sz="2000">
                          <a:latin typeface="Calibri"/>
                          <a:ea typeface="Calibri"/>
                          <a:cs typeface="Times New Roman"/>
                        </a:rPr>
                        <a:t>Lalu lintas ternak </a:t>
                      </a:r>
                      <a:endParaRPr lang="en-US" sz="200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tc>
              </a:tr>
              <a:tr h="598063">
                <a:tc>
                  <a:txBody>
                    <a:bodyPr/>
                    <a:lstStyle/>
                    <a:p>
                      <a:pPr marL="0" marR="0" algn="just">
                        <a:lnSpc>
                          <a:spcPct val="130000"/>
                        </a:lnSpc>
                        <a:spcBef>
                          <a:spcPts val="0"/>
                        </a:spcBef>
                        <a:spcAft>
                          <a:spcPts val="0"/>
                        </a:spcAft>
                      </a:pPr>
                      <a:r>
                        <a:rPr lang="id-ID" sz="2000" dirty="0" smtClean="0">
                          <a:latin typeface="Calibri"/>
                          <a:ea typeface="Calibri"/>
                          <a:cs typeface="Times New Roman"/>
                        </a:rPr>
                        <a:t>manajemen </a:t>
                      </a:r>
                      <a:r>
                        <a:rPr lang="id-ID" sz="2000" dirty="0">
                          <a:latin typeface="Calibri"/>
                          <a:ea typeface="Calibri"/>
                          <a:cs typeface="Times New Roman"/>
                        </a:rPr>
                        <a:t>sumber daya </a:t>
                      </a:r>
                      <a:endParaRPr lang="en-US" sz="2000" dirty="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en-AU" sz="2000" dirty="0" err="1" smtClean="0">
                          <a:latin typeface="+mn-lt"/>
                          <a:ea typeface="Calibri"/>
                          <a:cs typeface="Times New Roman"/>
                        </a:rPr>
                        <a:t>Ya</a:t>
                      </a:r>
                      <a:endParaRPr lang="en-US" sz="2000" dirty="0">
                        <a:latin typeface="Calibri"/>
                        <a:ea typeface="Calibri"/>
                        <a:cs typeface="Times New Roman"/>
                      </a:endParaRPr>
                    </a:p>
                  </a:txBody>
                  <a:tcPr marL="68580" marR="68580" marT="0" marB="0"/>
                </a:tc>
              </a:tr>
              <a:tr h="598063">
                <a:tc>
                  <a:txBody>
                    <a:bodyPr/>
                    <a:lstStyle/>
                    <a:p>
                      <a:pPr marL="0" marR="0" algn="just">
                        <a:lnSpc>
                          <a:spcPct val="130000"/>
                        </a:lnSpc>
                        <a:spcBef>
                          <a:spcPts val="0"/>
                        </a:spcBef>
                        <a:spcAft>
                          <a:spcPts val="0"/>
                        </a:spcAft>
                      </a:pPr>
                      <a:r>
                        <a:rPr lang="en-US" sz="2000" dirty="0" err="1" smtClean="0">
                          <a:latin typeface="Calibri"/>
                          <a:ea typeface="Calibri"/>
                          <a:cs typeface="Times New Roman"/>
                        </a:rPr>
                        <a:t>Inseminasi</a:t>
                      </a:r>
                      <a:r>
                        <a:rPr lang="en-US" sz="2000" dirty="0" smtClean="0">
                          <a:latin typeface="Calibri"/>
                          <a:ea typeface="Calibri"/>
                          <a:cs typeface="Times New Roman"/>
                        </a:rPr>
                        <a:t> </a:t>
                      </a:r>
                      <a:r>
                        <a:rPr lang="en-US" sz="2000" dirty="0" err="1" smtClean="0">
                          <a:latin typeface="Calibri"/>
                          <a:ea typeface="Calibri"/>
                          <a:cs typeface="Times New Roman"/>
                        </a:rPr>
                        <a:t>Buatan</a:t>
                      </a:r>
                      <a:endParaRPr lang="en-US" sz="2000" dirty="0">
                        <a:latin typeface="Calibri"/>
                        <a:ea typeface="Calibri"/>
                        <a:cs typeface="Times New Roman"/>
                      </a:endParaRPr>
                    </a:p>
                  </a:txBody>
                  <a:tcPr marL="68580" marR="68580" marT="0" marB="0"/>
                </a:tc>
                <a:tc>
                  <a:txBody>
                    <a:bodyPr/>
                    <a:lstStyle/>
                    <a:p>
                      <a:pPr marL="0" marR="0" algn="just">
                        <a:lnSpc>
                          <a:spcPct val="130000"/>
                        </a:lnSpc>
                        <a:spcBef>
                          <a:spcPts val="0"/>
                        </a:spcBef>
                        <a:spcAft>
                          <a:spcPts val="0"/>
                        </a:spcAft>
                      </a:pPr>
                      <a:r>
                        <a:rPr lang="id-ID" sz="2000" dirty="0" smtClean="0">
                          <a:latin typeface="Calibri"/>
                          <a:ea typeface="Calibri"/>
                          <a:cs typeface="Times New Roman"/>
                        </a:rPr>
                        <a:t>Ya</a:t>
                      </a:r>
                      <a:endParaRPr lang="en-US" sz="2000" dirty="0">
                        <a:latin typeface="Calibri"/>
                        <a:ea typeface="Calibri"/>
                        <a:cs typeface="Times New Roman"/>
                      </a:endParaRPr>
                    </a:p>
                  </a:txBody>
                  <a:tcPr marL="68580" marR="68580" marT="0" marB="0"/>
                </a:tc>
              </a:tr>
            </a:tbl>
          </a:graphicData>
        </a:graphic>
      </p:graphicFrame>
      <p:sp>
        <p:nvSpPr>
          <p:cNvPr id="6" name="Title 1"/>
          <p:cNvSpPr>
            <a:spLocks noGrp="1"/>
          </p:cNvSpPr>
          <p:nvPr>
            <p:ph type="title"/>
          </p:nvPr>
        </p:nvSpPr>
        <p:spPr>
          <a:xfrm>
            <a:off x="457200" y="274638"/>
            <a:ext cx="8229600" cy="746122"/>
          </a:xfrm>
        </p:spPr>
        <p:txBody>
          <a:bodyPr/>
          <a:lstStyle/>
          <a:p>
            <a:pPr eaLnBrk="1" hangingPunct="1"/>
            <a:r>
              <a:rPr lang="id-ID" altLang="en-US" sz="3200" dirty="0" smtClean="0"/>
              <a:t>Daftar kegiatan yang harus dilaporkan</a:t>
            </a:r>
            <a:endParaRPr lang="en-US" altLang="en-US" sz="3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742"/>
            <a:ext cx="8496944" cy="1143000"/>
          </a:xfrm>
        </p:spPr>
        <p:txBody>
          <a:bodyPr/>
          <a:lstStyle/>
          <a:p>
            <a:r>
              <a:rPr lang="id-ID" sz="3600" dirty="0" smtClean="0"/>
              <a:t>Grafik Laporan E1 penyakit prioritas</a:t>
            </a:r>
            <a:br>
              <a:rPr lang="id-ID" sz="3600" dirty="0" smtClean="0"/>
            </a:br>
            <a:r>
              <a:rPr lang="id-ID" sz="3600" dirty="0" smtClean="0"/>
              <a:t>(1 jan – 12 agst 2014)</a:t>
            </a:r>
            <a:endParaRPr lang="id-ID" sz="3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91" t="10136" r="11105" b="5571"/>
          <a:stretch/>
        </p:blipFill>
        <p:spPr bwMode="auto">
          <a:xfrm>
            <a:off x="457200" y="1262742"/>
            <a:ext cx="8229600" cy="502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12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r>
              <a:rPr lang="id-ID" sz="3600" dirty="0"/>
              <a:t>Grafik Tanda Umum yang banyak dilaporkan per </a:t>
            </a:r>
            <a:r>
              <a:rPr lang="id-ID" sz="3600" dirty="0" smtClean="0"/>
              <a:t>hari (28 hari terakhir pada semua spesies)</a:t>
            </a:r>
            <a:endParaRPr lang="id-ID" sz="36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68" t="11334" r="12500" b="6000"/>
          <a:stretch/>
        </p:blipFill>
        <p:spPr bwMode="auto">
          <a:xfrm>
            <a:off x="179512" y="1451985"/>
            <a:ext cx="878497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92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000" dirty="0"/>
              <a:t>Grafik Pemotongan Hewan per hari per jenis </a:t>
            </a:r>
            <a:r>
              <a:rPr lang="nl-NL" sz="4000" dirty="0" smtClean="0"/>
              <a:t>hewan</a:t>
            </a:r>
            <a:r>
              <a:rPr lang="id-ID" sz="4000" dirty="0" smtClean="0"/>
              <a:t> 28 hari terakhir</a:t>
            </a:r>
            <a:endParaRPr lang="id-ID" sz="4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68" t="14805" r="10937" b="4858"/>
          <a:stretch/>
        </p:blipFill>
        <p:spPr bwMode="auto">
          <a:xfrm>
            <a:off x="457200" y="1417638"/>
            <a:ext cx="8229600" cy="481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459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3600" dirty="0"/>
              <a:t>Grafik Obat-obat yang sering </a:t>
            </a:r>
            <a:r>
              <a:rPr lang="da-DK" sz="3600" dirty="0" smtClean="0"/>
              <a:t>digunakan</a:t>
            </a:r>
            <a:r>
              <a:rPr lang="id-ID" sz="3600" dirty="0" smtClean="0"/>
              <a:t>  </a:t>
            </a:r>
            <a:r>
              <a:rPr lang="da-DK" sz="3600" dirty="0"/>
              <a:t/>
            </a:r>
            <a:br>
              <a:rPr lang="da-DK" sz="3600" dirty="0"/>
            </a:br>
            <a:endParaRPr lang="id-ID" sz="3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61" t="12095" r="10937" b="12476"/>
          <a:stretch/>
        </p:blipFill>
        <p:spPr bwMode="auto">
          <a:xfrm>
            <a:off x="179512" y="908720"/>
            <a:ext cx="896448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921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a:t>Grafik </a:t>
            </a:r>
            <a:r>
              <a:rPr lang="id-ID" sz="3600" dirty="0" smtClean="0"/>
              <a:t> </a:t>
            </a:r>
            <a:r>
              <a:rPr lang="id-ID" sz="3600" dirty="0"/>
              <a:t>SMS pengguna per lokasi, tanggal dan kelompok </a:t>
            </a:r>
            <a:r>
              <a:rPr lang="id-ID" sz="3600" dirty="0" smtClean="0"/>
              <a:t>pengguna (Tasikmalaya)</a:t>
            </a:r>
            <a:r>
              <a:rPr lang="id-ID" sz="3600" dirty="0"/>
              <a:t/>
            </a:r>
            <a:br>
              <a:rPr lang="id-ID" sz="3600" dirty="0"/>
            </a:br>
            <a:endParaRPr lang="id-ID" sz="3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5" t="12095" r="4286" b="4476"/>
          <a:stretch/>
        </p:blipFill>
        <p:spPr bwMode="auto">
          <a:xfrm>
            <a:off x="457200" y="1262742"/>
            <a:ext cx="8435279" cy="497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045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2856"/>
            <a:ext cx="8229600" cy="2736304"/>
          </a:xfrm>
        </p:spPr>
        <p:txBody>
          <a:bodyPr/>
          <a:lstStyle/>
          <a:p>
            <a:r>
              <a:rPr lang="id-ID" dirty="0" smtClean="0"/>
              <a:t>Untuk laporan dalam bentuk tabel dapat langsung diakses diweb </a:t>
            </a:r>
            <a:br>
              <a:rPr lang="id-ID" dirty="0" smtClean="0"/>
            </a:br>
            <a:r>
              <a:rPr lang="id-ID" dirty="0" smtClean="0">
                <a:hlinkClick r:id="rId2"/>
              </a:rPr>
              <a:t>www.isikhnas.com</a:t>
            </a:r>
            <a:r>
              <a:rPr lang="id-ID" dirty="0" smtClean="0"/>
              <a:t/>
            </a:r>
            <a:br>
              <a:rPr lang="id-ID" dirty="0" smtClean="0"/>
            </a:br>
            <a:endParaRPr lang="id-ID" dirty="0"/>
          </a:p>
        </p:txBody>
      </p:sp>
    </p:spTree>
    <p:extLst>
      <p:ext uri="{BB962C8B-B14F-4D97-AF65-F5344CB8AC3E}">
        <p14:creationId xmlns:p14="http://schemas.microsoft.com/office/powerpoint/2010/main" val="1687601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rot="-1197248">
            <a:off x="2119313" y="3602038"/>
            <a:ext cx="45227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id-ID" altLang="en-US" sz="4400">
                <a:latin typeface="Lucida Handwriting" pitchFamily="66" charset="0"/>
              </a:rPr>
              <a:t>Terima kasih</a:t>
            </a:r>
            <a:endParaRPr lang="en-AU" altLang="en-US" sz="4400">
              <a:latin typeface="Lucida Handwriting" pitchFamily="66" charset="0"/>
            </a:endParaRPr>
          </a:p>
        </p:txBody>
      </p:sp>
      <p:pic>
        <p:nvPicPr>
          <p:cNvPr id="317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76250"/>
            <a:ext cx="19240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Catriona Mackenzie\Google Drive\AFF23\Communication\Images\deptan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476250"/>
            <a:ext cx="12954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Content Placeholder 1"/>
          <p:cNvSpPr>
            <a:spLocks noGrp="1"/>
          </p:cNvSpPr>
          <p:nvPr>
            <p:ph idx="1"/>
          </p:nvPr>
        </p:nvSpPr>
        <p:spPr/>
        <p:txBody>
          <a:bodyPr/>
          <a:lstStyle/>
          <a:p>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22" y="1556792"/>
            <a:ext cx="8229600" cy="3096344"/>
          </a:xfrm>
        </p:spPr>
        <p:txBody>
          <a:bodyPr/>
          <a:lstStyle/>
          <a:p>
            <a:r>
              <a:rPr lang="id-ID" dirty="0" smtClean="0"/>
              <a:t>Pembahasan hasil diskusi Kelompok </a:t>
            </a:r>
            <a:r>
              <a:rPr lang="id-ID" dirty="0" smtClean="0">
                <a:sym typeface="Wingdings" pitchFamily="2" charset="2"/>
              </a:rPr>
              <a:t> presentasi</a:t>
            </a:r>
            <a:endParaRPr lang="id-ID" dirty="0"/>
          </a:p>
        </p:txBody>
      </p:sp>
    </p:spTree>
    <p:extLst>
      <p:ext uri="{BB962C8B-B14F-4D97-AF65-F5344CB8AC3E}">
        <p14:creationId xmlns:p14="http://schemas.microsoft.com/office/powerpoint/2010/main" val="53841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id-ID" sz="4000" dirty="0"/>
              <a:t>informasi/ laporan apa saja yang kita butuhkan dalam pelayanan </a:t>
            </a:r>
            <a:r>
              <a:rPr lang="id-ID" sz="4000" dirty="0" smtClean="0"/>
              <a:t>keswan</a:t>
            </a:r>
          </a:p>
          <a:p>
            <a:pPr marL="0" indent="0" algn="ctr">
              <a:buNone/>
            </a:pPr>
            <a:endParaRPr lang="id-ID" sz="4000" dirty="0">
              <a:sym typeface="Wingdings" pitchFamily="2" charset="2"/>
            </a:endParaRPr>
          </a:p>
          <a:p>
            <a:pPr marL="0" indent="0" algn="ctr">
              <a:buNone/>
            </a:pPr>
            <a:r>
              <a:rPr lang="id-ID" sz="4000" dirty="0" smtClean="0">
                <a:sym typeface="Wingdings" pitchFamily="2" charset="2"/>
              </a:rPr>
              <a:t> </a:t>
            </a:r>
            <a:r>
              <a:rPr lang="id-ID" sz="4000" dirty="0">
                <a:sym typeface="Wingdings" pitchFamily="2" charset="2"/>
              </a:rPr>
              <a:t>tuliskan pada metaplane yang sudah dibagikan</a:t>
            </a:r>
            <a:endParaRPr lang="id-ID" sz="4000" dirty="0"/>
          </a:p>
          <a:p>
            <a:endParaRPr lang="id-ID" sz="4000" dirty="0"/>
          </a:p>
        </p:txBody>
      </p:sp>
      <p:sp>
        <p:nvSpPr>
          <p:cNvPr id="5" name="Down Arrow 4"/>
          <p:cNvSpPr/>
          <p:nvPr/>
        </p:nvSpPr>
        <p:spPr>
          <a:xfrm>
            <a:off x="3923928" y="3068960"/>
            <a:ext cx="504056"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
        <p:nvSpPr>
          <p:cNvPr id="6" name="Title 1"/>
          <p:cNvSpPr>
            <a:spLocks noGrp="1"/>
          </p:cNvSpPr>
          <p:nvPr>
            <p:ph type="title"/>
          </p:nvPr>
        </p:nvSpPr>
        <p:spPr>
          <a:xfrm>
            <a:off x="457200" y="274638"/>
            <a:ext cx="8229600" cy="1143000"/>
          </a:xfrm>
        </p:spPr>
        <p:txBody>
          <a:bodyPr/>
          <a:lstStyle/>
          <a:p>
            <a:r>
              <a:rPr lang="id-ID" dirty="0" smtClean="0"/>
              <a:t>Diskusi Kelompok</a:t>
            </a:r>
            <a:endParaRPr lang="id-ID" dirty="0"/>
          </a:p>
        </p:txBody>
      </p:sp>
    </p:spTree>
    <p:extLst>
      <p:ext uri="{BB962C8B-B14F-4D97-AF65-F5344CB8AC3E}">
        <p14:creationId xmlns:p14="http://schemas.microsoft.com/office/powerpoint/2010/main" val="80560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22" y="1556792"/>
            <a:ext cx="8229600" cy="3096344"/>
          </a:xfrm>
        </p:spPr>
        <p:txBody>
          <a:bodyPr/>
          <a:lstStyle/>
          <a:p>
            <a:r>
              <a:rPr lang="id-ID" dirty="0" smtClean="0"/>
              <a:t>Pembahasan hasil diskusi Kelompok </a:t>
            </a:r>
            <a:r>
              <a:rPr lang="id-ID" dirty="0" smtClean="0">
                <a:sym typeface="Wingdings" pitchFamily="2" charset="2"/>
              </a:rPr>
              <a:t> presentasi</a:t>
            </a:r>
            <a:endParaRPr lang="id-ID" dirty="0"/>
          </a:p>
        </p:txBody>
      </p:sp>
    </p:spTree>
    <p:extLst>
      <p:ext uri="{BB962C8B-B14F-4D97-AF65-F5344CB8AC3E}">
        <p14:creationId xmlns:p14="http://schemas.microsoft.com/office/powerpoint/2010/main" val="125321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476250"/>
            <a:ext cx="33766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03213"/>
            <a:ext cx="16557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87325"/>
            <a:ext cx="10556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6"/>
          <p:cNvSpPr txBox="1">
            <a:spLocks noChangeArrowheads="1"/>
          </p:cNvSpPr>
          <p:nvPr/>
        </p:nvSpPr>
        <p:spPr bwMode="auto">
          <a:xfrm>
            <a:off x="107950" y="2243818"/>
            <a:ext cx="9036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800" b="1" dirty="0">
              <a:latin typeface="Tahoma" pitchFamily="34" charset="0"/>
              <a:ea typeface="Arial Unicode MS" pitchFamily="34" charset="-128"/>
              <a:cs typeface="Tahoma" pitchFamily="34" charset="0"/>
            </a:endParaRPr>
          </a:p>
          <a:p>
            <a:pPr algn="ctr" eaLnBrk="1" hangingPunct="1"/>
            <a:r>
              <a:rPr lang="id-ID" altLang="en-US" sz="2800" dirty="0" smtClean="0">
                <a:latin typeface="Tahoma" pitchFamily="34" charset="0"/>
                <a:ea typeface="Arial Unicode MS" pitchFamily="34" charset="-128"/>
                <a:cs typeface="Tahoma" pitchFamily="34" charset="0"/>
              </a:rPr>
              <a:t>TINJAUAN SISTEM INFORMASI KESEHATAN HEWAN</a:t>
            </a:r>
            <a:endParaRPr lang="en-US" altLang="en-US" sz="2800" dirty="0">
              <a:latin typeface="Tahoma" pitchFamily="34" charset="0"/>
              <a:ea typeface="Arial Unicode MS" pitchFamily="34" charset="-128"/>
              <a:cs typeface="Tahoma" pitchFamily="34" charset="0"/>
            </a:endParaRPr>
          </a:p>
          <a:p>
            <a:pPr algn="ctr" eaLnBrk="1" hangingPunct="1"/>
            <a:r>
              <a:rPr lang="id-ID" altLang="en-US" sz="2400" b="1" dirty="0" smtClean="0">
                <a:latin typeface="Tahoma" pitchFamily="34" charset="0"/>
                <a:ea typeface="Arial Unicode MS" pitchFamily="34" charset="-128"/>
                <a:cs typeface="Tahoma" pitchFamily="34" charset="0"/>
              </a:rPr>
              <a:t>Sesi 2 </a:t>
            </a:r>
            <a:endParaRPr lang="en-US" altLang="en-US" sz="2400" b="1" dirty="0">
              <a:latin typeface="Tahoma" pitchFamily="34" charset="0"/>
              <a:ea typeface="Arial Unicode MS" pitchFamily="34" charset="-128"/>
              <a:cs typeface="Tahoma" pitchFamily="34" charset="0"/>
            </a:endParaRPr>
          </a:p>
        </p:txBody>
      </p:sp>
      <p:sp>
        <p:nvSpPr>
          <p:cNvPr id="3078" name="Rectangle 23"/>
          <p:cNvSpPr>
            <a:spLocks noChangeArrowheads="1"/>
          </p:cNvSpPr>
          <p:nvPr/>
        </p:nvSpPr>
        <p:spPr bwMode="auto">
          <a:xfrm>
            <a:off x="0" y="42926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750888"/>
            <a:r>
              <a:rPr lang="en-US" altLang="en-US" sz="1600" b="1">
                <a:latin typeface="Arial Unicode MS" pitchFamily="34" charset="-128"/>
                <a:ea typeface="Arial Unicode MS" pitchFamily="34" charset="-128"/>
                <a:cs typeface="Arial Unicode MS" pitchFamily="34" charset="-128"/>
              </a:rPr>
              <a:t>K</a:t>
            </a:r>
            <a:r>
              <a:rPr lang="id-ID" altLang="en-US" sz="1600" b="1">
                <a:latin typeface="Arial Unicode MS" pitchFamily="34" charset="-128"/>
                <a:ea typeface="Arial Unicode MS" pitchFamily="34" charset="-128"/>
                <a:cs typeface="Arial Unicode MS" pitchFamily="34" charset="-128"/>
              </a:rPr>
              <a:t>EMENTERIAN PERTANIAN</a:t>
            </a:r>
          </a:p>
          <a:p>
            <a:pPr algn="ctr" defTabSz="750888"/>
            <a:r>
              <a:rPr lang="id-ID" altLang="en-US" sz="1600" b="1">
                <a:latin typeface="Arial Unicode MS" pitchFamily="34" charset="-128"/>
                <a:ea typeface="Arial Unicode MS" pitchFamily="34" charset="-128"/>
                <a:cs typeface="Arial Unicode MS" pitchFamily="34" charset="-128"/>
              </a:rPr>
              <a:t>DIREKTORAT JENDERAL PETERNAKAN DAN KESEHATAN HEWAN</a:t>
            </a:r>
            <a:endParaRPr lang="en-US" altLang="en-US" sz="1600" b="1">
              <a:latin typeface="Arial Unicode MS" pitchFamily="34" charset="-128"/>
              <a:ea typeface="Arial Unicode MS" pitchFamily="34" charset="-128"/>
              <a:cs typeface="Arial Unicode MS" pitchFamily="34" charset="-128"/>
            </a:endParaRPr>
          </a:p>
          <a:p>
            <a:pPr algn="ctr" defTabSz="750888"/>
            <a:r>
              <a:rPr lang="en-US" altLang="en-US" sz="1600" b="1">
                <a:latin typeface="Arial Unicode MS" pitchFamily="34" charset="-128"/>
                <a:ea typeface="Arial Unicode MS" pitchFamily="34" charset="-128"/>
                <a:cs typeface="Arial Unicode MS" pitchFamily="34" charset="-128"/>
              </a:rPr>
              <a:t>DIREKTORAT KESEHATAN HEWAN</a:t>
            </a:r>
          </a:p>
        </p:txBody>
      </p:sp>
    </p:spTree>
    <p:extLst>
      <p:ext uri="{BB962C8B-B14F-4D97-AF65-F5344CB8AC3E}">
        <p14:creationId xmlns:p14="http://schemas.microsoft.com/office/powerpoint/2010/main" val="178560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banan.jpg"/>
          <p:cNvPicPr>
            <a:picLocks noChangeAspect="1"/>
          </p:cNvPicPr>
          <p:nvPr/>
        </p:nvPicPr>
        <p:blipFill>
          <a:blip r:embed="rId3">
            <a:extLst>
              <a:ext uri="{28A0092B-C50C-407E-A947-70E740481C1C}">
                <a14:useLocalDpi xmlns:a14="http://schemas.microsoft.com/office/drawing/2010/main" val="0"/>
              </a:ext>
            </a:extLst>
          </a:blip>
          <a:srcRect l="6757" r="75085"/>
          <a:stretch>
            <a:fillRect/>
          </a:stretch>
        </p:blipFill>
        <p:spPr bwMode="auto">
          <a:xfrm>
            <a:off x="0" y="0"/>
            <a:ext cx="17335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1963" y="-26988"/>
            <a:ext cx="7391400" cy="1081088"/>
          </a:xfrm>
          <a:prstGeom prst="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err="1">
                <a:solidFill>
                  <a:srgbClr val="FFFF00"/>
                </a:solidFill>
              </a:rPr>
              <a:t>Tinjauan</a:t>
            </a:r>
            <a:r>
              <a:rPr lang="en-US" sz="3200" b="1" dirty="0">
                <a:solidFill>
                  <a:srgbClr val="FFFF00"/>
                </a:solidFill>
              </a:rPr>
              <a:t> </a:t>
            </a:r>
            <a:r>
              <a:rPr lang="en-US" sz="3200" b="1" dirty="0" err="1">
                <a:solidFill>
                  <a:srgbClr val="FFFF00"/>
                </a:solidFill>
              </a:rPr>
              <a:t>Sistem</a:t>
            </a:r>
            <a:r>
              <a:rPr lang="en-US" sz="3200" b="1" dirty="0">
                <a:solidFill>
                  <a:srgbClr val="FFFF00"/>
                </a:solidFill>
              </a:rPr>
              <a:t> </a:t>
            </a:r>
            <a:r>
              <a:rPr lang="en-US" sz="3200" b="1" dirty="0" err="1">
                <a:solidFill>
                  <a:srgbClr val="FFFF00"/>
                </a:solidFill>
              </a:rPr>
              <a:t>Informasi</a:t>
            </a:r>
            <a:r>
              <a:rPr lang="en-US" sz="3200" b="1" dirty="0">
                <a:solidFill>
                  <a:srgbClr val="FFFF00"/>
                </a:solidFill>
              </a:rPr>
              <a:t/>
            </a:r>
            <a:br>
              <a:rPr lang="en-US" sz="3200" b="1" dirty="0">
                <a:solidFill>
                  <a:srgbClr val="FFFF00"/>
                </a:solidFill>
              </a:rPr>
            </a:br>
            <a:r>
              <a:rPr lang="en-US" sz="3200" b="1" dirty="0" err="1">
                <a:solidFill>
                  <a:srgbClr val="FFFF00"/>
                </a:solidFill>
              </a:rPr>
              <a:t>Kesehatan</a:t>
            </a:r>
            <a:r>
              <a:rPr lang="en-US" sz="3200" b="1" dirty="0">
                <a:solidFill>
                  <a:srgbClr val="FFFF00"/>
                </a:solidFill>
              </a:rPr>
              <a:t> </a:t>
            </a:r>
            <a:r>
              <a:rPr lang="en-US" sz="3200" b="1" dirty="0" err="1">
                <a:solidFill>
                  <a:srgbClr val="FFFF00"/>
                </a:solidFill>
              </a:rPr>
              <a:t>Hewan</a:t>
            </a:r>
            <a:endParaRPr lang="en-US" sz="3200" b="1" dirty="0">
              <a:solidFill>
                <a:srgbClr val="FFFF00"/>
              </a:solidFill>
            </a:endParaRPr>
          </a:p>
        </p:txBody>
      </p:sp>
      <p:sp>
        <p:nvSpPr>
          <p:cNvPr id="4100" name="Content Placeholder 2"/>
          <p:cNvSpPr txBox="1">
            <a:spLocks/>
          </p:cNvSpPr>
          <p:nvPr/>
        </p:nvSpPr>
        <p:spPr bwMode="auto">
          <a:xfrm>
            <a:off x="1958975" y="1557338"/>
            <a:ext cx="70056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en-US" altLang="en-US" sz="2400" b="1" dirty="0" err="1">
                <a:latin typeface="Calibri" pitchFamily="34" charset="0"/>
              </a:rPr>
              <a:t>Kegiatan</a:t>
            </a:r>
            <a:r>
              <a:rPr lang="en-US" altLang="en-US" sz="2400" b="1" dirty="0">
                <a:latin typeface="Calibri" pitchFamily="34" charset="0"/>
              </a:rPr>
              <a:t> </a:t>
            </a:r>
            <a:r>
              <a:rPr lang="en-US" altLang="en-US" sz="2400" b="1" dirty="0" err="1">
                <a:latin typeface="Calibri" pitchFamily="34" charset="0"/>
              </a:rPr>
              <a:t>tinjauan</a:t>
            </a:r>
            <a:r>
              <a:rPr lang="en-US" altLang="en-US" sz="2400" b="1" dirty="0">
                <a:latin typeface="Calibri" pitchFamily="34" charset="0"/>
              </a:rPr>
              <a:t> yang </a:t>
            </a:r>
            <a:r>
              <a:rPr lang="en-US" altLang="en-US" sz="2400" b="1" dirty="0" err="1">
                <a:latin typeface="Calibri" pitchFamily="34" charset="0"/>
              </a:rPr>
              <a:t>dilakukan</a:t>
            </a:r>
            <a:endParaRPr lang="en-US" altLang="en-US" sz="2400" b="1" dirty="0">
              <a:latin typeface="Calibri" pitchFamily="34" charset="0"/>
            </a:endParaRPr>
          </a:p>
          <a:p>
            <a:pPr lvl="1" eaLnBrk="1" hangingPunct="1">
              <a:spcBef>
                <a:spcPct val="20000"/>
              </a:spcBef>
              <a:buFont typeface="Arial" charset="0"/>
              <a:buChar char="–"/>
            </a:pPr>
            <a:r>
              <a:rPr lang="en-US" altLang="en-US" sz="2400" dirty="0" err="1">
                <a:latin typeface="Calibri" pitchFamily="34" charset="0"/>
              </a:rPr>
              <a:t>Studi</a:t>
            </a:r>
            <a:r>
              <a:rPr lang="en-US" altLang="en-US" sz="2400" dirty="0">
                <a:latin typeface="Calibri" pitchFamily="34" charset="0"/>
              </a:rPr>
              <a:t> </a:t>
            </a:r>
            <a:r>
              <a:rPr lang="en-US" altLang="en-US" sz="2400" dirty="0" err="1">
                <a:latin typeface="Calibri" pitchFamily="34" charset="0"/>
              </a:rPr>
              <a:t>lapangan</a:t>
            </a:r>
            <a:r>
              <a:rPr lang="en-US" altLang="en-US" sz="2400" dirty="0">
                <a:latin typeface="Calibri" pitchFamily="34" charset="0"/>
              </a:rPr>
              <a:t> </a:t>
            </a:r>
            <a:r>
              <a:rPr lang="en-US" altLang="en-US" sz="2400" dirty="0" err="1">
                <a:latin typeface="Calibri" pitchFamily="34" charset="0"/>
              </a:rPr>
              <a:t>untuk</a:t>
            </a:r>
            <a:r>
              <a:rPr lang="en-US" altLang="en-US" sz="2400" dirty="0">
                <a:latin typeface="Calibri" pitchFamily="34" charset="0"/>
              </a:rPr>
              <a:t> </a:t>
            </a:r>
            <a:r>
              <a:rPr lang="en-US" altLang="en-US" sz="2400" dirty="0" err="1">
                <a:latin typeface="Calibri" pitchFamily="34" charset="0"/>
              </a:rPr>
              <a:t>mengukur</a:t>
            </a:r>
            <a:r>
              <a:rPr lang="en-US" altLang="en-US" sz="2400" dirty="0">
                <a:latin typeface="Calibri" pitchFamily="34" charset="0"/>
              </a:rPr>
              <a:t> </a:t>
            </a:r>
            <a:r>
              <a:rPr lang="en-US" altLang="en-US" sz="2400" dirty="0" err="1">
                <a:latin typeface="Calibri" pitchFamily="34" charset="0"/>
              </a:rPr>
              <a:t>berbagai</a:t>
            </a:r>
            <a:r>
              <a:rPr lang="en-US" altLang="en-US" sz="2400" dirty="0">
                <a:latin typeface="Calibri" pitchFamily="34" charset="0"/>
              </a:rPr>
              <a:t> </a:t>
            </a:r>
            <a:r>
              <a:rPr lang="en-US" altLang="en-US" sz="2400" dirty="0" err="1" smtClean="0">
                <a:latin typeface="Calibri" pitchFamily="34" charset="0"/>
              </a:rPr>
              <a:t>aspek</a:t>
            </a:r>
            <a:r>
              <a:rPr lang="id-ID" altLang="en-US" sz="2400" dirty="0" smtClean="0">
                <a:latin typeface="Calibri" pitchFamily="34" charset="0"/>
              </a:rPr>
              <a:t> (kecepatan, ketepatan, kelengkapan pelaporan)</a:t>
            </a:r>
            <a:r>
              <a:rPr lang="en-US" altLang="en-US" sz="2400" dirty="0" smtClean="0">
                <a:latin typeface="Calibri" pitchFamily="34" charset="0"/>
              </a:rPr>
              <a:t> </a:t>
            </a:r>
            <a:r>
              <a:rPr lang="en-US" altLang="en-US" sz="2400" dirty="0" err="1">
                <a:latin typeface="Calibri" pitchFamily="34" charset="0"/>
              </a:rPr>
              <a:t>dalam</a:t>
            </a:r>
            <a:r>
              <a:rPr lang="en-US" altLang="en-US" sz="2400" dirty="0">
                <a:latin typeface="Calibri" pitchFamily="34" charset="0"/>
              </a:rPr>
              <a:t> </a:t>
            </a:r>
            <a:r>
              <a:rPr lang="en-US" altLang="en-US" sz="2400" dirty="0" err="1">
                <a:latin typeface="Calibri" pitchFamily="34" charset="0"/>
              </a:rPr>
              <a:t>sistem</a:t>
            </a:r>
            <a:r>
              <a:rPr lang="en-US" altLang="en-US" sz="2400" dirty="0">
                <a:latin typeface="Calibri" pitchFamily="34" charset="0"/>
              </a:rPr>
              <a:t> </a:t>
            </a:r>
            <a:r>
              <a:rPr lang="en-US" altLang="en-US" sz="2400" dirty="0" err="1">
                <a:latin typeface="Calibri" pitchFamily="34" charset="0"/>
              </a:rPr>
              <a:t>informasi</a:t>
            </a:r>
            <a:r>
              <a:rPr lang="en-US" altLang="en-US" sz="2400" dirty="0">
                <a:latin typeface="Calibri" pitchFamily="34" charset="0"/>
              </a:rPr>
              <a:t> </a:t>
            </a:r>
            <a:r>
              <a:rPr lang="en-US" altLang="en-US" sz="2400" dirty="0" err="1" smtClean="0">
                <a:latin typeface="Calibri" pitchFamily="34" charset="0"/>
              </a:rPr>
              <a:t>keswan</a:t>
            </a:r>
            <a:r>
              <a:rPr lang="id-ID" altLang="en-US" sz="2400" dirty="0" smtClean="0">
                <a:latin typeface="Calibri" pitchFamily="34" charset="0"/>
              </a:rPr>
              <a:t> </a:t>
            </a:r>
            <a:endParaRPr lang="id-ID" altLang="en-US" sz="2400" dirty="0">
              <a:latin typeface="Calibri" pitchFamily="34" charset="0"/>
            </a:endParaRPr>
          </a:p>
          <a:p>
            <a:pPr lvl="1" eaLnBrk="1" hangingPunct="1">
              <a:spcBef>
                <a:spcPct val="20000"/>
              </a:spcBef>
              <a:buFont typeface="Arial" charset="0"/>
              <a:buChar char="–"/>
            </a:pPr>
            <a:endParaRPr lang="en-US" altLang="en-US" sz="2400" dirty="0">
              <a:latin typeface="Calibri" pitchFamily="34" charset="0"/>
            </a:endParaRPr>
          </a:p>
          <a:p>
            <a:pPr lvl="1" eaLnBrk="1" hangingPunct="1">
              <a:spcBef>
                <a:spcPct val="20000"/>
              </a:spcBef>
              <a:buFont typeface="Arial" charset="0"/>
              <a:buChar char="–"/>
            </a:pPr>
            <a:r>
              <a:rPr lang="en-US" altLang="en-US" sz="2400" dirty="0" err="1">
                <a:latin typeface="Calibri" pitchFamily="34" charset="0"/>
              </a:rPr>
              <a:t>Wawancara</a:t>
            </a:r>
            <a:r>
              <a:rPr lang="en-US" altLang="en-US" sz="2400" dirty="0">
                <a:latin typeface="Calibri" pitchFamily="34" charset="0"/>
              </a:rPr>
              <a:t> </a:t>
            </a:r>
            <a:r>
              <a:rPr lang="en-US" altLang="en-US" sz="2400" dirty="0" err="1">
                <a:latin typeface="Calibri" pitchFamily="34" charset="0"/>
              </a:rPr>
              <a:t>pemangku</a:t>
            </a:r>
            <a:r>
              <a:rPr lang="en-US" altLang="en-US" sz="2400" dirty="0">
                <a:latin typeface="Calibri" pitchFamily="34" charset="0"/>
              </a:rPr>
              <a:t> </a:t>
            </a:r>
            <a:r>
              <a:rPr lang="en-US" altLang="en-US" sz="2400" dirty="0" err="1">
                <a:latin typeface="Calibri" pitchFamily="34" charset="0"/>
              </a:rPr>
              <a:t>kepentingan</a:t>
            </a:r>
            <a:r>
              <a:rPr lang="en-US" altLang="en-US" sz="2400" dirty="0">
                <a:latin typeface="Calibri" pitchFamily="34" charset="0"/>
              </a:rPr>
              <a:t> di </a:t>
            </a:r>
            <a:r>
              <a:rPr lang="en-US" altLang="en-US" sz="2400" dirty="0" err="1">
                <a:latin typeface="Calibri" pitchFamily="34" charset="0"/>
              </a:rPr>
              <a:t>semua</a:t>
            </a:r>
            <a:r>
              <a:rPr lang="en-US" altLang="en-US" sz="2400" dirty="0">
                <a:latin typeface="Calibri" pitchFamily="34" charset="0"/>
              </a:rPr>
              <a:t> </a:t>
            </a:r>
            <a:r>
              <a:rPr lang="en-US" altLang="en-US" sz="2400" dirty="0" err="1">
                <a:latin typeface="Calibri" pitchFamily="34" charset="0"/>
              </a:rPr>
              <a:t>tingkat</a:t>
            </a:r>
            <a:r>
              <a:rPr lang="en-US" altLang="en-US" sz="2400" dirty="0">
                <a:latin typeface="Calibri" pitchFamily="34" charset="0"/>
              </a:rPr>
              <a:t> </a:t>
            </a:r>
            <a:r>
              <a:rPr lang="en-US" altLang="en-US" sz="2400" dirty="0" err="1" smtClean="0">
                <a:latin typeface="Calibri" pitchFamily="34" charset="0"/>
              </a:rPr>
              <a:t>pemerintahan</a:t>
            </a:r>
            <a:r>
              <a:rPr lang="id-ID" altLang="en-US" sz="2400" dirty="0" smtClean="0">
                <a:latin typeface="Calibri" pitchFamily="34" charset="0"/>
              </a:rPr>
              <a:t> </a:t>
            </a:r>
            <a:endParaRPr lang="id-ID" altLang="en-US" sz="2400" dirty="0">
              <a:latin typeface="Calibri" pitchFamily="34" charset="0"/>
            </a:endParaRPr>
          </a:p>
          <a:p>
            <a:pPr lvl="1" eaLnBrk="1" hangingPunct="1">
              <a:spcBef>
                <a:spcPct val="20000"/>
              </a:spcBef>
              <a:buFont typeface="Arial" charset="0"/>
              <a:buChar char="–"/>
            </a:pPr>
            <a:endParaRPr lang="en-US" altLang="en-US" sz="2400" dirty="0">
              <a:latin typeface="Calibri" pitchFamily="34" charset="0"/>
            </a:endParaRPr>
          </a:p>
          <a:p>
            <a:pPr lvl="1" eaLnBrk="1" hangingPunct="1">
              <a:spcBef>
                <a:spcPct val="20000"/>
              </a:spcBef>
              <a:buFont typeface="Arial" charset="0"/>
              <a:buChar char="–"/>
            </a:pPr>
            <a:r>
              <a:rPr lang="en-US" altLang="en-US" sz="2400" dirty="0" err="1">
                <a:latin typeface="Calibri" pitchFamily="34" charset="0"/>
              </a:rPr>
              <a:t>Lokakarya</a:t>
            </a:r>
            <a:r>
              <a:rPr lang="en-US" altLang="en-US" sz="2400" dirty="0">
                <a:latin typeface="Calibri" pitchFamily="34" charset="0"/>
              </a:rPr>
              <a:t> </a:t>
            </a:r>
            <a:r>
              <a:rPr lang="en-US" altLang="en-US" sz="2400" dirty="0" err="1">
                <a:latin typeface="Calibri" pitchFamily="34" charset="0"/>
              </a:rPr>
              <a:t>pemangku</a:t>
            </a:r>
            <a:r>
              <a:rPr lang="en-US" altLang="en-US" sz="2400" dirty="0">
                <a:latin typeface="Calibri" pitchFamily="34" charset="0"/>
              </a:rPr>
              <a:t> </a:t>
            </a:r>
            <a:r>
              <a:rPr lang="en-US" altLang="en-US" sz="2400" dirty="0" err="1">
                <a:latin typeface="Calibri" pitchFamily="34" charset="0"/>
              </a:rPr>
              <a:t>kepentingan</a:t>
            </a:r>
            <a:r>
              <a:rPr lang="en-US" altLang="en-US" sz="2400" dirty="0">
                <a:latin typeface="Calibri" pitchFamily="34" charset="0"/>
              </a:rPr>
              <a:t> </a:t>
            </a:r>
            <a:r>
              <a:rPr lang="en-US" altLang="en-US" sz="2400" dirty="0" err="1">
                <a:latin typeface="Calibri" pitchFamily="34" charset="0"/>
              </a:rPr>
              <a:t>sistem</a:t>
            </a:r>
            <a:r>
              <a:rPr lang="en-US" altLang="en-US" sz="2400" dirty="0">
                <a:latin typeface="Calibri" pitchFamily="34" charset="0"/>
              </a:rPr>
              <a:t> </a:t>
            </a:r>
            <a:r>
              <a:rPr lang="en-US" altLang="en-US" sz="2400" dirty="0" err="1">
                <a:latin typeface="Calibri" pitchFamily="34" charset="0"/>
              </a:rPr>
              <a:t>informasi</a:t>
            </a:r>
            <a:endParaRPr lang="en-US" altLang="en-US" sz="2400" dirty="0">
              <a:latin typeface="Calibri" pitchFamily="34" charset="0"/>
            </a:endParaRPr>
          </a:p>
          <a:p>
            <a:pPr eaLnBrk="1" hangingPunct="1">
              <a:spcBef>
                <a:spcPct val="20000"/>
              </a:spcBef>
              <a:buFont typeface="Arial" charset="0"/>
              <a:buChar char="•"/>
            </a:pPr>
            <a:endParaRPr lang="en-US" altLang="en-US" sz="2400" dirty="0">
              <a:latin typeface="Calibri" pitchFamily="34" charset="0"/>
            </a:endParaRPr>
          </a:p>
          <a:p>
            <a:pPr marL="0" indent="0" eaLnBrk="1" hangingPunct="1">
              <a:spcBef>
                <a:spcPct val="20000"/>
              </a:spcBef>
            </a:pPr>
            <a:endParaRPr lang="en-AU" altLang="en-US" sz="2400" dirty="0">
              <a:latin typeface="Calibri" pitchFamily="34" charset="0"/>
            </a:endParaRPr>
          </a:p>
          <a:p>
            <a:pPr eaLnBrk="1" hangingPunct="1">
              <a:spcBef>
                <a:spcPct val="20000"/>
              </a:spcBef>
              <a:buFont typeface="Arial" charset="0"/>
              <a:buChar char="•"/>
            </a:pPr>
            <a:endParaRPr lang="en-US" altLang="en-US" sz="2400" dirty="0">
              <a:latin typeface="Calibri" pitchFamily="34" charset="0"/>
            </a:endParaRPr>
          </a:p>
        </p:txBody>
      </p:sp>
    </p:spTree>
    <p:extLst>
      <p:ext uri="{BB962C8B-B14F-4D97-AF65-F5344CB8AC3E}">
        <p14:creationId xmlns:p14="http://schemas.microsoft.com/office/powerpoint/2010/main" val="1280446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banan.jpg"/>
          <p:cNvPicPr>
            <a:picLocks noChangeAspect="1"/>
          </p:cNvPicPr>
          <p:nvPr/>
        </p:nvPicPr>
        <p:blipFill>
          <a:blip r:embed="rId3">
            <a:extLst>
              <a:ext uri="{28A0092B-C50C-407E-A947-70E740481C1C}">
                <a14:useLocalDpi xmlns:a14="http://schemas.microsoft.com/office/drawing/2010/main" val="0"/>
              </a:ext>
            </a:extLst>
          </a:blip>
          <a:srcRect l="6757" r="75085"/>
          <a:stretch>
            <a:fillRect/>
          </a:stretch>
        </p:blipFill>
        <p:spPr bwMode="auto">
          <a:xfrm>
            <a:off x="0" y="0"/>
            <a:ext cx="17335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1963" y="-26988"/>
            <a:ext cx="7391400" cy="1081088"/>
          </a:xfrm>
          <a:prstGeom prst="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err="1">
                <a:solidFill>
                  <a:srgbClr val="FFFF00"/>
                </a:solidFill>
              </a:rPr>
              <a:t>Tinjauan</a:t>
            </a:r>
            <a:r>
              <a:rPr lang="en-US" sz="3200" b="1" dirty="0">
                <a:solidFill>
                  <a:srgbClr val="FFFF00"/>
                </a:solidFill>
              </a:rPr>
              <a:t> </a:t>
            </a:r>
            <a:r>
              <a:rPr lang="en-US" sz="3200" b="1" dirty="0" err="1">
                <a:solidFill>
                  <a:srgbClr val="FFFF00"/>
                </a:solidFill>
              </a:rPr>
              <a:t>Sistem</a:t>
            </a:r>
            <a:r>
              <a:rPr lang="en-US" sz="3200" b="1" dirty="0">
                <a:solidFill>
                  <a:srgbClr val="FFFF00"/>
                </a:solidFill>
              </a:rPr>
              <a:t> </a:t>
            </a:r>
            <a:r>
              <a:rPr lang="en-US" sz="3200" b="1" dirty="0" err="1">
                <a:solidFill>
                  <a:srgbClr val="FFFF00"/>
                </a:solidFill>
              </a:rPr>
              <a:t>Informasi</a:t>
            </a:r>
            <a:r>
              <a:rPr lang="en-US" sz="3200" b="1" dirty="0">
                <a:solidFill>
                  <a:srgbClr val="FFFF00"/>
                </a:solidFill>
              </a:rPr>
              <a:t/>
            </a:r>
            <a:br>
              <a:rPr lang="en-US" sz="3200" b="1" dirty="0">
                <a:solidFill>
                  <a:srgbClr val="FFFF00"/>
                </a:solidFill>
              </a:rPr>
            </a:br>
            <a:r>
              <a:rPr lang="en-US" sz="3200" b="1" dirty="0" err="1">
                <a:solidFill>
                  <a:srgbClr val="FFFF00"/>
                </a:solidFill>
              </a:rPr>
              <a:t>Kesehatan</a:t>
            </a:r>
            <a:r>
              <a:rPr lang="en-US" sz="3200" b="1" dirty="0">
                <a:solidFill>
                  <a:srgbClr val="FFFF00"/>
                </a:solidFill>
              </a:rPr>
              <a:t> </a:t>
            </a:r>
            <a:r>
              <a:rPr lang="en-US" sz="3200" b="1" dirty="0" err="1">
                <a:solidFill>
                  <a:srgbClr val="FFFF00"/>
                </a:solidFill>
              </a:rPr>
              <a:t>Hewan</a:t>
            </a:r>
            <a:endParaRPr lang="en-US" sz="3200" b="1" dirty="0">
              <a:solidFill>
                <a:srgbClr val="FFFF00"/>
              </a:solidFill>
            </a:endParaRPr>
          </a:p>
        </p:txBody>
      </p:sp>
      <p:sp>
        <p:nvSpPr>
          <p:cNvPr id="6" name="Content Placeholder 2"/>
          <p:cNvSpPr txBox="1">
            <a:spLocks/>
          </p:cNvSpPr>
          <p:nvPr/>
        </p:nvSpPr>
        <p:spPr>
          <a:xfrm>
            <a:off x="1958975" y="1484313"/>
            <a:ext cx="7077075" cy="4525962"/>
          </a:xfrm>
          <a:prstGeom prst="rect">
            <a:avLst/>
          </a:prstGeom>
        </p:spPr>
        <p:txBody>
          <a:bodyPr>
            <a:normAutofit fontScale="92500" lnSpcReduction="10000"/>
          </a:bodyPr>
          <a:lstStyle/>
          <a:p>
            <a:pPr marL="342900" indent="-342900" fontAlgn="auto">
              <a:spcBef>
                <a:spcPct val="20000"/>
              </a:spcBef>
              <a:spcAft>
                <a:spcPts val="0"/>
              </a:spcAft>
              <a:buFont typeface="Arial"/>
              <a:buChar char="•"/>
              <a:defRPr/>
            </a:pPr>
            <a:r>
              <a:rPr lang="en-US" sz="3200" b="1">
                <a:latin typeface="+mn-lt"/>
                <a:cs typeface="+mn-cs"/>
              </a:rPr>
              <a:t>Temuan: Tantangan</a:t>
            </a:r>
          </a:p>
          <a:p>
            <a:pPr marL="742950" lvl="1" indent="-285750" fontAlgn="auto">
              <a:spcBef>
                <a:spcPct val="20000"/>
              </a:spcBef>
              <a:spcAft>
                <a:spcPts val="0"/>
              </a:spcAft>
              <a:buFont typeface="Arial"/>
              <a:buChar char="–"/>
              <a:defRPr/>
            </a:pPr>
            <a:r>
              <a:rPr lang="id-ID" sz="2800">
                <a:latin typeface="+mn-lt"/>
                <a:cs typeface="+mn-cs"/>
              </a:rPr>
              <a:t>Pelaporan yang minim</a:t>
            </a:r>
            <a:endParaRPr lang="en-AU" sz="2800">
              <a:latin typeface="+mn-lt"/>
              <a:cs typeface="+mn-cs"/>
            </a:endParaRPr>
          </a:p>
          <a:p>
            <a:pPr marL="742950" lvl="1" indent="-285750" fontAlgn="auto">
              <a:spcBef>
                <a:spcPct val="20000"/>
              </a:spcBef>
              <a:spcAft>
                <a:spcPts val="0"/>
              </a:spcAft>
              <a:buFont typeface="Arial"/>
              <a:buChar char="–"/>
              <a:defRPr/>
            </a:pPr>
            <a:r>
              <a:rPr lang="id-ID" sz="2800">
                <a:latin typeface="+mn-lt"/>
                <a:cs typeface="+mn-cs"/>
              </a:rPr>
              <a:t>Pelaporan yang lambat</a:t>
            </a:r>
            <a:endParaRPr lang="en-AU" sz="2800">
              <a:latin typeface="+mn-lt"/>
              <a:cs typeface="+mn-cs"/>
            </a:endParaRPr>
          </a:p>
          <a:p>
            <a:pPr marL="742950" lvl="1" indent="-285750" fontAlgn="auto">
              <a:spcBef>
                <a:spcPct val="20000"/>
              </a:spcBef>
              <a:spcAft>
                <a:spcPts val="0"/>
              </a:spcAft>
              <a:buFont typeface="Arial"/>
              <a:buChar char="–"/>
              <a:defRPr/>
            </a:pPr>
            <a:r>
              <a:rPr lang="id-ID" sz="2800">
                <a:latin typeface="+mn-lt"/>
                <a:cs typeface="+mn-cs"/>
              </a:rPr>
              <a:t>Sistem</a:t>
            </a:r>
            <a:r>
              <a:rPr lang="en-US" sz="2800">
                <a:latin typeface="+mn-lt"/>
                <a:cs typeface="+mn-cs"/>
              </a:rPr>
              <a:t> data yang terpisah-pisah</a:t>
            </a:r>
            <a:endParaRPr lang="en-AU" sz="2800">
              <a:latin typeface="+mn-lt"/>
              <a:cs typeface="+mn-cs"/>
            </a:endParaRPr>
          </a:p>
          <a:p>
            <a:pPr marL="742950" lvl="1" indent="-285750" fontAlgn="auto">
              <a:spcBef>
                <a:spcPct val="20000"/>
              </a:spcBef>
              <a:spcAft>
                <a:spcPts val="0"/>
              </a:spcAft>
              <a:buFont typeface="Arial"/>
              <a:buChar char="–"/>
              <a:defRPr/>
            </a:pPr>
            <a:r>
              <a:rPr lang="en-US" sz="2800">
                <a:latin typeface="+mn-lt"/>
                <a:cs typeface="+mn-cs"/>
              </a:rPr>
              <a:t>Melaporkan r</a:t>
            </a:r>
            <a:r>
              <a:rPr lang="id-ID" sz="2800">
                <a:latin typeface="+mn-lt"/>
                <a:cs typeface="+mn-cs"/>
              </a:rPr>
              <a:t>ingkasan data</a:t>
            </a:r>
            <a:endParaRPr lang="en-AU" sz="2800">
              <a:latin typeface="+mn-lt"/>
              <a:cs typeface="+mn-cs"/>
            </a:endParaRPr>
          </a:p>
          <a:p>
            <a:pPr marL="742950" lvl="1" indent="-285750" fontAlgn="auto">
              <a:spcBef>
                <a:spcPct val="20000"/>
              </a:spcBef>
              <a:spcAft>
                <a:spcPts val="0"/>
              </a:spcAft>
              <a:buFont typeface="Arial"/>
              <a:buChar char="–"/>
              <a:defRPr/>
            </a:pPr>
            <a:r>
              <a:rPr lang="en-US" sz="2800">
                <a:latin typeface="+mn-lt"/>
                <a:cs typeface="+mn-cs"/>
              </a:rPr>
              <a:t>Penyalinan data berulang</a:t>
            </a:r>
            <a:endParaRPr lang="en-AU" sz="2800">
              <a:latin typeface="+mn-lt"/>
              <a:cs typeface="+mn-cs"/>
            </a:endParaRPr>
          </a:p>
          <a:p>
            <a:pPr marL="742950" lvl="1" indent="-285750" fontAlgn="auto">
              <a:spcBef>
                <a:spcPct val="20000"/>
              </a:spcBef>
              <a:spcAft>
                <a:spcPts val="0"/>
              </a:spcAft>
              <a:buFont typeface="Arial"/>
              <a:buChar char="–"/>
              <a:defRPr/>
            </a:pPr>
            <a:r>
              <a:rPr lang="id-ID" sz="2800">
                <a:latin typeface="+mn-lt"/>
                <a:cs typeface="+mn-cs"/>
              </a:rPr>
              <a:t>Kurangnya analisis data</a:t>
            </a:r>
            <a:endParaRPr lang="en-AU" sz="2800">
              <a:latin typeface="+mn-lt"/>
              <a:cs typeface="+mn-cs"/>
            </a:endParaRPr>
          </a:p>
          <a:p>
            <a:pPr marL="742950" lvl="1" indent="-285750" fontAlgn="auto">
              <a:spcBef>
                <a:spcPct val="20000"/>
              </a:spcBef>
              <a:spcAft>
                <a:spcPts val="0"/>
              </a:spcAft>
              <a:buFont typeface="Arial"/>
              <a:buChar char="–"/>
              <a:defRPr/>
            </a:pPr>
            <a:r>
              <a:rPr lang="id-ID" sz="2800">
                <a:latin typeface="+mn-lt"/>
                <a:cs typeface="+mn-cs"/>
              </a:rPr>
              <a:t>Kapasitas rendah untuk deteksi penyakit eksotis</a:t>
            </a:r>
            <a:endParaRPr lang="en-AU" sz="2800">
              <a:latin typeface="+mn-lt"/>
              <a:cs typeface="+mn-cs"/>
            </a:endParaRPr>
          </a:p>
          <a:p>
            <a:pPr marL="742950" lvl="1" indent="-285750" fontAlgn="auto">
              <a:spcBef>
                <a:spcPct val="20000"/>
              </a:spcBef>
              <a:spcAft>
                <a:spcPts val="0"/>
              </a:spcAft>
              <a:buFont typeface="Arial"/>
              <a:buChar char="–"/>
              <a:defRPr/>
            </a:pPr>
            <a:r>
              <a:rPr lang="id-ID" sz="2800">
                <a:latin typeface="+mn-lt"/>
                <a:cs typeface="+mn-cs"/>
              </a:rPr>
              <a:t>Data penyakit non-prioritas yang terbatas</a:t>
            </a:r>
            <a:endParaRPr lang="en-AU" sz="2800">
              <a:latin typeface="+mn-lt"/>
              <a:cs typeface="+mn-cs"/>
            </a:endParaRPr>
          </a:p>
          <a:p>
            <a:pPr marL="342900" indent="-342900" fontAlgn="auto">
              <a:spcBef>
                <a:spcPct val="20000"/>
              </a:spcBef>
              <a:spcAft>
                <a:spcPts val="0"/>
              </a:spcAft>
              <a:buFont typeface="Arial"/>
              <a:buChar char="•"/>
              <a:defRPr/>
            </a:pPr>
            <a:endParaRPr lang="en-US" sz="3200" dirty="0">
              <a:latin typeface="+mn-lt"/>
              <a:cs typeface="+mn-cs"/>
            </a:endParaRPr>
          </a:p>
        </p:txBody>
      </p:sp>
    </p:spTree>
    <p:extLst>
      <p:ext uri="{BB962C8B-B14F-4D97-AF65-F5344CB8AC3E}">
        <p14:creationId xmlns:p14="http://schemas.microsoft.com/office/powerpoint/2010/main" val="170620911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abanan.jpg"/>
          <p:cNvPicPr>
            <a:picLocks noChangeAspect="1"/>
          </p:cNvPicPr>
          <p:nvPr/>
        </p:nvPicPr>
        <p:blipFill>
          <a:blip r:embed="rId3">
            <a:extLst>
              <a:ext uri="{28A0092B-C50C-407E-A947-70E740481C1C}">
                <a14:useLocalDpi xmlns:a14="http://schemas.microsoft.com/office/drawing/2010/main" val="0"/>
              </a:ext>
            </a:extLst>
          </a:blip>
          <a:srcRect l="6757" r="75085"/>
          <a:stretch>
            <a:fillRect/>
          </a:stretch>
        </p:blipFill>
        <p:spPr bwMode="auto">
          <a:xfrm>
            <a:off x="0" y="0"/>
            <a:ext cx="173355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1963" y="-26988"/>
            <a:ext cx="7391400" cy="1081088"/>
          </a:xfrm>
          <a:prstGeom prst="rect">
            <a:avLst/>
          </a:prstGeom>
          <a:solidFill>
            <a:schemeClr val="accent3">
              <a:lumMod val="5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200" b="1" dirty="0" err="1">
                <a:solidFill>
                  <a:srgbClr val="FFFF00"/>
                </a:solidFill>
              </a:rPr>
              <a:t>Tinjauan</a:t>
            </a:r>
            <a:r>
              <a:rPr lang="en-US" sz="3200" b="1" dirty="0">
                <a:solidFill>
                  <a:srgbClr val="FFFF00"/>
                </a:solidFill>
              </a:rPr>
              <a:t> </a:t>
            </a:r>
            <a:r>
              <a:rPr lang="en-US" sz="3200" b="1" dirty="0" err="1">
                <a:solidFill>
                  <a:srgbClr val="FFFF00"/>
                </a:solidFill>
              </a:rPr>
              <a:t>Sistem</a:t>
            </a:r>
            <a:r>
              <a:rPr lang="en-US" sz="3200" b="1" dirty="0">
                <a:solidFill>
                  <a:srgbClr val="FFFF00"/>
                </a:solidFill>
              </a:rPr>
              <a:t> </a:t>
            </a:r>
            <a:r>
              <a:rPr lang="en-US" sz="3200" b="1" dirty="0" err="1">
                <a:solidFill>
                  <a:srgbClr val="FFFF00"/>
                </a:solidFill>
              </a:rPr>
              <a:t>Informasi</a:t>
            </a:r>
            <a:r>
              <a:rPr lang="en-US" sz="3200" b="1" dirty="0">
                <a:solidFill>
                  <a:srgbClr val="FFFF00"/>
                </a:solidFill>
              </a:rPr>
              <a:t/>
            </a:r>
            <a:br>
              <a:rPr lang="en-US" sz="3200" b="1" dirty="0">
                <a:solidFill>
                  <a:srgbClr val="FFFF00"/>
                </a:solidFill>
              </a:rPr>
            </a:br>
            <a:r>
              <a:rPr lang="en-US" sz="3200" b="1" dirty="0" err="1">
                <a:solidFill>
                  <a:srgbClr val="FFFF00"/>
                </a:solidFill>
              </a:rPr>
              <a:t>Kesehatan</a:t>
            </a:r>
            <a:r>
              <a:rPr lang="en-US" sz="3200" b="1" dirty="0">
                <a:solidFill>
                  <a:srgbClr val="FFFF00"/>
                </a:solidFill>
              </a:rPr>
              <a:t> </a:t>
            </a:r>
            <a:r>
              <a:rPr lang="en-US" sz="3200" b="1" dirty="0" err="1">
                <a:solidFill>
                  <a:srgbClr val="FFFF00"/>
                </a:solidFill>
              </a:rPr>
              <a:t>Hewan</a:t>
            </a:r>
            <a:endParaRPr lang="en-US" sz="3200" b="1" dirty="0">
              <a:solidFill>
                <a:srgbClr val="FFFF00"/>
              </a:solidFill>
            </a:endParaRPr>
          </a:p>
        </p:txBody>
      </p:sp>
      <p:sp>
        <p:nvSpPr>
          <p:cNvPr id="6" name="Content Placeholder 2"/>
          <p:cNvSpPr txBox="1">
            <a:spLocks/>
          </p:cNvSpPr>
          <p:nvPr/>
        </p:nvSpPr>
        <p:spPr>
          <a:xfrm>
            <a:off x="2211388" y="1412875"/>
            <a:ext cx="7256462" cy="4525963"/>
          </a:xfrm>
          <a:prstGeom prst="rect">
            <a:avLst/>
          </a:prstGeom>
        </p:spPr>
        <p:txBody>
          <a:bodyPr>
            <a:normAutofit lnSpcReduction="10000"/>
          </a:bodyPr>
          <a:lstStyle/>
          <a:p>
            <a:pPr marL="342900" indent="-342900" fontAlgn="auto">
              <a:spcBef>
                <a:spcPct val="20000"/>
              </a:spcBef>
              <a:spcAft>
                <a:spcPts val="0"/>
              </a:spcAft>
              <a:buFont typeface="Arial"/>
              <a:buChar char="•"/>
              <a:defRPr/>
            </a:pPr>
            <a:r>
              <a:rPr lang="en-US" sz="2800" b="1">
                <a:latin typeface="+mn-lt"/>
                <a:cs typeface="+mn-cs"/>
              </a:rPr>
              <a:t>Temuan : Peluang</a:t>
            </a:r>
          </a:p>
          <a:p>
            <a:pPr marL="742950" lvl="1" indent="-285750" fontAlgn="auto">
              <a:spcBef>
                <a:spcPct val="20000"/>
              </a:spcBef>
              <a:spcAft>
                <a:spcPts val="0"/>
              </a:spcAft>
              <a:buFont typeface="Arial"/>
              <a:buChar char="–"/>
              <a:defRPr/>
            </a:pPr>
            <a:r>
              <a:rPr lang="en-US" sz="2400">
                <a:latin typeface="+mn-lt"/>
                <a:cs typeface="+mn-cs"/>
              </a:rPr>
              <a:t>k</a:t>
            </a:r>
            <a:r>
              <a:rPr lang="id-ID" sz="2400">
                <a:latin typeface="+mn-lt"/>
                <a:cs typeface="+mn-cs"/>
              </a:rPr>
              <a:t>esadaran akan perlunya informasi</a:t>
            </a:r>
            <a:endParaRPr lang="en-AU" sz="2400">
              <a:latin typeface="+mn-lt"/>
              <a:cs typeface="+mn-cs"/>
            </a:endParaRPr>
          </a:p>
          <a:p>
            <a:pPr marL="742950" lvl="1" indent="-285750" fontAlgn="auto">
              <a:spcBef>
                <a:spcPct val="20000"/>
              </a:spcBef>
              <a:spcAft>
                <a:spcPts val="0"/>
              </a:spcAft>
              <a:buFont typeface="Arial"/>
              <a:buChar char="–"/>
              <a:defRPr/>
            </a:pPr>
            <a:r>
              <a:rPr lang="en-AU" sz="2400">
                <a:latin typeface="+mn-lt"/>
                <a:cs typeface="+mn-cs"/>
              </a:rPr>
              <a:t>Infrastru</a:t>
            </a:r>
            <a:r>
              <a:rPr lang="id-ID" sz="2400">
                <a:latin typeface="+mn-lt"/>
                <a:cs typeface="+mn-cs"/>
              </a:rPr>
              <a:t>ktur</a:t>
            </a:r>
            <a:endParaRPr lang="en-AU" sz="2400">
              <a:latin typeface="+mn-lt"/>
              <a:cs typeface="+mn-cs"/>
            </a:endParaRPr>
          </a:p>
          <a:p>
            <a:pPr marL="1143000" lvl="2" indent="-228600" fontAlgn="auto">
              <a:spcBef>
                <a:spcPct val="20000"/>
              </a:spcBef>
              <a:spcAft>
                <a:spcPts val="0"/>
              </a:spcAft>
              <a:buFont typeface="Arial"/>
              <a:buChar char="•"/>
              <a:defRPr/>
            </a:pPr>
            <a:r>
              <a:rPr lang="id-ID" sz="2400">
                <a:latin typeface="+mn-lt"/>
                <a:cs typeface="+mn-cs"/>
              </a:rPr>
              <a:t>Akses luas kepada komputer</a:t>
            </a:r>
            <a:endParaRPr lang="en-AU" sz="2400">
              <a:latin typeface="+mn-lt"/>
              <a:cs typeface="+mn-cs"/>
            </a:endParaRPr>
          </a:p>
          <a:p>
            <a:pPr marL="1143000" lvl="2" indent="-228600" fontAlgn="auto">
              <a:spcBef>
                <a:spcPct val="20000"/>
              </a:spcBef>
              <a:spcAft>
                <a:spcPts val="0"/>
              </a:spcAft>
              <a:buFont typeface="Arial"/>
              <a:buChar char="•"/>
              <a:defRPr/>
            </a:pPr>
            <a:r>
              <a:rPr lang="id-ID" sz="2400">
                <a:latin typeface="+mn-lt"/>
                <a:cs typeface="+mn-cs"/>
              </a:rPr>
              <a:t>Perangkat telpon genggam dan jaringan internet yang baik</a:t>
            </a:r>
            <a:endParaRPr lang="en-AU" sz="2400">
              <a:latin typeface="+mn-lt"/>
              <a:cs typeface="+mn-cs"/>
            </a:endParaRPr>
          </a:p>
          <a:p>
            <a:pPr marL="742950" lvl="1" indent="-285750" fontAlgn="auto">
              <a:spcBef>
                <a:spcPct val="20000"/>
              </a:spcBef>
              <a:spcAft>
                <a:spcPts val="0"/>
              </a:spcAft>
              <a:buFont typeface="Arial"/>
              <a:buChar char="–"/>
              <a:defRPr/>
            </a:pPr>
            <a:r>
              <a:rPr lang="id-ID" sz="2400">
                <a:latin typeface="+mn-lt"/>
                <a:cs typeface="+mn-cs"/>
              </a:rPr>
              <a:t>Keterampilan</a:t>
            </a:r>
            <a:endParaRPr lang="en-AU" sz="2400">
              <a:latin typeface="+mn-lt"/>
              <a:cs typeface="+mn-cs"/>
            </a:endParaRPr>
          </a:p>
          <a:p>
            <a:pPr marL="1143000" lvl="2" indent="-228600" fontAlgn="auto">
              <a:spcBef>
                <a:spcPct val="20000"/>
              </a:spcBef>
              <a:spcAft>
                <a:spcPts val="0"/>
              </a:spcAft>
              <a:buFont typeface="Arial"/>
              <a:buChar char="•"/>
              <a:defRPr/>
            </a:pPr>
            <a:r>
              <a:rPr lang="id-ID" sz="2400">
                <a:latin typeface="+mn-lt"/>
                <a:cs typeface="+mn-cs"/>
              </a:rPr>
              <a:t>Penggunaan tinggi </a:t>
            </a:r>
            <a:r>
              <a:rPr lang="en-AU" sz="2400">
                <a:latin typeface="+mn-lt"/>
                <a:cs typeface="+mn-cs"/>
              </a:rPr>
              <a:t>SMS</a:t>
            </a:r>
          </a:p>
          <a:p>
            <a:pPr marL="1143000" lvl="2" indent="-228600" fontAlgn="auto">
              <a:spcBef>
                <a:spcPct val="20000"/>
              </a:spcBef>
              <a:spcAft>
                <a:spcPts val="0"/>
              </a:spcAft>
              <a:buFont typeface="Arial"/>
              <a:buChar char="•"/>
              <a:defRPr/>
            </a:pPr>
            <a:r>
              <a:rPr lang="id-ID" sz="2400">
                <a:latin typeface="+mn-lt"/>
                <a:cs typeface="+mn-cs"/>
              </a:rPr>
              <a:t>Penggunaan ekstensif program</a:t>
            </a:r>
            <a:r>
              <a:rPr lang="en-AU" sz="2400">
                <a:latin typeface="+mn-lt"/>
                <a:cs typeface="+mn-cs"/>
              </a:rPr>
              <a:t> Excel</a:t>
            </a:r>
          </a:p>
          <a:p>
            <a:pPr marL="1143000" lvl="2" indent="-228600" fontAlgn="auto">
              <a:spcBef>
                <a:spcPct val="20000"/>
              </a:spcBef>
              <a:spcAft>
                <a:spcPts val="0"/>
              </a:spcAft>
              <a:buFont typeface="Arial"/>
              <a:buChar char="•"/>
              <a:defRPr/>
            </a:pPr>
            <a:r>
              <a:rPr lang="id-ID" sz="2400">
                <a:latin typeface="+mn-lt"/>
                <a:cs typeface="+mn-cs"/>
              </a:rPr>
              <a:t>Penggunaan surat elektronik</a:t>
            </a:r>
            <a:r>
              <a:rPr lang="en-AU" sz="2400">
                <a:latin typeface="+mn-lt"/>
                <a:cs typeface="+mn-cs"/>
              </a:rPr>
              <a:t> </a:t>
            </a:r>
            <a:r>
              <a:rPr lang="id-ID" sz="2400">
                <a:latin typeface="+mn-lt"/>
                <a:cs typeface="+mn-cs"/>
              </a:rPr>
              <a:t>(</a:t>
            </a:r>
            <a:r>
              <a:rPr lang="en-AU" sz="2400">
                <a:latin typeface="+mn-lt"/>
                <a:cs typeface="+mn-cs"/>
              </a:rPr>
              <a:t>e-mail</a:t>
            </a:r>
            <a:r>
              <a:rPr lang="id-ID" sz="2400">
                <a:latin typeface="+mn-lt"/>
                <a:cs typeface="+mn-cs"/>
              </a:rPr>
              <a:t>)</a:t>
            </a:r>
            <a:endParaRPr lang="en-AU" sz="2400">
              <a:latin typeface="+mn-lt"/>
              <a:cs typeface="+mn-cs"/>
            </a:endParaRPr>
          </a:p>
          <a:p>
            <a:pPr marL="1143000" lvl="2" indent="-228600" fontAlgn="auto">
              <a:spcBef>
                <a:spcPct val="20000"/>
              </a:spcBef>
              <a:spcAft>
                <a:spcPts val="0"/>
              </a:spcAft>
              <a:buFont typeface="Arial"/>
              <a:buChar char="•"/>
              <a:defRPr/>
            </a:pPr>
            <a:r>
              <a:rPr lang="id-ID" sz="2400">
                <a:latin typeface="+mn-lt"/>
                <a:cs typeface="+mn-cs"/>
              </a:rPr>
              <a:t>Pengolahan data yang rutin</a:t>
            </a:r>
            <a:endParaRPr lang="en-AU" sz="2400">
              <a:latin typeface="+mn-lt"/>
              <a:cs typeface="+mn-cs"/>
            </a:endParaRPr>
          </a:p>
          <a:p>
            <a:pPr marL="342900" indent="-342900" fontAlgn="auto">
              <a:spcBef>
                <a:spcPct val="20000"/>
              </a:spcBef>
              <a:spcAft>
                <a:spcPts val="0"/>
              </a:spcAft>
              <a:buFont typeface="Arial"/>
              <a:buChar char="•"/>
              <a:defRPr/>
            </a:pPr>
            <a:endParaRPr lang="en-US" sz="3200" dirty="0">
              <a:latin typeface="+mn-lt"/>
              <a:cs typeface="+mn-cs"/>
            </a:endParaRPr>
          </a:p>
        </p:txBody>
      </p:sp>
    </p:spTree>
    <p:extLst>
      <p:ext uri="{BB962C8B-B14F-4D97-AF65-F5344CB8AC3E}">
        <p14:creationId xmlns:p14="http://schemas.microsoft.com/office/powerpoint/2010/main" val="44833272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2810</TotalTime>
  <Words>765</Words>
  <Application>Microsoft Office PowerPoint</Application>
  <PresentationFormat>Tampilan Layar (4:3)</PresentationFormat>
  <Paragraphs>178</Paragraphs>
  <Slides>28</Slides>
  <Notes>7</Notes>
  <HiddenSlides>0</HiddenSlides>
  <MMClips>0</MMClips>
  <ScaleCrop>false</ScaleCrop>
  <HeadingPairs>
    <vt:vector size="6" baseType="variant">
      <vt:variant>
        <vt:lpstr>Font Dipakai</vt:lpstr>
      </vt:variant>
      <vt:variant>
        <vt:i4>8</vt:i4>
      </vt:variant>
      <vt:variant>
        <vt:lpstr>Tema</vt:lpstr>
      </vt:variant>
      <vt:variant>
        <vt:i4>1</vt:i4>
      </vt:variant>
      <vt:variant>
        <vt:lpstr>Judul Slide</vt:lpstr>
      </vt:variant>
      <vt:variant>
        <vt:i4>28</vt:i4>
      </vt:variant>
    </vt:vector>
  </HeadingPairs>
  <TitlesOfParts>
    <vt:vector size="37" baseType="lpstr">
      <vt:lpstr>Arial Unicode MS</vt:lpstr>
      <vt:lpstr>Aharoni</vt:lpstr>
      <vt:lpstr>Arial</vt:lpstr>
      <vt:lpstr>Calibri</vt:lpstr>
      <vt:lpstr>Lucida Handwriting</vt:lpstr>
      <vt:lpstr>Tahoma</vt:lpstr>
      <vt:lpstr>Times New Roman</vt:lpstr>
      <vt:lpstr>Wingdings</vt:lpstr>
      <vt:lpstr>Office Theme</vt:lpstr>
      <vt:lpstr>Diskusi Kelompok</vt:lpstr>
      <vt:lpstr>Diskusi Kelompok</vt:lpstr>
      <vt:lpstr>Pembahasan hasil diskusi Kelompok  presentasi</vt:lpstr>
      <vt:lpstr>Diskusi Kelompok</vt:lpstr>
      <vt:lpstr>Pembahasan hasil diskusi Kelompok  presentasi</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Sistem Baru ……Cara Biasa</vt:lpstr>
      <vt:lpstr>Presentasi PowerPoint</vt:lpstr>
      <vt:lpstr>Presentasi PowerPoint</vt:lpstr>
      <vt:lpstr>Presentasi PowerPoint</vt:lpstr>
      <vt:lpstr>Presentasi PowerPoint</vt:lpstr>
      <vt:lpstr>Presentasi PowerPoint</vt:lpstr>
      <vt:lpstr>Daftar kegiatan yang harus dilaporkan</vt:lpstr>
      <vt:lpstr>Daftar kegiatan yang harus dilaporkan</vt:lpstr>
      <vt:lpstr>Grafik Laporan E1 penyakit prioritas (1 jan – 12 agst 2014)</vt:lpstr>
      <vt:lpstr>Grafik Tanda Umum yang banyak dilaporkan per hari (28 hari terakhir pada semua spesies)</vt:lpstr>
      <vt:lpstr>Grafik Pemotongan Hewan per hari per jenis hewan 28 hari terakhir</vt:lpstr>
      <vt:lpstr>Grafik Obat-obat yang sering digunakan   </vt:lpstr>
      <vt:lpstr>Grafik  SMS pengguna per lokasi, tanggal dan kelompok pengguna (Tasikmalaya) </vt:lpstr>
      <vt:lpstr>Untuk laporan dalam bentuk tabel dapat langsung diakses diweb  www.isikhnas.com </vt:lpstr>
      <vt:lpstr>Presentasi PowerPoint</vt:lpstr>
    </vt:vector>
  </TitlesOfParts>
  <Company>IPG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Yana</dc:creator>
  <cp:lastModifiedBy>admin aluisius</cp:lastModifiedBy>
  <cp:revision>134</cp:revision>
  <cp:lastPrinted>2014-01-08T10:29:23Z</cp:lastPrinted>
  <dcterms:created xsi:type="dcterms:W3CDTF">2013-07-02T21:43:23Z</dcterms:created>
  <dcterms:modified xsi:type="dcterms:W3CDTF">2014-10-22T05:03:13Z</dcterms:modified>
</cp:coreProperties>
</file>