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66" r:id="rId3"/>
    <p:sldId id="263" r:id="rId4"/>
    <p:sldId id="285" r:id="rId5"/>
    <p:sldId id="279" r:id="rId6"/>
    <p:sldId id="286" r:id="rId7"/>
    <p:sldId id="280" r:id="rId8"/>
    <p:sldId id="287" r:id="rId9"/>
    <p:sldId id="281" r:id="rId10"/>
    <p:sldId id="284" r:id="rId11"/>
    <p:sldId id="282" r:id="rId12"/>
    <p:sldId id="283" r:id="rId13"/>
    <p:sldId id="290" r:id="rId14"/>
    <p:sldId id="288" r:id="rId15"/>
    <p:sldId id="289" r:id="rId16"/>
    <p:sldId id="291" r:id="rId17"/>
    <p:sldId id="292" r:id="rId18"/>
    <p:sldId id="293" r:id="rId19"/>
    <p:sldId id="294" r:id="rId20"/>
    <p:sldId id="295" r:id="rId21"/>
    <p:sldId id="296"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74" autoAdjust="0"/>
  </p:normalViewPr>
  <p:slideViewPr>
    <p:cSldViewPr snapToObjects="1">
      <p:cViewPr varScale="1">
        <p:scale>
          <a:sx n="88" d="100"/>
          <a:sy n="88" d="100"/>
        </p:scale>
        <p:origin x="227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7/03/2014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Epidemiology skills also help us think about the </a:t>
            </a:r>
            <a:r>
              <a:rPr lang="en-AU" sz="1200" b="1" i="1" kern="1200" dirty="0" smtClean="0">
                <a:solidFill>
                  <a:schemeClr val="tx1"/>
                </a:solidFill>
                <a:effectLst/>
                <a:latin typeface="+mn-lt"/>
                <a:ea typeface="+mn-ea"/>
                <a:cs typeface="+mn-cs"/>
              </a:rPr>
              <a:t>causes of disease</a:t>
            </a:r>
            <a:r>
              <a:rPr lang="en-AU" sz="1200" kern="1200" dirty="0" smtClean="0">
                <a:solidFill>
                  <a:schemeClr val="tx1"/>
                </a:solidFill>
                <a:effectLst/>
                <a:latin typeface="+mn-lt"/>
                <a:ea typeface="+mn-ea"/>
                <a:cs typeface="+mn-cs"/>
              </a:rPr>
              <a:t> and the </a:t>
            </a:r>
            <a:r>
              <a:rPr lang="en-AU" sz="1200" b="1" i="1" kern="1200" dirty="0" smtClean="0">
                <a:solidFill>
                  <a:schemeClr val="tx1"/>
                </a:solidFill>
                <a:effectLst/>
                <a:latin typeface="+mn-lt"/>
                <a:ea typeface="+mn-ea"/>
                <a:cs typeface="+mn-cs"/>
              </a:rPr>
              <a:t>methods of spread and transmission</a:t>
            </a:r>
            <a:r>
              <a:rPr lang="en-AU" sz="1200" kern="1200" dirty="0" smtClean="0">
                <a:solidFill>
                  <a:schemeClr val="tx1"/>
                </a:solidFill>
                <a:effectLst/>
                <a:latin typeface="+mn-lt"/>
                <a:ea typeface="+mn-ea"/>
                <a:cs typeface="+mn-cs"/>
              </a:rPr>
              <a:t> the infectious agent uses to infect animals.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Knowing about the epidemiology of this disease will help you to provide the best treatment for affected animals but even more importantly, field epidemiology skills allow you to provide advice for preventing the disease from occurring.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Prevention is important when there are cases already occurring in order to minimise the number of animals that get affected and require treatment. These are control measures that are implemented in the face of an outbreak.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Finally, the trader can also act on your advice to put preventive strategies into place when there is no pink eye occurring but when known causes of the disease are present. This allows the trader to reduce the risk of disease occurring, which will improve animal growth and profitability and reduce his costs into the future.  </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2193508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2327974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para-veterinarian to understand likely </a:t>
            </a:r>
            <a:r>
              <a:rPr lang="en-GB" sz="1200" b="1" kern="1200" dirty="0" smtClean="0">
                <a:solidFill>
                  <a:schemeClr val="tx1"/>
                </a:solidFill>
                <a:effectLst/>
                <a:latin typeface="+mn-lt"/>
                <a:ea typeface="+mn-ea"/>
                <a:cs typeface="+mn-cs"/>
              </a:rPr>
              <a:t>causes of disease </a:t>
            </a:r>
            <a:r>
              <a:rPr lang="en-GB" sz="1200" kern="1200" dirty="0" smtClean="0">
                <a:solidFill>
                  <a:schemeClr val="tx1"/>
                </a:solidFill>
                <a:effectLst/>
                <a:latin typeface="+mn-lt"/>
                <a:ea typeface="+mn-ea"/>
                <a:cs typeface="+mn-cs"/>
              </a:rPr>
              <a:t>and use this information to provide the best advice for treatment and prevention of disease in other animals on the farm.</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Field epidemiology and your knowledge of priority diseases and priority syndromes and your training in iSIKHNAS allow you to report this case as a priority syndrome and ensure that appropriate disease investigations are conducted to diagnose the cause. If a priority disease (such as HPAI) is confirmed this will then lead to the correct response actions as outlined in national policy.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Where the investigation identifies some other disease agent (such as Newcastle disease) as the cause and rules out a priority disease, then routine disease control measures will apply based on treatment and prevention measures for that disease. This is an example of successful disease surveillance and indicates that the iSIKHNAS system and the para-vet service is doing exactly what they should be doing – investigating disease occurrence to identify the causes and act accordingly.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allow you to provide useful advice on future management of the farm to prevent new infections being introduced.</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also help you to think about possible zoonoses and provide appropriate advice to the farmer and his family so they can minimise the chance of getting sick themselves.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142407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dirty="0" smtClean="0"/>
              <a:t>Explain</a:t>
            </a:r>
            <a:r>
              <a:rPr lang="en-AU" baseline="0" dirty="0" smtClean="0"/>
              <a:t> to participants that the next group of examples are related to priority disease situations</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3742970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973053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us to understand </a:t>
            </a:r>
            <a:r>
              <a:rPr lang="en-AU" sz="1200" b="1" kern="1200" dirty="0" smtClean="0">
                <a:solidFill>
                  <a:schemeClr val="tx1"/>
                </a:solidFill>
                <a:effectLst/>
                <a:latin typeface="+mn-lt"/>
                <a:ea typeface="+mn-ea"/>
                <a:cs typeface="+mn-cs"/>
              </a:rPr>
              <a:t>causes of disease</a:t>
            </a:r>
            <a:r>
              <a:rPr lang="en-AU" sz="1200" kern="1200" dirty="0" smtClean="0">
                <a:solidFill>
                  <a:schemeClr val="tx1"/>
                </a:solidFill>
                <a:effectLst/>
                <a:latin typeface="+mn-lt"/>
                <a:ea typeface="+mn-ea"/>
                <a:cs typeface="+mn-cs"/>
              </a:rPr>
              <a:t> and think about </a:t>
            </a:r>
            <a:r>
              <a:rPr lang="en-AU" sz="1200" b="1" kern="1200" dirty="0" smtClean="0">
                <a:solidFill>
                  <a:schemeClr val="tx1"/>
                </a:solidFill>
                <a:effectLst/>
                <a:latin typeface="+mn-lt"/>
                <a:ea typeface="+mn-ea"/>
                <a:cs typeface="+mn-cs"/>
              </a:rPr>
              <a:t>control strategies</a:t>
            </a:r>
            <a:r>
              <a:rPr lang="en-AU" sz="1200" kern="1200" dirty="0" smtClean="0">
                <a:solidFill>
                  <a:schemeClr val="tx1"/>
                </a:solidFill>
                <a:effectLst/>
                <a:latin typeface="+mn-lt"/>
                <a:ea typeface="+mn-ea"/>
                <a:cs typeface="+mn-cs"/>
              </a:rPr>
              <a:t> to prevent further cases.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Effective use of iSIKHNAS will help in rapid reporting of a priority syndrome and in triggering an investigation with appropriate laboratory testing to confirm the diagnosis of anthrax. This ensures that effective control measures can be put into place as soon as possible and minimise the risk of additional animal deaths or infection in humans.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With anthrax this is important as it can cause disease and death in humans. Some control strategies can be implemented immediately to help prevent further cases. Other control strategies need formal government direction such as quarantine or more in depth planning and funding such as vaccination programs.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204596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4129809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endParaRPr lang="en-AU" dirty="0" smtClean="0"/>
          </a:p>
          <a:p>
            <a:r>
              <a:rPr lang="en-GB" sz="1200" kern="1200" dirty="0" smtClean="0">
                <a:solidFill>
                  <a:schemeClr val="tx1"/>
                </a:solidFill>
                <a:effectLst/>
                <a:latin typeface="+mn-lt"/>
                <a:ea typeface="+mn-ea"/>
                <a:cs typeface="+mn-cs"/>
              </a:rPr>
              <a:t>Epidemiology skills help to understand </a:t>
            </a:r>
            <a:r>
              <a:rPr lang="en-AU" sz="1200" b="1" kern="1200" dirty="0" smtClean="0">
                <a:solidFill>
                  <a:schemeClr val="tx1"/>
                </a:solidFill>
                <a:effectLst/>
                <a:latin typeface="+mn-lt"/>
                <a:ea typeface="+mn-ea"/>
                <a:cs typeface="+mn-cs"/>
              </a:rPr>
              <a:t>signs</a:t>
            </a:r>
            <a:r>
              <a:rPr lang="en-AU" sz="1200" kern="1200" dirty="0" smtClean="0">
                <a:solidFill>
                  <a:schemeClr val="tx1"/>
                </a:solidFill>
                <a:effectLst/>
                <a:latin typeface="+mn-lt"/>
                <a:ea typeface="+mn-ea"/>
                <a:cs typeface="+mn-cs"/>
              </a:rPr>
              <a:t>, </a:t>
            </a:r>
            <a:r>
              <a:rPr lang="en-AU" sz="1200" b="1" kern="1200" dirty="0" smtClean="0">
                <a:solidFill>
                  <a:schemeClr val="tx1"/>
                </a:solidFill>
                <a:effectLst/>
                <a:latin typeface="+mn-lt"/>
                <a:ea typeface="+mn-ea"/>
                <a:cs typeface="+mn-cs"/>
              </a:rPr>
              <a:t>syndromes, differential diagnoses, </a:t>
            </a:r>
            <a:r>
              <a:rPr lang="en-AU" sz="1200" kern="1200" dirty="0" smtClean="0">
                <a:solidFill>
                  <a:schemeClr val="tx1"/>
                </a:solidFill>
                <a:effectLst/>
                <a:latin typeface="+mn-lt"/>
                <a:ea typeface="+mn-ea"/>
                <a:cs typeface="+mn-cs"/>
              </a:rPr>
              <a:t>how a </a:t>
            </a:r>
            <a:r>
              <a:rPr lang="en-AU" sz="1200" b="1" kern="1200" dirty="0" smtClean="0">
                <a:solidFill>
                  <a:schemeClr val="tx1"/>
                </a:solidFill>
                <a:effectLst/>
                <a:latin typeface="+mn-lt"/>
                <a:ea typeface="+mn-ea"/>
                <a:cs typeface="+mn-cs"/>
              </a:rPr>
              <a:t>definitive diagnosis</a:t>
            </a:r>
            <a:r>
              <a:rPr lang="en-AU" sz="1200" kern="1200" dirty="0" smtClean="0">
                <a:solidFill>
                  <a:schemeClr val="tx1"/>
                </a:solidFill>
                <a:effectLst/>
                <a:latin typeface="+mn-lt"/>
                <a:ea typeface="+mn-ea"/>
                <a:cs typeface="+mn-cs"/>
              </a:rPr>
              <a:t> is reached, and the </a:t>
            </a:r>
            <a:r>
              <a:rPr lang="en-AU" sz="1200" b="1" kern="1200" dirty="0" smtClean="0">
                <a:solidFill>
                  <a:schemeClr val="tx1"/>
                </a:solidFill>
                <a:effectLst/>
                <a:latin typeface="+mn-lt"/>
                <a:ea typeface="+mn-ea"/>
                <a:cs typeface="+mn-cs"/>
              </a:rPr>
              <a:t>approach to disease investigation. </a:t>
            </a:r>
            <a:r>
              <a:rPr lang="en-AU" sz="1200" kern="1200" dirty="0" smtClean="0">
                <a:solidFill>
                  <a:schemeClr val="tx1"/>
                </a:solidFill>
                <a:effectLst/>
                <a:latin typeface="+mn-lt"/>
                <a:ea typeface="+mn-ea"/>
                <a:cs typeface="+mn-cs"/>
              </a:rPr>
              <a:t>This combined with an understanding of </a:t>
            </a:r>
            <a:r>
              <a:rPr lang="en-AU" sz="1200" b="1" kern="1200" dirty="0" smtClean="0">
                <a:solidFill>
                  <a:schemeClr val="tx1"/>
                </a:solidFill>
                <a:effectLst/>
                <a:latin typeface="+mn-lt"/>
                <a:ea typeface="+mn-ea"/>
                <a:cs typeface="+mn-cs"/>
              </a:rPr>
              <a:t>causes</a:t>
            </a:r>
            <a:r>
              <a:rPr lang="en-AU" sz="1200" kern="1200" dirty="0" smtClean="0">
                <a:solidFill>
                  <a:schemeClr val="tx1"/>
                </a:solidFill>
                <a:effectLst/>
                <a:latin typeface="+mn-lt"/>
                <a:ea typeface="+mn-ea"/>
                <a:cs typeface="+mn-cs"/>
              </a:rPr>
              <a:t>, </a:t>
            </a:r>
            <a:r>
              <a:rPr lang="en-AU" sz="1200" b="1" kern="1200" dirty="0" smtClean="0">
                <a:solidFill>
                  <a:schemeClr val="tx1"/>
                </a:solidFill>
                <a:effectLst/>
                <a:latin typeface="+mn-lt"/>
                <a:ea typeface="+mn-ea"/>
                <a:cs typeface="+mn-cs"/>
              </a:rPr>
              <a:t>transmission,</a:t>
            </a:r>
            <a:r>
              <a:rPr lang="en-AU" sz="1200" kern="1200" dirty="0" smtClean="0">
                <a:solidFill>
                  <a:schemeClr val="tx1"/>
                </a:solidFill>
                <a:effectLst/>
                <a:latin typeface="+mn-lt"/>
                <a:ea typeface="+mn-ea"/>
                <a:cs typeface="+mn-cs"/>
              </a:rPr>
              <a:t> and </a:t>
            </a:r>
            <a:r>
              <a:rPr lang="en-AU" sz="1200" b="1" kern="1200" dirty="0" smtClean="0">
                <a:solidFill>
                  <a:schemeClr val="tx1"/>
                </a:solidFill>
                <a:effectLst/>
                <a:latin typeface="+mn-lt"/>
                <a:ea typeface="+mn-ea"/>
                <a:cs typeface="+mn-cs"/>
              </a:rPr>
              <a:t>spread</a:t>
            </a:r>
            <a:r>
              <a:rPr lang="en-AU" sz="1200" kern="1200" dirty="0" smtClean="0">
                <a:solidFill>
                  <a:schemeClr val="tx1"/>
                </a:solidFill>
                <a:effectLst/>
                <a:latin typeface="+mn-lt"/>
                <a:ea typeface="+mn-ea"/>
                <a:cs typeface="+mn-cs"/>
              </a:rPr>
              <a:t> of diseases and knowledge of the need to recognise, investigate and control priority diseases will allow you to explain why it is important to start control strategies before a diagnosis is confirmed.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Effective use of iSIKHNAS ensures that the initial priority syndrome is reported rapidly and that appropriate measures including laboratory testing and initial control measures are carried out quickly to prevent any possible spread of disease just in case it had been a priority disease such as FMD.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is an example of successful disease surveillance and indicates that the iSIKHNAS system and the para-vet service is doing exactly what they should be doing – investigating disease occurrence to identify the causes and act accordingly.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197440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1095230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p>
          <a:p>
            <a:pPr marL="0" indent="0">
              <a:buFont typeface="Arial" panose="020B0604020202020204" pitchFamily="34" charset="0"/>
              <a:buNone/>
            </a:pPr>
            <a:endParaRPr lang="en-AU" b="1" dirty="0" smtClean="0"/>
          </a:p>
          <a:p>
            <a:r>
              <a:rPr lang="en-GB" sz="1200" kern="1200" dirty="0" smtClean="0">
                <a:solidFill>
                  <a:schemeClr val="tx1"/>
                </a:solidFill>
                <a:effectLst/>
                <a:latin typeface="+mn-lt"/>
                <a:ea typeface="+mn-ea"/>
                <a:cs typeface="+mn-cs"/>
              </a:rPr>
              <a:t>Epidemiology skills help us to understand </a:t>
            </a:r>
            <a:r>
              <a:rPr lang="en-AU" sz="1200" b="1" kern="1200" dirty="0" smtClean="0">
                <a:solidFill>
                  <a:schemeClr val="tx1"/>
                </a:solidFill>
                <a:effectLst/>
                <a:latin typeface="+mn-lt"/>
                <a:ea typeface="+mn-ea"/>
                <a:cs typeface="+mn-cs"/>
              </a:rPr>
              <a:t>disease progression in individuals and populations </a:t>
            </a:r>
            <a:r>
              <a:rPr lang="en-AU" sz="1200" kern="1200" dirty="0" smtClean="0">
                <a:solidFill>
                  <a:schemeClr val="tx1"/>
                </a:solidFill>
                <a:effectLst/>
                <a:latin typeface="+mn-lt"/>
                <a:ea typeface="+mn-ea"/>
                <a:cs typeface="+mn-cs"/>
              </a:rPr>
              <a:t>and how vaccination can be used to reducing the susceptible population. The vaccination program aims to reduce the number of susceptible animals by increasing immunity and reducing the </a:t>
            </a:r>
            <a:r>
              <a:rPr lang="en-AU" sz="1200" b="1" kern="1200" dirty="0" smtClean="0">
                <a:solidFill>
                  <a:schemeClr val="tx1"/>
                </a:solidFill>
                <a:effectLst/>
                <a:latin typeface="+mn-lt"/>
                <a:ea typeface="+mn-ea"/>
                <a:cs typeface="+mn-cs"/>
              </a:rPr>
              <a:t>transmission</a:t>
            </a:r>
            <a:r>
              <a:rPr lang="en-AU" sz="1200" kern="1200" dirty="0" smtClean="0">
                <a:solidFill>
                  <a:schemeClr val="tx1"/>
                </a:solidFill>
                <a:effectLst/>
                <a:latin typeface="+mn-lt"/>
                <a:ea typeface="+mn-ea"/>
                <a:cs typeface="+mn-cs"/>
              </a:rPr>
              <a:t> and </a:t>
            </a:r>
            <a:r>
              <a:rPr lang="en-AU" sz="1200" b="1" kern="1200" dirty="0" smtClean="0">
                <a:solidFill>
                  <a:schemeClr val="tx1"/>
                </a:solidFill>
                <a:effectLst/>
                <a:latin typeface="+mn-lt"/>
                <a:ea typeface="+mn-ea"/>
                <a:cs typeface="+mn-cs"/>
              </a:rPr>
              <a:t>spread</a:t>
            </a:r>
            <a:r>
              <a:rPr lang="en-AU" sz="1200" kern="1200" dirty="0" smtClean="0">
                <a:solidFill>
                  <a:schemeClr val="tx1"/>
                </a:solidFill>
                <a:effectLst/>
                <a:latin typeface="+mn-lt"/>
                <a:ea typeface="+mn-ea"/>
                <a:cs typeface="+mn-cs"/>
              </a:rPr>
              <a:t> of disease. Epidemiology also helps us to understand how the concept of </a:t>
            </a:r>
            <a:r>
              <a:rPr lang="en-AU" sz="1200" b="1" kern="1200" dirty="0" smtClean="0">
                <a:solidFill>
                  <a:schemeClr val="tx1"/>
                </a:solidFill>
                <a:effectLst/>
                <a:latin typeface="+mn-lt"/>
                <a:ea typeface="+mn-ea"/>
                <a:cs typeface="+mn-cs"/>
              </a:rPr>
              <a:t>herd immunity </a:t>
            </a:r>
            <a:r>
              <a:rPr lang="en-AU" sz="1200" kern="1200" dirty="0" smtClean="0">
                <a:solidFill>
                  <a:schemeClr val="tx1"/>
                </a:solidFill>
                <a:effectLst/>
                <a:latin typeface="+mn-lt"/>
                <a:ea typeface="+mn-ea"/>
                <a:cs typeface="+mn-cs"/>
              </a:rPr>
              <a:t>is helpful in disease control since it means that provided a high proportion of the dog population is vaccinated (more than 70-80%), the herd immunity effect will mean that the vaccination program should result in a progressive reduction in the number of new cases of rabies in dogs.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Knowledge of zoonotic diseases helps us to communicate effective strategies for humans to prevent exposure (avoid being bitten) and to go to a doctor for post-exposure treatment (PET) if they have been bitten by a dog that may have rabies.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423252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This</a:t>
            </a:r>
            <a:r>
              <a:rPr lang="en-AU" sz="1200" kern="1200" baseline="0" dirty="0" smtClean="0">
                <a:solidFill>
                  <a:schemeClr val="tx1"/>
                </a:solidFill>
                <a:effectLst/>
                <a:latin typeface="+mn-lt"/>
                <a:ea typeface="+mn-ea"/>
                <a:cs typeface="+mn-cs"/>
              </a:rPr>
              <a:t> session is about looking at day to day work and how epidemiology is used.</a:t>
            </a:r>
          </a:p>
          <a:p>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following examples are intended to illustrate how field epidemiology skills can be useful in all sorts of activities ranging from managing an individual sick animal to a larger scale disease outbreak.</a:t>
            </a:r>
            <a:endParaRPr lang="en-AU" dirty="0" smtClean="0"/>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5096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us to understand </a:t>
            </a:r>
            <a:r>
              <a:rPr lang="en-AU" sz="1200" b="1" kern="1200" dirty="0" smtClean="0">
                <a:solidFill>
                  <a:schemeClr val="tx1"/>
                </a:solidFill>
                <a:effectLst/>
                <a:latin typeface="+mn-lt"/>
                <a:ea typeface="+mn-ea"/>
                <a:cs typeface="+mn-cs"/>
              </a:rPr>
              <a:t>causes of disease</a:t>
            </a:r>
            <a:r>
              <a:rPr lang="en-AU" sz="1200" kern="1200" dirty="0" smtClean="0">
                <a:solidFill>
                  <a:schemeClr val="tx1"/>
                </a:solidFill>
                <a:effectLst/>
                <a:latin typeface="+mn-lt"/>
                <a:ea typeface="+mn-ea"/>
                <a:cs typeface="+mn-cs"/>
              </a:rPr>
              <a:t> and think about </a:t>
            </a:r>
            <a:r>
              <a:rPr lang="en-AU" sz="1200" b="1" kern="1200" dirty="0" smtClean="0">
                <a:solidFill>
                  <a:schemeClr val="tx1"/>
                </a:solidFill>
                <a:effectLst/>
                <a:latin typeface="+mn-lt"/>
                <a:ea typeface="+mn-ea"/>
                <a:cs typeface="+mn-cs"/>
              </a:rPr>
              <a:t>control strategies</a:t>
            </a:r>
            <a:r>
              <a:rPr lang="en-AU" sz="1200" kern="1200" dirty="0" smtClean="0">
                <a:solidFill>
                  <a:schemeClr val="tx1"/>
                </a:solidFill>
                <a:effectLst/>
                <a:latin typeface="+mn-lt"/>
                <a:ea typeface="+mn-ea"/>
                <a:cs typeface="+mn-cs"/>
              </a:rPr>
              <a:t> to prevent further cases. HPAI is important as it can cause disease and death in humans. A number of control strategies need to be used together to best prevent spread of the disease.</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776667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3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p:txBody>
      </p:sp>
      <p:sp>
        <p:nvSpPr>
          <p:cNvPr id="4" name="Slide Number Placeholder 3"/>
          <p:cNvSpPr>
            <a:spLocks noGrp="1"/>
          </p:cNvSpPr>
          <p:nvPr>
            <p:ph type="sldNum" sz="quarter" idx="10"/>
          </p:nvPr>
        </p:nvSpPr>
        <p:spPr/>
        <p:txBody>
          <a:bodyPr/>
          <a:lstStyle/>
          <a:p>
            <a:fld id="{28A7CADE-9420-48EF-9FDA-CBD63633A01C}" type="slidenum">
              <a:rPr lang="en-AU" smtClean="0"/>
              <a:t>22</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you to think about how this case might have occurred – </a:t>
            </a:r>
            <a:r>
              <a:rPr lang="en-GB" sz="1200" b="1" kern="1200" dirty="0" smtClean="0">
                <a:solidFill>
                  <a:schemeClr val="tx1"/>
                </a:solidFill>
                <a:effectLst/>
                <a:latin typeface="+mn-lt"/>
                <a:ea typeface="+mn-ea"/>
                <a:cs typeface="+mn-cs"/>
              </a:rPr>
              <a:t>multiple causes of disease</a:t>
            </a:r>
            <a:r>
              <a:rPr lang="en-GB" sz="1200" b="1" i="1"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(host, agent, and environment)</a:t>
            </a:r>
            <a:r>
              <a:rPr lang="en-GB"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Knowing the common causes for this disease (the epidemiology of the disease) allows you to provide the best advice on how to treat the individual sick calf and even more importantly how the farmer can improve management to</a:t>
            </a:r>
            <a:r>
              <a:rPr lang="en-GB" sz="1200" b="1" kern="1200" dirty="0" smtClean="0">
                <a:solidFill>
                  <a:schemeClr val="tx1"/>
                </a:solidFill>
                <a:effectLst/>
                <a:latin typeface="+mn-lt"/>
                <a:ea typeface="+mn-ea"/>
                <a:cs typeface="+mn-cs"/>
              </a:rPr>
              <a:t> prevent</a:t>
            </a:r>
            <a:r>
              <a:rPr lang="en-GB" sz="1200" kern="1200" dirty="0" smtClean="0">
                <a:solidFill>
                  <a:schemeClr val="tx1"/>
                </a:solidFill>
                <a:effectLst/>
                <a:latin typeface="+mn-lt"/>
                <a:ea typeface="+mn-ea"/>
                <a:cs typeface="+mn-cs"/>
              </a:rPr>
              <a:t> further cases of this diseases from occurring in the future.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4281091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2811770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us to think about </a:t>
            </a:r>
            <a:r>
              <a:rPr lang="en-AU" sz="1200" kern="1200" dirty="0" smtClean="0">
                <a:solidFill>
                  <a:schemeClr val="tx1"/>
                </a:solidFill>
                <a:effectLst/>
                <a:latin typeface="+mn-lt"/>
                <a:ea typeface="+mn-ea"/>
                <a:cs typeface="+mn-cs"/>
              </a:rPr>
              <a:t>the </a:t>
            </a:r>
            <a:r>
              <a:rPr lang="en-AU" sz="1200" b="1" kern="1200" dirty="0" smtClean="0">
                <a:solidFill>
                  <a:schemeClr val="tx1"/>
                </a:solidFill>
                <a:effectLst/>
                <a:latin typeface="+mn-lt"/>
                <a:ea typeface="+mn-ea"/>
                <a:cs typeface="+mn-cs"/>
              </a:rPr>
              <a:t>patterns of disease</a:t>
            </a:r>
            <a:r>
              <a:rPr lang="en-AU" sz="1200" kern="1200" dirty="0" smtClean="0">
                <a:solidFill>
                  <a:schemeClr val="tx1"/>
                </a:solidFill>
                <a:effectLst/>
                <a:latin typeface="+mn-lt"/>
                <a:ea typeface="+mn-ea"/>
                <a:cs typeface="+mn-cs"/>
              </a:rPr>
              <a:t> in the two groups of calves (sick and healthy) and how these differences can be related to the likely </a:t>
            </a:r>
            <a:r>
              <a:rPr lang="en-AU" sz="1200" b="1" kern="1200" dirty="0" smtClean="0">
                <a:solidFill>
                  <a:schemeClr val="tx1"/>
                </a:solidFill>
                <a:effectLst/>
                <a:latin typeface="+mn-lt"/>
                <a:ea typeface="+mn-ea"/>
                <a:cs typeface="+mn-cs"/>
              </a:rPr>
              <a:t>causes of disease</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We can use this information to provide the best treatment for affected calves and advise the farmer about what he can do to reduce the amount of disease in the future, providing long term benefit to the farmer that will improve animal health and productivity and reduce costs and losses into the future.</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31946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1407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help para-veterinarian to understand likely </a:t>
            </a:r>
            <a:r>
              <a:rPr lang="en-GB" sz="1200" b="1" kern="1200" dirty="0" smtClean="0">
                <a:solidFill>
                  <a:schemeClr val="tx1"/>
                </a:solidFill>
                <a:effectLst/>
                <a:latin typeface="+mn-lt"/>
                <a:ea typeface="+mn-ea"/>
                <a:cs typeface="+mn-cs"/>
              </a:rPr>
              <a:t>causes of disease </a:t>
            </a:r>
            <a:r>
              <a:rPr lang="en-GB" sz="1200" kern="1200" dirty="0" smtClean="0">
                <a:solidFill>
                  <a:schemeClr val="tx1"/>
                </a:solidFill>
                <a:effectLst/>
                <a:latin typeface="+mn-lt"/>
                <a:ea typeface="+mn-ea"/>
                <a:cs typeface="+mn-cs"/>
              </a:rPr>
              <a:t>and use this information to provide the best advice for treatment of the two sick cows and also for prevention of transmission of the disease to other animals on the farm.</a:t>
            </a:r>
          </a:p>
          <a:p>
            <a:endParaRPr lang="en-AU"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Epidemiology skills also allows you to recognise when a </a:t>
            </a:r>
            <a:r>
              <a:rPr lang="en-GB" sz="1200" b="1" kern="1200" dirty="0" smtClean="0">
                <a:solidFill>
                  <a:schemeClr val="tx1"/>
                </a:solidFill>
                <a:effectLst/>
                <a:latin typeface="+mn-lt"/>
                <a:ea typeface="+mn-ea"/>
                <a:cs typeface="+mn-cs"/>
              </a:rPr>
              <a:t>zoonotic disease</a:t>
            </a:r>
            <a:r>
              <a:rPr lang="en-GB" sz="1200" kern="1200" dirty="0" smtClean="0">
                <a:solidFill>
                  <a:schemeClr val="tx1"/>
                </a:solidFill>
                <a:effectLst/>
                <a:latin typeface="+mn-lt"/>
                <a:ea typeface="+mn-ea"/>
                <a:cs typeface="+mn-cs"/>
              </a:rPr>
              <a:t> may be present and to provide the best advice to people to help prevent humans getting the disease.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43736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2 – Present and discuss examples</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890233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11 </a:t>
            </a:r>
            <a:r>
              <a:rPr lang="en-AU" dirty="0"/>
              <a:t>– </a:t>
            </a:r>
            <a:r>
              <a:rPr lang="en-AU" dirty="0" smtClean="0"/>
              <a:t>Application of epidemiological approach to routine work</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229600" cy="706090"/>
          </a:xfrm>
        </p:spPr>
        <p:txBody>
          <a:bodyPr>
            <a:normAutofit fontScale="90000"/>
          </a:bodyPr>
          <a:lstStyle/>
          <a:p>
            <a:r>
              <a:rPr lang="en-AU" b="1" dirty="0" smtClean="0"/>
              <a:t>Example 4</a:t>
            </a:r>
            <a:endParaRPr lang="en-AU" b="1" dirty="0"/>
          </a:p>
        </p:txBody>
      </p:sp>
      <p:sp>
        <p:nvSpPr>
          <p:cNvPr id="3" name="Content Placeholder 2"/>
          <p:cNvSpPr>
            <a:spLocks noGrp="1"/>
          </p:cNvSpPr>
          <p:nvPr>
            <p:ph idx="1"/>
          </p:nvPr>
        </p:nvSpPr>
        <p:spPr>
          <a:xfrm>
            <a:off x="457200" y="1340768"/>
            <a:ext cx="8229600" cy="4785395"/>
          </a:xfrm>
        </p:spPr>
        <p:txBody>
          <a:bodyPr>
            <a:normAutofit fontScale="55000" lnSpcReduction="20000"/>
          </a:bodyPr>
          <a:lstStyle/>
          <a:p>
            <a:pPr marL="0" indent="0">
              <a:buNone/>
            </a:pPr>
            <a:r>
              <a:rPr lang="en-AU" b="1" dirty="0" smtClean="0"/>
              <a:t>Para-veterinarian’s </a:t>
            </a:r>
            <a:r>
              <a:rPr lang="en-AU" b="1" dirty="0"/>
              <a:t>actions</a:t>
            </a:r>
          </a:p>
          <a:p>
            <a:r>
              <a:rPr lang="en-GB" dirty="0"/>
              <a:t>You examine the animals and treat them.</a:t>
            </a:r>
            <a:endParaRPr lang="en-AU" dirty="0"/>
          </a:p>
          <a:p>
            <a:r>
              <a:rPr lang="en-GB" dirty="0"/>
              <a:t>You advise the farmer that causes of pinkeye include: </a:t>
            </a:r>
            <a:endParaRPr lang="en-AU" dirty="0"/>
          </a:p>
          <a:p>
            <a:pPr lvl="1"/>
            <a:r>
              <a:rPr lang="en-GB" dirty="0"/>
              <a:t>Young </a:t>
            </a:r>
            <a:r>
              <a:rPr lang="en-GB" dirty="0" smtClean="0"/>
              <a:t>cattle			</a:t>
            </a:r>
            <a:r>
              <a:rPr lang="en-GB" dirty="0" smtClean="0"/>
              <a:t>Dust and bright sunlight			Flies</a:t>
            </a:r>
            <a:r>
              <a:rPr lang="en-GB" dirty="0" smtClean="0"/>
              <a:t>		Crowding of animals</a:t>
            </a:r>
            <a:endParaRPr lang="en-AU" dirty="0"/>
          </a:p>
          <a:p>
            <a:pPr lvl="1"/>
            <a:r>
              <a:rPr lang="en-GB" dirty="0" smtClean="0"/>
              <a:t>Physical characteristics (bulging eyes)					Feeding </a:t>
            </a:r>
            <a:r>
              <a:rPr lang="en-GB" dirty="0"/>
              <a:t>long stalky </a:t>
            </a:r>
            <a:r>
              <a:rPr lang="en-GB" dirty="0" smtClean="0"/>
              <a:t>grass</a:t>
            </a:r>
          </a:p>
          <a:p>
            <a:pPr lvl="1"/>
            <a:r>
              <a:rPr lang="en-GB" dirty="0" smtClean="0"/>
              <a:t>Some strains of bacteria cause more severe disease than others</a:t>
            </a:r>
            <a:endParaRPr lang="en-AU" dirty="0"/>
          </a:p>
          <a:p>
            <a:r>
              <a:rPr lang="en-GB" dirty="0" smtClean="0"/>
              <a:t>You </a:t>
            </a:r>
            <a:r>
              <a:rPr lang="en-GB" dirty="0"/>
              <a:t>provide treatment for the affected animals.</a:t>
            </a:r>
            <a:endParaRPr lang="en-AU" dirty="0"/>
          </a:p>
          <a:p>
            <a:r>
              <a:rPr lang="en-GB" dirty="0"/>
              <a:t>You advise the farmer how to prevent further cases:</a:t>
            </a:r>
            <a:endParaRPr lang="en-AU" dirty="0"/>
          </a:p>
          <a:p>
            <a:pPr lvl="1"/>
            <a:r>
              <a:rPr lang="en-GB" dirty="0"/>
              <a:t>Separate animals with pinkeye from the healthy animals (isolate</a:t>
            </a:r>
            <a:r>
              <a:rPr lang="en-GB" dirty="0" smtClean="0"/>
              <a:t>) as soon as you notice them</a:t>
            </a:r>
          </a:p>
          <a:p>
            <a:pPr lvl="1"/>
            <a:r>
              <a:rPr lang="en-GB" dirty="0" smtClean="0"/>
              <a:t>Hygiene – remove manure from the feedlot</a:t>
            </a:r>
          </a:p>
          <a:p>
            <a:pPr lvl="1"/>
            <a:r>
              <a:rPr lang="en-GB" dirty="0" smtClean="0"/>
              <a:t>Reduce flies – cleanliness, fly traps</a:t>
            </a:r>
            <a:endParaRPr lang="en-AU" dirty="0"/>
          </a:p>
          <a:p>
            <a:pPr lvl="1"/>
            <a:r>
              <a:rPr lang="en-GB" dirty="0" smtClean="0"/>
              <a:t>Use non-stalky feed</a:t>
            </a:r>
          </a:p>
          <a:p>
            <a:pPr lvl="1"/>
            <a:r>
              <a:rPr lang="en-GB" dirty="0" smtClean="0"/>
              <a:t>Reduce dust – spray yards and possibly dampen feed</a:t>
            </a:r>
            <a:endParaRPr lang="en-GB" dirty="0" smtClean="0"/>
          </a:p>
          <a:p>
            <a:pPr lvl="1"/>
            <a:r>
              <a:rPr lang="en-GB" dirty="0" smtClean="0"/>
              <a:t>Do </a:t>
            </a:r>
            <a:r>
              <a:rPr lang="en-GB" dirty="0"/>
              <a:t>cattle work in the mornings when there is less dust and </a:t>
            </a:r>
            <a:r>
              <a:rPr lang="en-GB" dirty="0" smtClean="0"/>
              <a:t>sunlight</a:t>
            </a:r>
            <a:endParaRPr lang="en-AU" dirty="0"/>
          </a:p>
          <a:p>
            <a:pPr lvl="1"/>
            <a:r>
              <a:rPr lang="en-GB" dirty="0" smtClean="0"/>
              <a:t>Consider vaccinating animals</a:t>
            </a:r>
          </a:p>
          <a:p>
            <a:pPr lvl="1"/>
            <a:r>
              <a:rPr lang="en-GB" dirty="0" smtClean="0"/>
              <a:t>Try and source new cattle that do not have pinkeye</a:t>
            </a:r>
          </a:p>
          <a:p>
            <a:pPr lvl="1"/>
            <a:r>
              <a:rPr lang="en-GB" dirty="0" smtClean="0"/>
              <a:t>Learn to recognise risk and prepare</a:t>
            </a:r>
          </a:p>
          <a:p>
            <a:pPr lvl="2"/>
            <a:r>
              <a:rPr lang="en-GB" dirty="0" smtClean="0"/>
              <a:t>increasing cattle density in hot, dry conditions and dry feed will increase risk</a:t>
            </a:r>
          </a:p>
          <a:p>
            <a:pPr lvl="2"/>
            <a:r>
              <a:rPr lang="en-GB" dirty="0" smtClean="0"/>
              <a:t>be vigilant and start some preventive measures before cases occur</a:t>
            </a:r>
            <a:endParaRPr lang="en-GB" dirty="0" smtClean="0"/>
          </a:p>
        </p:txBody>
      </p:sp>
    </p:spTree>
    <p:extLst>
      <p:ext uri="{BB962C8B-B14F-4D97-AF65-F5344CB8AC3E}">
        <p14:creationId xmlns:p14="http://schemas.microsoft.com/office/powerpoint/2010/main" val="410908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5</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en-AU" b="1" dirty="0"/>
              <a:t>Case introduction</a:t>
            </a:r>
          </a:p>
          <a:p>
            <a:pPr lvl="1"/>
            <a:r>
              <a:rPr lang="en-GB" dirty="0"/>
              <a:t>You visit a chicken farm where there are some chickens that have drooping heads, closed eyes, sneezing, and greenish diarrhoea and there has been chicken deaths. </a:t>
            </a:r>
            <a:endParaRPr lang="en-AU" dirty="0"/>
          </a:p>
          <a:p>
            <a:endParaRPr lang="en-AU" dirty="0"/>
          </a:p>
          <a:p>
            <a:pPr marL="0" indent="0">
              <a:buNone/>
            </a:pPr>
            <a:r>
              <a:rPr lang="en-AU" b="1" dirty="0" smtClean="0"/>
              <a:t>Information collected during investigation</a:t>
            </a:r>
          </a:p>
          <a:p>
            <a:pPr lvl="1"/>
            <a:r>
              <a:rPr lang="en-AU" dirty="0"/>
              <a:t>this is mainly a problem in the young chickens</a:t>
            </a:r>
          </a:p>
          <a:p>
            <a:pPr lvl="1"/>
            <a:r>
              <a:rPr lang="en-GB" dirty="0"/>
              <a:t>the chickens are not eating and have little energy</a:t>
            </a:r>
            <a:endParaRPr lang="en-AU" dirty="0"/>
          </a:p>
          <a:p>
            <a:pPr lvl="1"/>
            <a:r>
              <a:rPr lang="en-GB" dirty="0"/>
              <a:t>there were a few new birds that were sick when they arrived at the farm 8 days ago</a:t>
            </a:r>
            <a:endParaRPr lang="en-AU" dirty="0"/>
          </a:p>
          <a:p>
            <a:pPr lvl="1"/>
            <a:r>
              <a:rPr lang="en-GB" dirty="0"/>
              <a:t>there were a few sick chickens 3 or 4 days ago and now there are many</a:t>
            </a:r>
            <a:endParaRPr lang="en-AU" dirty="0"/>
          </a:p>
          <a:p>
            <a:pPr lvl="1"/>
            <a:r>
              <a:rPr lang="en-GB" dirty="0"/>
              <a:t>there are many chickens in a small area and it is a bit dirty</a:t>
            </a:r>
            <a:endParaRPr lang="en-AU" dirty="0"/>
          </a:p>
          <a:p>
            <a:pPr lvl="1"/>
            <a:r>
              <a:rPr lang="en-GB" dirty="0"/>
              <a:t>there are wild birds nesting in the roof</a:t>
            </a:r>
            <a:endParaRPr lang="en-AU" dirty="0"/>
          </a:p>
          <a:p>
            <a:pPr lvl="1"/>
            <a:endParaRPr lang="en-AU" dirty="0"/>
          </a:p>
        </p:txBody>
      </p:sp>
    </p:spTree>
    <p:extLst>
      <p:ext uri="{BB962C8B-B14F-4D97-AF65-F5344CB8AC3E}">
        <p14:creationId xmlns:p14="http://schemas.microsoft.com/office/powerpoint/2010/main" val="3271328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5</a:t>
            </a:r>
            <a:endParaRPr lang="en-AU" b="1" dirty="0"/>
          </a:p>
        </p:txBody>
      </p:sp>
      <p:sp>
        <p:nvSpPr>
          <p:cNvPr id="3" name="Content Placeholder 2"/>
          <p:cNvSpPr>
            <a:spLocks noGrp="1"/>
          </p:cNvSpPr>
          <p:nvPr>
            <p:ph idx="1"/>
          </p:nvPr>
        </p:nvSpPr>
        <p:spPr>
          <a:xfrm>
            <a:off x="457200" y="1268760"/>
            <a:ext cx="8229600" cy="5256584"/>
          </a:xfrm>
        </p:spPr>
        <p:txBody>
          <a:bodyPr>
            <a:normAutofit fontScale="47500" lnSpcReduction="20000"/>
          </a:bodyPr>
          <a:lstStyle/>
          <a:p>
            <a:pPr marL="0" indent="0">
              <a:buNone/>
            </a:pPr>
            <a:r>
              <a:rPr lang="en-AU" b="1" dirty="0" smtClean="0"/>
              <a:t>Para-veterinarian’s </a:t>
            </a:r>
            <a:r>
              <a:rPr lang="en-AU" b="1" dirty="0"/>
              <a:t>actions</a:t>
            </a:r>
          </a:p>
          <a:p>
            <a:r>
              <a:rPr lang="en-GB" dirty="0"/>
              <a:t>You conduct </a:t>
            </a:r>
            <a:r>
              <a:rPr lang="en-GB" dirty="0" smtClean="0"/>
              <a:t>an investigation.</a:t>
            </a:r>
            <a:endParaRPr lang="en-AU" dirty="0"/>
          </a:p>
          <a:p>
            <a:r>
              <a:rPr lang="en-GB" dirty="0"/>
              <a:t>You advise the farmer that causes of this disease could include: </a:t>
            </a:r>
            <a:endParaRPr lang="en-AU" dirty="0"/>
          </a:p>
          <a:p>
            <a:pPr lvl="1"/>
            <a:r>
              <a:rPr lang="en-GB" dirty="0"/>
              <a:t>Introduction </a:t>
            </a:r>
            <a:r>
              <a:rPr lang="en-GB" dirty="0" smtClean="0"/>
              <a:t>by </a:t>
            </a:r>
            <a:r>
              <a:rPr lang="en-GB" dirty="0"/>
              <a:t>newly bought </a:t>
            </a:r>
            <a:r>
              <a:rPr lang="en-GB" dirty="0" smtClean="0"/>
              <a:t>chickens			Wild birds		Crowding of birds</a:t>
            </a:r>
            <a:endParaRPr lang="en-AU" dirty="0"/>
          </a:p>
          <a:p>
            <a:pPr lvl="1"/>
            <a:r>
              <a:rPr lang="en-GB" dirty="0" smtClean="0"/>
              <a:t>Introduction with </a:t>
            </a:r>
            <a:r>
              <a:rPr lang="en-GB" dirty="0" smtClean="0"/>
              <a:t>visitors or feed</a:t>
            </a:r>
            <a:endParaRPr lang="en-AU" dirty="0"/>
          </a:p>
          <a:p>
            <a:r>
              <a:rPr lang="en-GB" i="1" dirty="0" smtClean="0"/>
              <a:t>Differential diagnoses:</a:t>
            </a:r>
            <a:r>
              <a:rPr lang="en-GB" dirty="0" smtClean="0"/>
              <a:t> </a:t>
            </a:r>
            <a:r>
              <a:rPr lang="en-GB" dirty="0"/>
              <a:t>Newcastle disease, avian influenza (Highly pathogenic HPAI), duck plague, acute poisoning, fowl cholera, and </a:t>
            </a:r>
            <a:r>
              <a:rPr lang="en-GB" dirty="0" err="1" smtClean="0"/>
              <a:t>mycoplasmosis</a:t>
            </a:r>
            <a:r>
              <a:rPr lang="en-GB" dirty="0" smtClean="0"/>
              <a:t>.</a:t>
            </a:r>
          </a:p>
          <a:p>
            <a:pPr lvl="1"/>
            <a:r>
              <a:rPr lang="en-GB" dirty="0" smtClean="0"/>
              <a:t>The </a:t>
            </a:r>
            <a:r>
              <a:rPr lang="en-GB" dirty="0"/>
              <a:t>most likely infectious </a:t>
            </a:r>
            <a:r>
              <a:rPr lang="en-GB" dirty="0" smtClean="0"/>
              <a:t>agent in your area </a:t>
            </a:r>
            <a:r>
              <a:rPr lang="en-GB" dirty="0"/>
              <a:t>is </a:t>
            </a:r>
            <a:r>
              <a:rPr lang="en-GB" b="1" i="1" u="sng" dirty="0"/>
              <a:t>Newcastle disease</a:t>
            </a:r>
            <a:r>
              <a:rPr lang="en-GB" dirty="0"/>
              <a:t>.</a:t>
            </a:r>
            <a:endParaRPr lang="en-AU" dirty="0"/>
          </a:p>
          <a:p>
            <a:r>
              <a:rPr lang="en-GB" dirty="0" smtClean="0"/>
              <a:t>Clinical signs fit a priority </a:t>
            </a:r>
            <a:r>
              <a:rPr lang="en-GB" dirty="0"/>
              <a:t>syndrome (MMU or sudden increase in mortality in chickens and other poultry). </a:t>
            </a:r>
            <a:endParaRPr lang="en-GB" dirty="0" smtClean="0"/>
          </a:p>
          <a:p>
            <a:pPr lvl="1"/>
            <a:r>
              <a:rPr lang="en-GB" dirty="0" smtClean="0"/>
              <a:t>This </a:t>
            </a:r>
            <a:r>
              <a:rPr lang="en-GB" dirty="0"/>
              <a:t>has to be reported to iSIKHNAS as MMU. </a:t>
            </a:r>
            <a:endParaRPr lang="en-GB" dirty="0" smtClean="0"/>
          </a:p>
          <a:p>
            <a:r>
              <a:rPr lang="en-GB" dirty="0" smtClean="0"/>
              <a:t>May </a:t>
            </a:r>
            <a:r>
              <a:rPr lang="en-GB" dirty="0"/>
              <a:t>be a zoonotic disease. </a:t>
            </a:r>
            <a:endParaRPr lang="en-GB" dirty="0" smtClean="0"/>
          </a:p>
          <a:p>
            <a:pPr lvl="1"/>
            <a:r>
              <a:rPr lang="en-GB" dirty="0" smtClean="0"/>
              <a:t>People must be careful to avoid s</a:t>
            </a:r>
            <a:r>
              <a:rPr lang="en-GB" dirty="0" smtClean="0"/>
              <a:t>ick </a:t>
            </a:r>
            <a:r>
              <a:rPr lang="en-GB" dirty="0"/>
              <a:t>or dying </a:t>
            </a:r>
            <a:r>
              <a:rPr lang="en-GB" dirty="0" smtClean="0"/>
              <a:t>birds</a:t>
            </a:r>
          </a:p>
          <a:p>
            <a:pPr lvl="1"/>
            <a:r>
              <a:rPr lang="en-GB" dirty="0" smtClean="0"/>
              <a:t>Use good hygiene after handling birds</a:t>
            </a:r>
            <a:r>
              <a:rPr lang="en-GB" dirty="0" smtClean="0"/>
              <a:t> </a:t>
            </a:r>
            <a:r>
              <a:rPr lang="en-GB" dirty="0"/>
              <a:t>and before eating or preparing food.</a:t>
            </a:r>
            <a:endParaRPr lang="en-AU" dirty="0"/>
          </a:p>
          <a:p>
            <a:r>
              <a:rPr lang="en-AU" dirty="0" smtClean="0"/>
              <a:t>Control measures</a:t>
            </a:r>
            <a:endParaRPr lang="en-AU" dirty="0"/>
          </a:p>
          <a:p>
            <a:pPr lvl="1"/>
            <a:r>
              <a:rPr lang="en-GB" dirty="0"/>
              <a:t>Don’t keep chicken too many chickens in a small area and keep the area clean</a:t>
            </a:r>
            <a:endParaRPr lang="en-AU" dirty="0"/>
          </a:p>
          <a:p>
            <a:pPr lvl="1"/>
            <a:r>
              <a:rPr lang="en-GB" dirty="0"/>
              <a:t>Keep chickens in good health – worm, vaccinate, provide good feed and water</a:t>
            </a:r>
            <a:endParaRPr lang="en-AU" dirty="0"/>
          </a:p>
          <a:p>
            <a:pPr lvl="1"/>
            <a:r>
              <a:rPr lang="en-GB" dirty="0"/>
              <a:t>Dispose of dead birds properly (bury or burn them)</a:t>
            </a:r>
            <a:endParaRPr lang="en-AU" dirty="0"/>
          </a:p>
          <a:p>
            <a:pPr lvl="1"/>
            <a:r>
              <a:rPr lang="en-GB" dirty="0"/>
              <a:t>Separate sick birds from healthy birds</a:t>
            </a:r>
            <a:endParaRPr lang="en-AU" dirty="0"/>
          </a:p>
          <a:p>
            <a:pPr lvl="1"/>
            <a:r>
              <a:rPr lang="en-GB" dirty="0"/>
              <a:t>Keep wild birds from coming into contact with your chickens</a:t>
            </a:r>
            <a:endParaRPr lang="en-AU" dirty="0"/>
          </a:p>
          <a:p>
            <a:pPr lvl="1"/>
            <a:r>
              <a:rPr lang="en-GB" dirty="0" smtClean="0"/>
              <a:t>Be careful when bringing new chickens or visitors into the farms </a:t>
            </a:r>
            <a:r>
              <a:rPr lang="en-GB" dirty="0"/>
              <a:t>or from visitors – </a:t>
            </a:r>
            <a:r>
              <a:rPr lang="en-GB" dirty="0" smtClean="0"/>
              <a:t>have a biosecurity plan and quarantine</a:t>
            </a:r>
            <a:endParaRPr lang="en-AU" dirty="0"/>
          </a:p>
        </p:txBody>
      </p:sp>
    </p:spTree>
    <p:extLst>
      <p:ext uri="{BB962C8B-B14F-4D97-AF65-F5344CB8AC3E}">
        <p14:creationId xmlns:p14="http://schemas.microsoft.com/office/powerpoint/2010/main" val="2508284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Priority disease control examples</a:t>
            </a:r>
            <a:endParaRPr lang="en-AU" b="1" dirty="0"/>
          </a:p>
        </p:txBody>
      </p:sp>
      <p:sp>
        <p:nvSpPr>
          <p:cNvPr id="3" name="Content Placeholder 2"/>
          <p:cNvSpPr>
            <a:spLocks noGrp="1"/>
          </p:cNvSpPr>
          <p:nvPr>
            <p:ph idx="1"/>
          </p:nvPr>
        </p:nvSpPr>
        <p:spPr>
          <a:xfrm>
            <a:off x="457200" y="1772816"/>
            <a:ext cx="8229600" cy="4353347"/>
          </a:xfrm>
        </p:spPr>
        <p:txBody>
          <a:bodyPr>
            <a:normAutofit lnSpcReduction="10000"/>
          </a:bodyPr>
          <a:lstStyle/>
          <a:p>
            <a:pPr marL="0" indent="0">
              <a:buNone/>
            </a:pPr>
            <a:r>
              <a:rPr lang="en-GB" dirty="0"/>
              <a:t>Field epidemiology skills are very important for para-vets involved in priority disease control programs. </a:t>
            </a:r>
            <a:endParaRPr lang="en-GB" dirty="0" smtClean="0"/>
          </a:p>
          <a:p>
            <a:pPr marL="0" indent="0">
              <a:buNone/>
            </a:pPr>
            <a:endParaRPr lang="en-GB" dirty="0"/>
          </a:p>
          <a:p>
            <a:pPr marL="0" indent="0">
              <a:buNone/>
            </a:pPr>
            <a:r>
              <a:rPr lang="en-GB" dirty="0" smtClean="0"/>
              <a:t>The </a:t>
            </a:r>
            <a:r>
              <a:rPr lang="en-GB" dirty="0"/>
              <a:t>understanding of causes and the effect of disease at a population level is very helpful when thinking about why different strategies are used to control specific diseases, and also in explaining processes to farmers. </a:t>
            </a:r>
            <a:endParaRPr lang="en-AU" dirty="0"/>
          </a:p>
          <a:p>
            <a:pPr marL="0" indent="0">
              <a:buNone/>
            </a:pPr>
            <a:endParaRPr lang="en-AU" dirty="0"/>
          </a:p>
        </p:txBody>
      </p:sp>
    </p:spTree>
    <p:extLst>
      <p:ext uri="{BB962C8B-B14F-4D97-AF65-F5344CB8AC3E}">
        <p14:creationId xmlns:p14="http://schemas.microsoft.com/office/powerpoint/2010/main" val="4243798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6</a:t>
            </a:r>
            <a:endParaRPr lang="en-AU" b="1" dirty="0"/>
          </a:p>
        </p:txBody>
      </p:sp>
      <p:sp>
        <p:nvSpPr>
          <p:cNvPr id="3" name="Content Placeholder 2"/>
          <p:cNvSpPr>
            <a:spLocks noGrp="1"/>
          </p:cNvSpPr>
          <p:nvPr>
            <p:ph idx="1"/>
          </p:nvPr>
        </p:nvSpPr>
        <p:spPr>
          <a:xfrm>
            <a:off x="457200" y="1772816"/>
            <a:ext cx="8229600" cy="4353347"/>
          </a:xfrm>
        </p:spPr>
        <p:txBody>
          <a:bodyPr>
            <a:normAutofit fontScale="92500" lnSpcReduction="10000"/>
          </a:bodyPr>
          <a:lstStyle/>
          <a:p>
            <a:pPr marL="0" indent="0">
              <a:buNone/>
            </a:pPr>
            <a:r>
              <a:rPr lang="en-AU" b="1" dirty="0"/>
              <a:t>Case introduction</a:t>
            </a:r>
          </a:p>
          <a:p>
            <a:r>
              <a:rPr lang="en-GB" dirty="0"/>
              <a:t>You visit a farm where there are dead cow with un-clotted blood oozing from their orifices. </a:t>
            </a:r>
            <a:endParaRPr lang="en-AU" dirty="0"/>
          </a:p>
          <a:p>
            <a:endParaRPr lang="en-AU" dirty="0"/>
          </a:p>
          <a:p>
            <a:pPr marL="0" indent="0">
              <a:buNone/>
            </a:pPr>
            <a:r>
              <a:rPr lang="en-AU" b="1" dirty="0" smtClean="0"/>
              <a:t>Information available</a:t>
            </a:r>
          </a:p>
          <a:p>
            <a:r>
              <a:rPr lang="en-GB" dirty="0" smtClean="0"/>
              <a:t>There have been cases of anthrax on the same farm years ago</a:t>
            </a:r>
            <a:endParaRPr lang="en-AU" dirty="0" smtClean="0"/>
          </a:p>
          <a:p>
            <a:r>
              <a:rPr lang="en-GB" dirty="0" smtClean="0"/>
              <a:t>There are 4 dead cows and another 15 live cows on the farm</a:t>
            </a:r>
            <a:endParaRPr lang="en-AU" dirty="0" smtClean="0"/>
          </a:p>
          <a:p>
            <a:pPr lvl="1"/>
            <a:endParaRPr lang="en-AU" dirty="0"/>
          </a:p>
        </p:txBody>
      </p:sp>
    </p:spTree>
    <p:extLst>
      <p:ext uri="{BB962C8B-B14F-4D97-AF65-F5344CB8AC3E}">
        <p14:creationId xmlns:p14="http://schemas.microsoft.com/office/powerpoint/2010/main" val="3914848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6</a:t>
            </a:r>
            <a:endParaRPr lang="en-AU" b="1" dirty="0"/>
          </a:p>
        </p:txBody>
      </p:sp>
      <p:sp>
        <p:nvSpPr>
          <p:cNvPr id="3" name="Content Placeholder 2"/>
          <p:cNvSpPr>
            <a:spLocks noGrp="1"/>
          </p:cNvSpPr>
          <p:nvPr>
            <p:ph idx="1"/>
          </p:nvPr>
        </p:nvSpPr>
        <p:spPr>
          <a:xfrm>
            <a:off x="457200" y="1772816"/>
            <a:ext cx="8229600" cy="4353347"/>
          </a:xfrm>
        </p:spPr>
        <p:txBody>
          <a:bodyPr>
            <a:normAutofit fontScale="55000" lnSpcReduction="20000"/>
          </a:bodyPr>
          <a:lstStyle/>
          <a:p>
            <a:pPr marL="0" indent="0">
              <a:buNone/>
            </a:pPr>
            <a:r>
              <a:rPr lang="en-AU" b="1" dirty="0" smtClean="0"/>
              <a:t>Para-veterinarian’s </a:t>
            </a:r>
            <a:r>
              <a:rPr lang="en-AU" b="1" dirty="0"/>
              <a:t>actions</a:t>
            </a:r>
          </a:p>
          <a:p>
            <a:r>
              <a:rPr lang="en-GB" dirty="0"/>
              <a:t>You examine the dead animals and take samples.</a:t>
            </a:r>
            <a:endParaRPr lang="en-AU" dirty="0"/>
          </a:p>
          <a:p>
            <a:r>
              <a:rPr lang="en-GB" dirty="0" smtClean="0"/>
              <a:t>Priority </a:t>
            </a:r>
            <a:r>
              <a:rPr lang="en-GB" dirty="0"/>
              <a:t>syndrome (MTD - Sudden death with blood from the orifices in cattle</a:t>
            </a:r>
            <a:r>
              <a:rPr lang="en-GB" dirty="0" smtClean="0"/>
              <a:t>)</a:t>
            </a:r>
          </a:p>
          <a:p>
            <a:pPr lvl="1"/>
            <a:r>
              <a:rPr lang="en-GB" dirty="0" smtClean="0"/>
              <a:t>Submit report to </a:t>
            </a:r>
            <a:r>
              <a:rPr lang="en-GB" dirty="0" err="1" smtClean="0"/>
              <a:t>iSIKHNAS</a:t>
            </a:r>
            <a:endParaRPr lang="en-AU" dirty="0"/>
          </a:p>
          <a:p>
            <a:r>
              <a:rPr lang="en-GB" dirty="0" smtClean="0"/>
              <a:t>Immediate control measures</a:t>
            </a:r>
          </a:p>
          <a:p>
            <a:pPr lvl="1"/>
            <a:r>
              <a:rPr lang="en-GB" dirty="0" smtClean="0"/>
              <a:t>remove </a:t>
            </a:r>
            <a:r>
              <a:rPr lang="en-GB" dirty="0"/>
              <a:t>live animals from the </a:t>
            </a:r>
            <a:r>
              <a:rPr lang="en-GB" dirty="0" smtClean="0"/>
              <a:t>area </a:t>
            </a:r>
            <a:r>
              <a:rPr lang="en-GB" dirty="0"/>
              <a:t>- </a:t>
            </a:r>
            <a:r>
              <a:rPr lang="en-GB" b="1" dirty="0"/>
              <a:t>Animal management</a:t>
            </a:r>
            <a:endParaRPr lang="en-AU" dirty="0"/>
          </a:p>
          <a:p>
            <a:pPr lvl="1"/>
            <a:r>
              <a:rPr lang="en-GB" dirty="0"/>
              <a:t>consider treating live animals </a:t>
            </a:r>
            <a:r>
              <a:rPr lang="en-GB" dirty="0" smtClean="0"/>
              <a:t>with </a:t>
            </a:r>
            <a:r>
              <a:rPr lang="en-GB" dirty="0"/>
              <a:t>penicillin to treat or prevent anthrax – </a:t>
            </a:r>
            <a:r>
              <a:rPr lang="en-GB" b="1" dirty="0"/>
              <a:t>Animal treatments</a:t>
            </a:r>
            <a:endParaRPr lang="en-AU" dirty="0"/>
          </a:p>
          <a:p>
            <a:pPr lvl="1"/>
            <a:r>
              <a:rPr lang="en-GB" dirty="0"/>
              <a:t>stop any </a:t>
            </a:r>
            <a:r>
              <a:rPr lang="en-GB" dirty="0" smtClean="0"/>
              <a:t>animals entering or leaving the farm </a:t>
            </a:r>
            <a:r>
              <a:rPr lang="en-GB" dirty="0"/>
              <a:t>- </a:t>
            </a:r>
            <a:r>
              <a:rPr lang="en-GB" b="1" dirty="0"/>
              <a:t>Control of animal movements</a:t>
            </a:r>
            <a:endParaRPr lang="en-AU" dirty="0"/>
          </a:p>
          <a:p>
            <a:pPr lvl="1"/>
            <a:r>
              <a:rPr lang="en-GB" dirty="0"/>
              <a:t>proper disposal of the carcasses </a:t>
            </a:r>
            <a:endParaRPr lang="en-GB" dirty="0"/>
          </a:p>
          <a:p>
            <a:pPr lvl="1"/>
            <a:r>
              <a:rPr lang="en-GB" dirty="0" smtClean="0"/>
              <a:t>good hygiene after handling carcasses and soil to prevent people getting exposed. Do not eat animals that may have died from anthrax</a:t>
            </a:r>
            <a:endParaRPr lang="en-AU" dirty="0"/>
          </a:p>
          <a:p>
            <a:r>
              <a:rPr lang="en-GB" dirty="0" smtClean="0"/>
              <a:t>Other control measures</a:t>
            </a:r>
          </a:p>
          <a:p>
            <a:pPr lvl="1"/>
            <a:r>
              <a:rPr lang="en-GB" dirty="0" smtClean="0"/>
              <a:t>Anthrax spores can live in the soil for decades – need to dispose of carcasses effectively</a:t>
            </a:r>
          </a:p>
          <a:p>
            <a:pPr lvl="1"/>
            <a:r>
              <a:rPr lang="en-GB" dirty="0" smtClean="0"/>
              <a:t>Be aware of history of anthrax in your area – it means it could occur again</a:t>
            </a:r>
          </a:p>
          <a:p>
            <a:pPr lvl="1"/>
            <a:r>
              <a:rPr lang="en-GB" dirty="0" smtClean="0"/>
              <a:t>Conducting </a:t>
            </a:r>
            <a:r>
              <a:rPr lang="en-GB" dirty="0"/>
              <a:t>a vaccination program for live animals on the farm and possible surrounding farms or district - </a:t>
            </a:r>
            <a:r>
              <a:rPr lang="en-GB" b="1" dirty="0"/>
              <a:t>Vaccination</a:t>
            </a:r>
            <a:endParaRPr lang="en-AU" dirty="0"/>
          </a:p>
        </p:txBody>
      </p:sp>
    </p:spTree>
    <p:extLst>
      <p:ext uri="{BB962C8B-B14F-4D97-AF65-F5344CB8AC3E}">
        <p14:creationId xmlns:p14="http://schemas.microsoft.com/office/powerpoint/2010/main" val="3560104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7</a:t>
            </a:r>
            <a:endParaRPr lang="en-AU" b="1" dirty="0"/>
          </a:p>
        </p:txBody>
      </p:sp>
      <p:sp>
        <p:nvSpPr>
          <p:cNvPr id="3" name="Content Placeholder 2"/>
          <p:cNvSpPr>
            <a:spLocks noGrp="1"/>
          </p:cNvSpPr>
          <p:nvPr>
            <p:ph idx="1"/>
          </p:nvPr>
        </p:nvSpPr>
        <p:spPr>
          <a:xfrm>
            <a:off x="457200" y="1417638"/>
            <a:ext cx="8229600" cy="5107706"/>
          </a:xfrm>
        </p:spPr>
        <p:txBody>
          <a:bodyPr>
            <a:normAutofit fontScale="62500" lnSpcReduction="20000"/>
          </a:bodyPr>
          <a:lstStyle/>
          <a:p>
            <a:pPr marL="0" indent="0">
              <a:buNone/>
            </a:pPr>
            <a:r>
              <a:rPr lang="en-AU" b="1" dirty="0"/>
              <a:t>Case introduction</a:t>
            </a:r>
          </a:p>
          <a:p>
            <a:r>
              <a:rPr lang="en-GB" dirty="0"/>
              <a:t>A cow is reported to be drooling saliva on a nearby </a:t>
            </a:r>
            <a:r>
              <a:rPr lang="en-GB" dirty="0" smtClean="0"/>
              <a:t>farm. </a:t>
            </a:r>
            <a:endParaRPr lang="en-AU" dirty="0"/>
          </a:p>
          <a:p>
            <a:endParaRPr lang="en-AU" dirty="0"/>
          </a:p>
          <a:p>
            <a:pPr marL="0" indent="0">
              <a:buNone/>
            </a:pPr>
            <a:r>
              <a:rPr lang="en-AU" b="1" dirty="0" smtClean="0"/>
              <a:t>Information available</a:t>
            </a:r>
          </a:p>
          <a:p>
            <a:pPr lvl="0"/>
            <a:r>
              <a:rPr lang="en-GB" dirty="0" smtClean="0"/>
              <a:t>Examination of sick cow – lesions in mouth </a:t>
            </a:r>
            <a:r>
              <a:rPr lang="en-GB" dirty="0"/>
              <a:t>resemble ulcers and fluid filled blisters or vesicles.</a:t>
            </a:r>
            <a:endParaRPr lang="en-AU" dirty="0"/>
          </a:p>
          <a:p>
            <a:pPr lvl="0"/>
            <a:r>
              <a:rPr lang="en-GB" dirty="0" smtClean="0"/>
              <a:t>Priority </a:t>
            </a:r>
            <a:r>
              <a:rPr lang="en-GB" dirty="0"/>
              <a:t>syndrome (PLL – limping, excessive salivation and vesicles on the mouth / foot / teat in cattle).</a:t>
            </a:r>
            <a:endParaRPr lang="en-AU" dirty="0"/>
          </a:p>
          <a:p>
            <a:pPr lvl="1"/>
            <a:r>
              <a:rPr lang="en-GB" dirty="0" smtClean="0"/>
              <a:t>Reported </a:t>
            </a:r>
            <a:r>
              <a:rPr lang="en-GB" dirty="0"/>
              <a:t>to iSIKHNAS and </a:t>
            </a:r>
            <a:r>
              <a:rPr lang="en-GB" dirty="0" smtClean="0"/>
              <a:t>formal </a:t>
            </a:r>
            <a:r>
              <a:rPr lang="en-GB" dirty="0"/>
              <a:t>government response involving DINAS veterinarians.</a:t>
            </a:r>
            <a:endParaRPr lang="en-AU" dirty="0"/>
          </a:p>
          <a:p>
            <a:pPr lvl="0"/>
            <a:r>
              <a:rPr lang="en-GB" dirty="0"/>
              <a:t>The following control strategies have been implemented:</a:t>
            </a:r>
            <a:endParaRPr lang="en-AU" dirty="0"/>
          </a:p>
          <a:p>
            <a:pPr lvl="1"/>
            <a:r>
              <a:rPr lang="en-GB" dirty="0"/>
              <a:t>Quarantine </a:t>
            </a:r>
            <a:r>
              <a:rPr lang="en-GB" dirty="0" smtClean="0"/>
              <a:t>measures – no movements on or off, </a:t>
            </a:r>
            <a:r>
              <a:rPr lang="en-GB" dirty="0" smtClean="0"/>
              <a:t>hygiene, disinfection</a:t>
            </a:r>
            <a:endParaRPr lang="en-GB" dirty="0" smtClean="0"/>
          </a:p>
          <a:p>
            <a:pPr lvl="0"/>
            <a:r>
              <a:rPr lang="en-GB" dirty="0" smtClean="0"/>
              <a:t>The </a:t>
            </a:r>
            <a:r>
              <a:rPr lang="en-GB" b="1" i="1" dirty="0" err="1"/>
              <a:t>IndovetPlan</a:t>
            </a:r>
            <a:r>
              <a:rPr lang="en-GB" dirty="0"/>
              <a:t> for foot-and-mouth disease </a:t>
            </a:r>
            <a:r>
              <a:rPr lang="en-GB" dirty="0" smtClean="0"/>
              <a:t>has details of response if test is +</a:t>
            </a:r>
            <a:endParaRPr lang="en-AU" dirty="0"/>
          </a:p>
          <a:p>
            <a:pPr lvl="1"/>
            <a:r>
              <a:rPr lang="en-GB" dirty="0" smtClean="0"/>
              <a:t>Quarantine, Slaughter, Vaccination </a:t>
            </a:r>
            <a:r>
              <a:rPr lang="en-GB" dirty="0" err="1" smtClean="0"/>
              <a:t>etc</a:t>
            </a:r>
            <a:endParaRPr lang="en-GB" dirty="0" smtClean="0"/>
          </a:p>
          <a:p>
            <a:pPr lvl="1"/>
            <a:endParaRPr lang="en-AU" dirty="0"/>
          </a:p>
          <a:p>
            <a:pPr lvl="0"/>
            <a:r>
              <a:rPr lang="en-GB" dirty="0"/>
              <a:t>The laboratory result and other information </a:t>
            </a:r>
            <a:r>
              <a:rPr lang="en-GB" b="1" u="sng" dirty="0"/>
              <a:t>rule out </a:t>
            </a:r>
            <a:r>
              <a:rPr lang="en-GB" dirty="0" smtClean="0"/>
              <a:t>foot-and-mouth</a:t>
            </a:r>
            <a:endParaRPr lang="en-AU" dirty="0"/>
          </a:p>
        </p:txBody>
      </p:sp>
    </p:spTree>
    <p:extLst>
      <p:ext uri="{BB962C8B-B14F-4D97-AF65-F5344CB8AC3E}">
        <p14:creationId xmlns:p14="http://schemas.microsoft.com/office/powerpoint/2010/main" val="3692869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7</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en-AU" b="1" dirty="0" smtClean="0"/>
              <a:t>Para-veterinarian’s </a:t>
            </a:r>
            <a:r>
              <a:rPr lang="en-AU" b="1" dirty="0"/>
              <a:t>actions</a:t>
            </a:r>
          </a:p>
          <a:p>
            <a:r>
              <a:rPr lang="en-GB" dirty="0"/>
              <a:t>You ensure the community, especially local farmers, are aware of the serious nature of FMD to Indonesia and that they understand why control measures are being used before a confirmed case exists</a:t>
            </a:r>
            <a:r>
              <a:rPr lang="en-GB" dirty="0" smtClean="0"/>
              <a:t>.</a:t>
            </a:r>
          </a:p>
          <a:p>
            <a:endParaRPr lang="en-AU" dirty="0"/>
          </a:p>
          <a:p>
            <a:r>
              <a:rPr lang="en-GB" dirty="0"/>
              <a:t>You need to communicate and celebrate with the community and the affected farmer that FMD has been ruled out because of the testing that was done. This will include having to explain why it was important to have initial control measures in place before the test results were released, just as a precaution in case the cow did have FMD. As soon as the negative test result is released the control measures were removed.</a:t>
            </a:r>
            <a:endParaRPr lang="en-AU" dirty="0"/>
          </a:p>
        </p:txBody>
      </p:sp>
    </p:spTree>
    <p:extLst>
      <p:ext uri="{BB962C8B-B14F-4D97-AF65-F5344CB8AC3E}">
        <p14:creationId xmlns:p14="http://schemas.microsoft.com/office/powerpoint/2010/main" val="2904892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8</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en-AU" b="1" dirty="0"/>
              <a:t>Case introduction</a:t>
            </a:r>
          </a:p>
          <a:p>
            <a:r>
              <a:rPr lang="en-GB" dirty="0"/>
              <a:t>There has been a rabies control program running on this area for the last 2 years</a:t>
            </a:r>
            <a:endParaRPr lang="en-AU" dirty="0"/>
          </a:p>
          <a:p>
            <a:endParaRPr lang="en-AU" dirty="0"/>
          </a:p>
          <a:p>
            <a:pPr marL="0" indent="0">
              <a:buNone/>
            </a:pPr>
            <a:r>
              <a:rPr lang="en-AU" b="1" dirty="0" smtClean="0"/>
              <a:t>Information available</a:t>
            </a:r>
          </a:p>
          <a:p>
            <a:pPr lvl="0"/>
            <a:r>
              <a:rPr lang="en-GB" dirty="0"/>
              <a:t>In the last 2 years there have been 86 confirmed rabies cases in dogs and 3 cases in humans</a:t>
            </a:r>
            <a:endParaRPr lang="en-AU" dirty="0"/>
          </a:p>
          <a:p>
            <a:pPr lvl="0"/>
            <a:r>
              <a:rPr lang="en-GB" dirty="0"/>
              <a:t>The current vaccination program has been running for 18 months</a:t>
            </a:r>
            <a:endParaRPr lang="en-AU" dirty="0"/>
          </a:p>
          <a:p>
            <a:pPr lvl="0"/>
            <a:r>
              <a:rPr lang="en-GB" dirty="0"/>
              <a:t>The current estimate of dogs in the area is 2000</a:t>
            </a:r>
            <a:endParaRPr lang="en-AU" dirty="0"/>
          </a:p>
          <a:p>
            <a:pPr lvl="0"/>
            <a:r>
              <a:rPr lang="en-GB" dirty="0"/>
              <a:t>The current estimate of vaccinated dogs is 1200 (60%)</a:t>
            </a:r>
            <a:endParaRPr lang="en-AU" dirty="0"/>
          </a:p>
          <a:p>
            <a:pPr lvl="0"/>
            <a:r>
              <a:rPr lang="en-GB" dirty="0"/>
              <a:t>The program’s goal is to vaccinate 80% of dogs</a:t>
            </a:r>
            <a:endParaRPr lang="en-AU" dirty="0"/>
          </a:p>
          <a:p>
            <a:pPr lvl="1"/>
            <a:endParaRPr lang="en-AU" dirty="0"/>
          </a:p>
        </p:txBody>
      </p:sp>
    </p:spTree>
    <p:extLst>
      <p:ext uri="{BB962C8B-B14F-4D97-AF65-F5344CB8AC3E}">
        <p14:creationId xmlns:p14="http://schemas.microsoft.com/office/powerpoint/2010/main" val="1704372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8</a:t>
            </a:r>
            <a:endParaRPr lang="en-AU" b="1" dirty="0"/>
          </a:p>
        </p:txBody>
      </p:sp>
      <p:sp>
        <p:nvSpPr>
          <p:cNvPr id="3" name="Content Placeholder 2"/>
          <p:cNvSpPr>
            <a:spLocks noGrp="1"/>
          </p:cNvSpPr>
          <p:nvPr>
            <p:ph idx="1"/>
          </p:nvPr>
        </p:nvSpPr>
        <p:spPr>
          <a:xfrm>
            <a:off x="457200" y="1772816"/>
            <a:ext cx="8229600" cy="4353347"/>
          </a:xfrm>
        </p:spPr>
        <p:txBody>
          <a:bodyPr>
            <a:normAutofit fontScale="85000" lnSpcReduction="20000"/>
          </a:bodyPr>
          <a:lstStyle/>
          <a:p>
            <a:pPr marL="0" indent="0">
              <a:buNone/>
            </a:pPr>
            <a:r>
              <a:rPr lang="en-AU" b="1" dirty="0" smtClean="0"/>
              <a:t>Para-veterinarian’s </a:t>
            </a:r>
            <a:r>
              <a:rPr lang="en-AU" b="1" dirty="0"/>
              <a:t>actions</a:t>
            </a:r>
          </a:p>
          <a:p>
            <a:r>
              <a:rPr lang="en-GB" dirty="0"/>
              <a:t>You ensure the community is educated about the risk of rabies, the control program, and the importance to avoid being bitten by dogs</a:t>
            </a:r>
            <a:r>
              <a:rPr lang="en-GB" dirty="0" smtClean="0"/>
              <a:t>.</a:t>
            </a:r>
          </a:p>
          <a:p>
            <a:endParaRPr lang="en-AU" dirty="0"/>
          </a:p>
          <a:p>
            <a:r>
              <a:rPr lang="en-GB" dirty="0"/>
              <a:t>You work with the dog catching and vaccination team. You need to ensure that as many dogs are vaccinated as possible, they are given booster vaccination if required, the vaccine is always stored at the right temperature, results of each days vaccinations are entered into iSIKHNAS.</a:t>
            </a:r>
            <a:endParaRPr lang="en-AU" dirty="0"/>
          </a:p>
        </p:txBody>
      </p:sp>
    </p:spTree>
    <p:extLst>
      <p:ext uri="{BB962C8B-B14F-4D97-AF65-F5344CB8AC3E}">
        <p14:creationId xmlns:p14="http://schemas.microsoft.com/office/powerpoint/2010/main" val="1169989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a:xfrm>
            <a:off x="457200" y="1600201"/>
            <a:ext cx="8229600" cy="1684784"/>
          </a:xfrm>
        </p:spPr>
        <p:txBody>
          <a:bodyPr>
            <a:normAutofit/>
          </a:bodyPr>
          <a:lstStyle/>
          <a:p>
            <a:r>
              <a:rPr lang="en-GB" dirty="0" smtClean="0"/>
              <a:t>A number of case examples that demonstrate the use of epidemiologic thinking in every-day activities</a:t>
            </a:r>
          </a:p>
          <a:p>
            <a:pPr marL="0" indent="0">
              <a:buNone/>
            </a:pPr>
            <a:endParaRPr lang="en-GB" dirty="0"/>
          </a:p>
          <a:p>
            <a:endParaRPr lang="en-AU" dirty="0"/>
          </a:p>
        </p:txBody>
      </p:sp>
      <p:sp>
        <p:nvSpPr>
          <p:cNvPr id="4" name="TextBox 3"/>
          <p:cNvSpPr txBox="1"/>
          <p:nvPr/>
        </p:nvSpPr>
        <p:spPr>
          <a:xfrm>
            <a:off x="444494" y="4653136"/>
            <a:ext cx="7902356" cy="1477328"/>
          </a:xfrm>
          <a:prstGeom prst="rect">
            <a:avLst/>
          </a:prstGeom>
          <a:noFill/>
        </p:spPr>
        <p:txBody>
          <a:bodyPr wrap="none" rtlCol="0">
            <a:spAutoFit/>
          </a:bodyPr>
          <a:lstStyle/>
          <a:p>
            <a:pPr marL="0" lvl="1" algn="ctr"/>
            <a:r>
              <a:rPr lang="en-GB" b="1" dirty="0">
                <a:solidFill>
                  <a:schemeClr val="accent6">
                    <a:lumMod val="50000"/>
                  </a:schemeClr>
                </a:solidFill>
              </a:rPr>
              <a:t>Thinking about the possible causes of </a:t>
            </a:r>
            <a:r>
              <a:rPr lang="en-GB" b="1" dirty="0" smtClean="0">
                <a:solidFill>
                  <a:schemeClr val="accent6">
                    <a:lumMod val="50000"/>
                  </a:schemeClr>
                </a:solidFill>
              </a:rPr>
              <a:t>disease </a:t>
            </a:r>
            <a:r>
              <a:rPr lang="en-GB" b="1" dirty="0" smtClean="0">
                <a:solidFill>
                  <a:srgbClr val="0070C0"/>
                </a:solidFill>
              </a:rPr>
              <a:t>(epidemiology) </a:t>
            </a:r>
          </a:p>
          <a:p>
            <a:pPr marL="0" lvl="1" algn="ctr"/>
            <a:r>
              <a:rPr lang="en-GB" b="1" dirty="0" smtClean="0">
                <a:solidFill>
                  <a:schemeClr val="accent6">
                    <a:lumMod val="50000"/>
                  </a:schemeClr>
                </a:solidFill>
              </a:rPr>
              <a:t>when </a:t>
            </a:r>
            <a:r>
              <a:rPr lang="en-GB" b="1" dirty="0">
                <a:solidFill>
                  <a:schemeClr val="accent6">
                    <a:lumMod val="50000"/>
                  </a:schemeClr>
                </a:solidFill>
              </a:rPr>
              <a:t>looking at </a:t>
            </a:r>
            <a:r>
              <a:rPr lang="en-GB" b="1" u="sng" dirty="0">
                <a:solidFill>
                  <a:schemeClr val="accent6">
                    <a:lumMod val="50000"/>
                  </a:schemeClr>
                </a:solidFill>
              </a:rPr>
              <a:t>every</a:t>
            </a:r>
            <a:r>
              <a:rPr lang="en-GB" b="1" dirty="0">
                <a:solidFill>
                  <a:schemeClr val="accent6">
                    <a:lumMod val="50000"/>
                  </a:schemeClr>
                </a:solidFill>
              </a:rPr>
              <a:t> sick animal </a:t>
            </a:r>
            <a:endParaRPr lang="en-GB" b="1" dirty="0" smtClean="0">
              <a:solidFill>
                <a:schemeClr val="accent6">
                  <a:lumMod val="50000"/>
                </a:schemeClr>
              </a:solidFill>
            </a:endParaRPr>
          </a:p>
          <a:p>
            <a:pPr marL="0" lvl="1" algn="ctr"/>
            <a:r>
              <a:rPr lang="en-GB" b="1" dirty="0" smtClean="0">
                <a:solidFill>
                  <a:schemeClr val="accent6">
                    <a:lumMod val="50000"/>
                  </a:schemeClr>
                </a:solidFill>
              </a:rPr>
              <a:t>will </a:t>
            </a:r>
            <a:r>
              <a:rPr lang="en-GB" b="1" dirty="0">
                <a:solidFill>
                  <a:schemeClr val="accent6">
                    <a:lumMod val="50000"/>
                  </a:schemeClr>
                </a:solidFill>
              </a:rPr>
              <a:t>help para-veterinarians provide </a:t>
            </a:r>
            <a:r>
              <a:rPr lang="en-GB" b="1" u="sng" dirty="0">
                <a:solidFill>
                  <a:schemeClr val="accent6">
                    <a:lumMod val="50000"/>
                  </a:schemeClr>
                </a:solidFill>
              </a:rPr>
              <a:t>better</a:t>
            </a:r>
            <a:r>
              <a:rPr lang="en-GB" b="1" dirty="0">
                <a:solidFill>
                  <a:schemeClr val="accent6">
                    <a:lumMod val="50000"/>
                  </a:schemeClr>
                </a:solidFill>
              </a:rPr>
              <a:t> services to farmers </a:t>
            </a:r>
            <a:r>
              <a:rPr lang="en-GB" b="1" dirty="0" smtClean="0">
                <a:solidFill>
                  <a:schemeClr val="accent6">
                    <a:lumMod val="50000"/>
                  </a:schemeClr>
                </a:solidFill>
              </a:rPr>
              <a:t>and their animals</a:t>
            </a:r>
          </a:p>
          <a:p>
            <a:pPr marL="0" lvl="1" algn="ctr"/>
            <a:r>
              <a:rPr lang="en-GB" b="1" u="sng" dirty="0" smtClean="0">
                <a:solidFill>
                  <a:schemeClr val="accent6">
                    <a:lumMod val="50000"/>
                  </a:schemeClr>
                </a:solidFill>
              </a:rPr>
              <a:t>and</a:t>
            </a:r>
            <a:r>
              <a:rPr lang="en-GB" b="1" dirty="0" smtClean="0">
                <a:solidFill>
                  <a:schemeClr val="accent6">
                    <a:lumMod val="50000"/>
                  </a:schemeClr>
                </a:solidFill>
              </a:rPr>
              <a:t> will result in </a:t>
            </a:r>
            <a:r>
              <a:rPr lang="en-GB" b="1" u="sng" dirty="0" smtClean="0">
                <a:solidFill>
                  <a:schemeClr val="accent6">
                    <a:lumMod val="50000"/>
                  </a:schemeClr>
                </a:solidFill>
              </a:rPr>
              <a:t>more healthy</a:t>
            </a:r>
            <a:r>
              <a:rPr lang="en-GB" dirty="0" smtClean="0">
                <a:solidFill>
                  <a:schemeClr val="accent6">
                    <a:lumMod val="50000"/>
                  </a:schemeClr>
                </a:solidFill>
              </a:rPr>
              <a:t> </a:t>
            </a:r>
            <a:r>
              <a:rPr lang="en-GB" b="1" dirty="0" smtClean="0">
                <a:solidFill>
                  <a:schemeClr val="accent6">
                    <a:lumMod val="50000"/>
                  </a:schemeClr>
                </a:solidFill>
              </a:rPr>
              <a:t>and </a:t>
            </a:r>
            <a:r>
              <a:rPr lang="en-GB" b="1" u="sng" dirty="0" smtClean="0">
                <a:solidFill>
                  <a:schemeClr val="accent6">
                    <a:lumMod val="50000"/>
                  </a:schemeClr>
                </a:solidFill>
              </a:rPr>
              <a:t>productive</a:t>
            </a:r>
            <a:r>
              <a:rPr lang="en-GB" b="1" dirty="0" smtClean="0">
                <a:solidFill>
                  <a:schemeClr val="accent6">
                    <a:lumMod val="50000"/>
                  </a:schemeClr>
                </a:solidFill>
              </a:rPr>
              <a:t> animals. </a:t>
            </a:r>
            <a:endParaRPr lang="en-GB" b="1" dirty="0">
              <a:solidFill>
                <a:schemeClr val="accent6">
                  <a:lumMod val="50000"/>
                </a:schemeClr>
              </a:solidFill>
            </a:endParaRPr>
          </a:p>
          <a:p>
            <a:pPr algn="ctr"/>
            <a:endParaRPr lang="en-AU" b="1" dirty="0">
              <a:solidFill>
                <a:schemeClr val="accent6">
                  <a:lumMod val="50000"/>
                </a:schemeClr>
              </a:solidFill>
            </a:endParaRPr>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9</a:t>
            </a:r>
            <a:endParaRPr lang="en-AU" b="1" dirty="0"/>
          </a:p>
        </p:txBody>
      </p:sp>
      <p:sp>
        <p:nvSpPr>
          <p:cNvPr id="3" name="Content Placeholder 2"/>
          <p:cNvSpPr>
            <a:spLocks noGrp="1"/>
          </p:cNvSpPr>
          <p:nvPr>
            <p:ph idx="1"/>
          </p:nvPr>
        </p:nvSpPr>
        <p:spPr>
          <a:xfrm>
            <a:off x="457200" y="1772816"/>
            <a:ext cx="8229600" cy="4353347"/>
          </a:xfrm>
        </p:spPr>
        <p:txBody>
          <a:bodyPr>
            <a:normAutofit fontScale="62500" lnSpcReduction="20000"/>
          </a:bodyPr>
          <a:lstStyle/>
          <a:p>
            <a:pPr marL="0" indent="0">
              <a:buNone/>
            </a:pPr>
            <a:r>
              <a:rPr lang="en-AU" b="1" dirty="0"/>
              <a:t>Case introduction</a:t>
            </a:r>
          </a:p>
          <a:p>
            <a:r>
              <a:rPr lang="en-GB" dirty="0"/>
              <a:t>There has been HPAI confirmed in a chicken farm in your area</a:t>
            </a:r>
            <a:endParaRPr lang="en-AU" dirty="0"/>
          </a:p>
          <a:p>
            <a:endParaRPr lang="en-AU" dirty="0"/>
          </a:p>
          <a:p>
            <a:pPr marL="0" indent="0">
              <a:buNone/>
            </a:pPr>
            <a:r>
              <a:rPr lang="en-AU" b="1" dirty="0" smtClean="0"/>
              <a:t>Information available</a:t>
            </a:r>
          </a:p>
          <a:p>
            <a:pPr lvl="0"/>
            <a:r>
              <a:rPr lang="en-GB" dirty="0"/>
              <a:t>The investigations identified many chickens were sick or dead</a:t>
            </a:r>
            <a:endParaRPr lang="en-AU" dirty="0"/>
          </a:p>
          <a:p>
            <a:pPr lvl="0"/>
            <a:r>
              <a:rPr lang="en-GB" dirty="0"/>
              <a:t>Laboratory samples were taken and the laboratory confirmed HPAI virus </a:t>
            </a:r>
            <a:endParaRPr lang="en-AU" dirty="0"/>
          </a:p>
          <a:p>
            <a:pPr lvl="0"/>
            <a:r>
              <a:rPr lang="en-GB" dirty="0"/>
              <a:t>The laboratory test result and the clinical signs mean that HPAI has been confirmed as the definitive diagnosis in this case</a:t>
            </a:r>
            <a:endParaRPr lang="en-AU" dirty="0"/>
          </a:p>
          <a:p>
            <a:pPr lvl="0"/>
            <a:r>
              <a:rPr lang="en-GB" dirty="0"/>
              <a:t>There has been a formal government response including the following control strategies:</a:t>
            </a:r>
            <a:endParaRPr lang="en-AU" dirty="0"/>
          </a:p>
          <a:p>
            <a:pPr lvl="1"/>
            <a:r>
              <a:rPr lang="en-GB" dirty="0"/>
              <a:t>Slaughter</a:t>
            </a:r>
            <a:endParaRPr lang="en-AU" dirty="0"/>
          </a:p>
          <a:p>
            <a:pPr lvl="1"/>
            <a:r>
              <a:rPr lang="en-GB" dirty="0"/>
              <a:t>Quarantine</a:t>
            </a:r>
            <a:endParaRPr lang="en-AU" dirty="0"/>
          </a:p>
          <a:p>
            <a:pPr lvl="1"/>
            <a:r>
              <a:rPr lang="en-GB" dirty="0"/>
              <a:t>Biosecurity</a:t>
            </a:r>
            <a:endParaRPr lang="en-AU" dirty="0"/>
          </a:p>
          <a:p>
            <a:pPr lvl="1"/>
            <a:r>
              <a:rPr lang="en-GB" dirty="0"/>
              <a:t>Vaccination programs for surrounding areas</a:t>
            </a:r>
            <a:endParaRPr lang="en-AU" dirty="0"/>
          </a:p>
          <a:p>
            <a:pPr lvl="1"/>
            <a:endParaRPr lang="en-AU" dirty="0"/>
          </a:p>
        </p:txBody>
      </p:sp>
    </p:spTree>
    <p:extLst>
      <p:ext uri="{BB962C8B-B14F-4D97-AF65-F5344CB8AC3E}">
        <p14:creationId xmlns:p14="http://schemas.microsoft.com/office/powerpoint/2010/main" val="4050256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9</a:t>
            </a:r>
            <a:endParaRPr lang="en-AU" b="1" dirty="0"/>
          </a:p>
        </p:txBody>
      </p:sp>
      <p:sp>
        <p:nvSpPr>
          <p:cNvPr id="3" name="Content Placeholder 2"/>
          <p:cNvSpPr>
            <a:spLocks noGrp="1"/>
          </p:cNvSpPr>
          <p:nvPr>
            <p:ph idx="1"/>
          </p:nvPr>
        </p:nvSpPr>
        <p:spPr>
          <a:xfrm>
            <a:off x="457200" y="1772816"/>
            <a:ext cx="8229600" cy="4353347"/>
          </a:xfrm>
        </p:spPr>
        <p:txBody>
          <a:bodyPr>
            <a:normAutofit fontScale="85000" lnSpcReduction="20000"/>
          </a:bodyPr>
          <a:lstStyle/>
          <a:p>
            <a:pPr marL="0" indent="0">
              <a:buNone/>
            </a:pPr>
            <a:r>
              <a:rPr lang="en-AU" b="1" dirty="0" smtClean="0"/>
              <a:t>Para-veterinarian’s </a:t>
            </a:r>
            <a:r>
              <a:rPr lang="en-AU" b="1" dirty="0"/>
              <a:t>actions</a:t>
            </a:r>
          </a:p>
          <a:p>
            <a:r>
              <a:rPr lang="en-GB" dirty="0"/>
              <a:t>You ensure the community is educated about the risk of HPAI, the control program, and the importance getting rid of this disease. You explain to the community why all the chickens need to be slaughtered and how the disease can cause deaths in people. You explain why biosecurity is very important to prevent humans spreading the disease to new </a:t>
            </a:r>
            <a:r>
              <a:rPr lang="en-GB" dirty="0" smtClean="0"/>
              <a:t>farms</a:t>
            </a:r>
          </a:p>
          <a:p>
            <a:endParaRPr lang="en-AU" dirty="0"/>
          </a:p>
          <a:p>
            <a:r>
              <a:rPr lang="en-GB" dirty="0"/>
              <a:t>You work within the different </a:t>
            </a:r>
            <a:r>
              <a:rPr lang="en-GB" dirty="0" smtClean="0"/>
              <a:t>parts </a:t>
            </a:r>
            <a:r>
              <a:rPr lang="en-GB" dirty="0"/>
              <a:t>of the control program.</a:t>
            </a:r>
            <a:endParaRPr lang="en-AU" dirty="0"/>
          </a:p>
        </p:txBody>
      </p:sp>
    </p:spTree>
    <p:extLst>
      <p:ext uri="{BB962C8B-B14F-4D97-AF65-F5344CB8AC3E}">
        <p14:creationId xmlns:p14="http://schemas.microsoft.com/office/powerpoint/2010/main" val="3337202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09500" y="822238"/>
            <a:ext cx="6779096" cy="490066"/>
          </a:xfrm>
        </p:spPr>
        <p:txBody>
          <a:bodyPr>
            <a:normAutofit fontScale="90000"/>
          </a:bodyPr>
          <a:lstStyle/>
          <a:p>
            <a:r>
              <a:rPr lang="en-AU" b="1" dirty="0" smtClean="0"/>
              <a:t>Key concepts of session 11</a:t>
            </a:r>
            <a:endParaRPr lang="en-AU" b="1" dirty="0"/>
          </a:p>
        </p:txBody>
      </p:sp>
      <p:sp>
        <p:nvSpPr>
          <p:cNvPr id="2" name="Content Placeholder 1"/>
          <p:cNvSpPr>
            <a:spLocks noGrp="1"/>
          </p:cNvSpPr>
          <p:nvPr>
            <p:ph idx="1"/>
          </p:nvPr>
        </p:nvSpPr>
        <p:spPr>
          <a:xfrm>
            <a:off x="457200" y="1600200"/>
            <a:ext cx="8229600" cy="4233575"/>
          </a:xfrm>
        </p:spPr>
        <p:txBody>
          <a:bodyPr>
            <a:normAutofit fontScale="92500" lnSpcReduction="10000"/>
          </a:bodyPr>
          <a:lstStyle/>
          <a:p>
            <a:r>
              <a:rPr lang="en-GB" dirty="0"/>
              <a:t>Thinking about the possible causes of disease, the host, the agent, and the environment when looking at every sick animal will help para-veterinarians provide better services to farmers for treatment and prevention of disease in animals. </a:t>
            </a:r>
          </a:p>
          <a:p>
            <a:endParaRPr lang="en-GB" dirty="0"/>
          </a:p>
          <a:p>
            <a:r>
              <a:rPr lang="en-GB" dirty="0"/>
              <a:t>Para-vets should be involving field epidemiology skills in all aspects of their every-day activities. </a:t>
            </a:r>
            <a:endParaRPr lang="en-AU" dirty="0"/>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1</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b="1" dirty="0"/>
              <a:t>Case introduction</a:t>
            </a:r>
          </a:p>
          <a:p>
            <a:pPr lvl="1"/>
            <a:r>
              <a:rPr lang="en-GB" dirty="0"/>
              <a:t>You visit a farm where a calf is sick and has stopped drinking. </a:t>
            </a:r>
            <a:endParaRPr lang="en-GB" dirty="0" smtClean="0"/>
          </a:p>
          <a:p>
            <a:endParaRPr lang="en-AU" dirty="0"/>
          </a:p>
          <a:p>
            <a:pPr marL="0" indent="0">
              <a:buNone/>
            </a:pPr>
            <a:r>
              <a:rPr lang="en-AU" b="1" dirty="0"/>
              <a:t>Information collected during investigation</a:t>
            </a:r>
          </a:p>
          <a:p>
            <a:pPr lvl="1"/>
            <a:r>
              <a:rPr lang="en-GB" dirty="0"/>
              <a:t>The mother of the calf has had poor </a:t>
            </a:r>
            <a:r>
              <a:rPr lang="en-GB" dirty="0" smtClean="0"/>
              <a:t>milk</a:t>
            </a:r>
          </a:p>
          <a:p>
            <a:pPr lvl="1"/>
            <a:r>
              <a:rPr lang="en-GB" dirty="0" smtClean="0"/>
              <a:t>The </a:t>
            </a:r>
            <a:r>
              <a:rPr lang="en-GB" dirty="0"/>
              <a:t>calves were all born in clean grassy </a:t>
            </a:r>
            <a:r>
              <a:rPr lang="en-GB" dirty="0" smtClean="0"/>
              <a:t>paddocks</a:t>
            </a:r>
          </a:p>
          <a:p>
            <a:pPr lvl="1"/>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1</a:t>
            </a:r>
            <a:endParaRPr lang="en-AU" b="1" dirty="0"/>
          </a:p>
        </p:txBody>
      </p:sp>
      <p:sp>
        <p:nvSpPr>
          <p:cNvPr id="3" name="Content Placeholder 2"/>
          <p:cNvSpPr>
            <a:spLocks noGrp="1"/>
          </p:cNvSpPr>
          <p:nvPr>
            <p:ph idx="1"/>
          </p:nvPr>
        </p:nvSpPr>
        <p:spPr>
          <a:xfrm>
            <a:off x="457200" y="1772816"/>
            <a:ext cx="8229600" cy="4353347"/>
          </a:xfrm>
        </p:spPr>
        <p:txBody>
          <a:bodyPr>
            <a:normAutofit fontScale="77500" lnSpcReduction="20000"/>
          </a:bodyPr>
          <a:lstStyle/>
          <a:p>
            <a:pPr marL="0" indent="0">
              <a:buNone/>
            </a:pPr>
            <a:r>
              <a:rPr lang="en-AU" b="1" dirty="0" smtClean="0"/>
              <a:t>Para-veterinarian’s </a:t>
            </a:r>
            <a:r>
              <a:rPr lang="en-AU" b="1" dirty="0"/>
              <a:t>actions</a:t>
            </a:r>
          </a:p>
          <a:p>
            <a:r>
              <a:rPr lang="en-GB" dirty="0"/>
              <a:t>You examine the calf, find an abscess on the navel, and you treat the calf</a:t>
            </a:r>
            <a:r>
              <a:rPr lang="en-GB" dirty="0" smtClean="0"/>
              <a:t>.</a:t>
            </a:r>
          </a:p>
          <a:p>
            <a:endParaRPr lang="en-AU" dirty="0"/>
          </a:p>
          <a:p>
            <a:r>
              <a:rPr lang="en-GB" dirty="0"/>
              <a:t>You advise the farmer that causes for these abscesses include: dirty calving environment, damp/wet conditions, exposure to bacteria, and lack of milk (colostrum) in the first 6 </a:t>
            </a:r>
            <a:r>
              <a:rPr lang="en-GB" dirty="0" smtClean="0"/>
              <a:t>hours.</a:t>
            </a:r>
          </a:p>
          <a:p>
            <a:endParaRPr lang="en-GB" dirty="0"/>
          </a:p>
          <a:p>
            <a:r>
              <a:rPr lang="en-GB" dirty="0" smtClean="0"/>
              <a:t>You </a:t>
            </a:r>
            <a:r>
              <a:rPr lang="en-GB" dirty="0"/>
              <a:t>advise the farmer how to prevent further cases maintaining a clean environment for calving and to help calves drink from their mothers in the first 6 hours of life.</a:t>
            </a:r>
            <a:endParaRPr lang="en-AU" dirty="0"/>
          </a:p>
        </p:txBody>
      </p:sp>
    </p:spTree>
    <p:extLst>
      <p:ext uri="{BB962C8B-B14F-4D97-AF65-F5344CB8AC3E}">
        <p14:creationId xmlns:p14="http://schemas.microsoft.com/office/powerpoint/2010/main" val="1379408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2</a:t>
            </a:r>
            <a:endParaRPr lang="en-AU" b="1" dirty="0"/>
          </a:p>
        </p:txBody>
      </p:sp>
      <p:sp>
        <p:nvSpPr>
          <p:cNvPr id="3" name="Content Placeholder 2"/>
          <p:cNvSpPr>
            <a:spLocks noGrp="1"/>
          </p:cNvSpPr>
          <p:nvPr>
            <p:ph idx="1"/>
          </p:nvPr>
        </p:nvSpPr>
        <p:spPr>
          <a:xfrm>
            <a:off x="251520" y="1772816"/>
            <a:ext cx="8435280" cy="4353347"/>
          </a:xfrm>
        </p:spPr>
        <p:txBody>
          <a:bodyPr>
            <a:normAutofit fontScale="85000" lnSpcReduction="20000"/>
          </a:bodyPr>
          <a:lstStyle/>
          <a:p>
            <a:pPr marL="0" indent="0">
              <a:buNone/>
            </a:pPr>
            <a:r>
              <a:rPr lang="en-AU" b="1" dirty="0"/>
              <a:t>Case introduction</a:t>
            </a:r>
          </a:p>
          <a:p>
            <a:pPr lvl="1"/>
            <a:r>
              <a:rPr lang="en-GB" dirty="0"/>
              <a:t>You visit a farm where there is </a:t>
            </a:r>
            <a:r>
              <a:rPr lang="en-AU" dirty="0"/>
              <a:t>a number of calves with abscesses on the navel and a number of calves without abscesses. </a:t>
            </a:r>
          </a:p>
          <a:p>
            <a:endParaRPr lang="en-AU" dirty="0"/>
          </a:p>
          <a:p>
            <a:pPr marL="0" indent="0">
              <a:buNone/>
            </a:pPr>
            <a:r>
              <a:rPr lang="en-AU" b="1" dirty="0"/>
              <a:t>Information collected during investigation</a:t>
            </a:r>
          </a:p>
          <a:p>
            <a:pPr lvl="1"/>
            <a:r>
              <a:rPr lang="en-AU" dirty="0" smtClean="0"/>
              <a:t>New cows arrived on the farm about 9 weeks ago</a:t>
            </a:r>
          </a:p>
          <a:p>
            <a:pPr lvl="1"/>
            <a:r>
              <a:rPr lang="en-AU" dirty="0" smtClean="0"/>
              <a:t>All </a:t>
            </a:r>
            <a:r>
              <a:rPr lang="en-AU" dirty="0"/>
              <a:t>the sick calves are between 6 and 8 weeks of age</a:t>
            </a:r>
          </a:p>
          <a:p>
            <a:pPr lvl="1"/>
            <a:r>
              <a:rPr lang="en-AU" dirty="0"/>
              <a:t>All the healthy calves are older than 10 weeks of age</a:t>
            </a:r>
          </a:p>
          <a:p>
            <a:pPr lvl="1"/>
            <a:r>
              <a:rPr lang="en-AU" dirty="0"/>
              <a:t>All the sick calves were born in a small yard that </a:t>
            </a:r>
            <a:r>
              <a:rPr lang="en-AU" dirty="0" smtClean="0"/>
              <a:t>is dirty</a:t>
            </a:r>
            <a:endParaRPr lang="en-AU" dirty="0"/>
          </a:p>
          <a:p>
            <a:pPr lvl="1"/>
            <a:r>
              <a:rPr lang="en-AU" dirty="0"/>
              <a:t>All the healthy calves were born in clean grass paddocks</a:t>
            </a:r>
          </a:p>
          <a:p>
            <a:pPr lvl="1"/>
            <a:endParaRPr lang="en-AU" dirty="0"/>
          </a:p>
        </p:txBody>
      </p:sp>
    </p:spTree>
    <p:extLst>
      <p:ext uri="{BB962C8B-B14F-4D97-AF65-F5344CB8AC3E}">
        <p14:creationId xmlns:p14="http://schemas.microsoft.com/office/powerpoint/2010/main" val="854877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2</a:t>
            </a:r>
            <a:endParaRPr lang="en-AU" b="1"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marL="0" indent="0">
              <a:buNone/>
            </a:pPr>
            <a:r>
              <a:rPr lang="en-AU" b="1" dirty="0" smtClean="0"/>
              <a:t>Para-veterinarian’s </a:t>
            </a:r>
            <a:r>
              <a:rPr lang="en-AU" b="1" dirty="0"/>
              <a:t>actions</a:t>
            </a:r>
          </a:p>
          <a:p>
            <a:r>
              <a:rPr lang="en-GB" dirty="0"/>
              <a:t>You examine the calves and treat them</a:t>
            </a:r>
            <a:r>
              <a:rPr lang="en-GB" dirty="0" smtClean="0"/>
              <a:t>.</a:t>
            </a:r>
          </a:p>
          <a:p>
            <a:endParaRPr lang="en-AU" dirty="0"/>
          </a:p>
          <a:p>
            <a:r>
              <a:rPr lang="en-GB" dirty="0"/>
              <a:t>You advise the farmer </a:t>
            </a:r>
            <a:r>
              <a:rPr lang="en-GB" dirty="0" smtClean="0"/>
              <a:t>of the general causes for this condition</a:t>
            </a:r>
          </a:p>
          <a:p>
            <a:pPr lvl="1"/>
            <a:r>
              <a:rPr lang="en-GB" dirty="0" smtClean="0"/>
              <a:t>dirty </a:t>
            </a:r>
            <a:r>
              <a:rPr lang="en-GB" dirty="0"/>
              <a:t>calving environment, damp/wet conditions, exposure to bacteria, and lack of milk (colostrum) in the first 6 hours</a:t>
            </a:r>
            <a:r>
              <a:rPr lang="en-GB" dirty="0" smtClean="0"/>
              <a:t>.</a:t>
            </a:r>
          </a:p>
          <a:p>
            <a:endParaRPr lang="en-AU" dirty="0"/>
          </a:p>
          <a:p>
            <a:r>
              <a:rPr lang="en-GB" dirty="0"/>
              <a:t>You advise the farmer how to prevent further </a:t>
            </a:r>
            <a:r>
              <a:rPr lang="en-GB" dirty="0" smtClean="0"/>
              <a:t>cases by:</a:t>
            </a:r>
          </a:p>
          <a:p>
            <a:pPr lvl="1"/>
            <a:r>
              <a:rPr lang="en-GB" dirty="0" smtClean="0"/>
              <a:t>making sure the cows calve in a clean, dry area. </a:t>
            </a:r>
          </a:p>
          <a:p>
            <a:pPr lvl="1"/>
            <a:r>
              <a:rPr lang="en-GB" dirty="0" smtClean="0"/>
              <a:t>Making sure all new calves get a good drink of first milk (colostrum) from their mother within a few hours of birth</a:t>
            </a:r>
          </a:p>
          <a:p>
            <a:pPr lvl="1"/>
            <a:r>
              <a:rPr lang="en-GB" dirty="0" smtClean="0"/>
              <a:t>New </a:t>
            </a:r>
            <a:r>
              <a:rPr lang="en-GB" dirty="0"/>
              <a:t>cows may have brought a new bacteria with them because the older calves do not have the disease. </a:t>
            </a:r>
            <a:r>
              <a:rPr lang="en-GB" dirty="0" smtClean="0"/>
              <a:t>May have been rain at that time as well that made conditions muddy.</a:t>
            </a:r>
            <a:endParaRPr lang="en-AU" dirty="0"/>
          </a:p>
        </p:txBody>
      </p:sp>
    </p:spTree>
    <p:extLst>
      <p:ext uri="{BB962C8B-B14F-4D97-AF65-F5344CB8AC3E}">
        <p14:creationId xmlns:p14="http://schemas.microsoft.com/office/powerpoint/2010/main" val="2986628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3</a:t>
            </a:r>
            <a:endParaRPr lang="en-AU" b="1" dirty="0"/>
          </a:p>
        </p:txBody>
      </p:sp>
      <p:sp>
        <p:nvSpPr>
          <p:cNvPr id="3" name="Content Placeholder 2"/>
          <p:cNvSpPr>
            <a:spLocks noGrp="1"/>
          </p:cNvSpPr>
          <p:nvPr>
            <p:ph idx="1"/>
          </p:nvPr>
        </p:nvSpPr>
        <p:spPr>
          <a:xfrm>
            <a:off x="457200" y="1772816"/>
            <a:ext cx="8229600" cy="4353347"/>
          </a:xfrm>
        </p:spPr>
        <p:txBody>
          <a:bodyPr>
            <a:normAutofit fontScale="62500" lnSpcReduction="20000"/>
          </a:bodyPr>
          <a:lstStyle/>
          <a:p>
            <a:pPr marL="0" indent="0">
              <a:buNone/>
            </a:pPr>
            <a:r>
              <a:rPr lang="en-AU" b="1" dirty="0"/>
              <a:t>Case introduction</a:t>
            </a:r>
          </a:p>
          <a:p>
            <a:pPr lvl="1"/>
            <a:r>
              <a:rPr lang="en-GB" dirty="0"/>
              <a:t>You visit a farm where there are 2 cows with diarrhoea</a:t>
            </a:r>
            <a:r>
              <a:rPr lang="en-AU" dirty="0"/>
              <a:t>. </a:t>
            </a:r>
          </a:p>
          <a:p>
            <a:endParaRPr lang="en-AU" dirty="0"/>
          </a:p>
          <a:p>
            <a:pPr marL="0" indent="0">
              <a:buNone/>
            </a:pPr>
            <a:r>
              <a:rPr lang="en-AU" b="1" dirty="0" smtClean="0"/>
              <a:t>Information collected during investigation</a:t>
            </a:r>
          </a:p>
          <a:p>
            <a:pPr lvl="1"/>
            <a:r>
              <a:rPr lang="en-GB" dirty="0" smtClean="0"/>
              <a:t>The 2 cows are both 2 year old Bali cows </a:t>
            </a:r>
            <a:endParaRPr lang="en-AU" dirty="0" smtClean="0"/>
          </a:p>
          <a:p>
            <a:pPr lvl="1"/>
            <a:r>
              <a:rPr lang="en-GB" dirty="0" smtClean="0"/>
              <a:t>They have been kept separate from the other cows because they recently calved</a:t>
            </a:r>
            <a:endParaRPr lang="en-AU" dirty="0" smtClean="0"/>
          </a:p>
          <a:p>
            <a:pPr lvl="1"/>
            <a:r>
              <a:rPr lang="en-GB" dirty="0" smtClean="0"/>
              <a:t>All the cows on the farm were wormed 3 weeks ago. </a:t>
            </a:r>
            <a:endParaRPr lang="en-AU" dirty="0" smtClean="0"/>
          </a:p>
          <a:p>
            <a:pPr lvl="1"/>
            <a:r>
              <a:rPr lang="en-GB" dirty="0" smtClean="0"/>
              <a:t>All they have to eat is short grass in the small paddock near the shed. </a:t>
            </a:r>
            <a:endParaRPr lang="en-AU" dirty="0" smtClean="0"/>
          </a:p>
          <a:p>
            <a:pPr lvl="1"/>
            <a:r>
              <a:rPr lang="en-GB" dirty="0" smtClean="0"/>
              <a:t>There are no cows on the neighbouring properties.</a:t>
            </a:r>
            <a:endParaRPr lang="en-AU" dirty="0" smtClean="0"/>
          </a:p>
          <a:p>
            <a:pPr lvl="1"/>
            <a:r>
              <a:rPr lang="en-GB" dirty="0" smtClean="0"/>
              <a:t>Both cows look weak, their eyes are sunken and they are depressed. </a:t>
            </a:r>
            <a:endParaRPr lang="en-AU" dirty="0" smtClean="0"/>
          </a:p>
          <a:p>
            <a:pPr lvl="1"/>
            <a:r>
              <a:rPr lang="en-GB" dirty="0" smtClean="0"/>
              <a:t>They have very foul smelling watery diarrhoea that contains fresh blood</a:t>
            </a:r>
            <a:endParaRPr lang="en-AU" dirty="0" smtClean="0"/>
          </a:p>
          <a:p>
            <a:pPr lvl="1"/>
            <a:r>
              <a:rPr lang="en-GB" dirty="0" smtClean="0"/>
              <a:t>They are dehydrated</a:t>
            </a:r>
            <a:endParaRPr lang="en-AU" dirty="0" smtClean="0"/>
          </a:p>
          <a:p>
            <a:pPr lvl="1"/>
            <a:r>
              <a:rPr lang="en-GB" dirty="0" smtClean="0"/>
              <a:t>Their temperatures are increased above normal: 39.8° and 40.1°</a:t>
            </a:r>
            <a:endParaRPr lang="en-AU" dirty="0" smtClean="0"/>
          </a:p>
        </p:txBody>
      </p:sp>
    </p:spTree>
    <p:extLst>
      <p:ext uri="{BB962C8B-B14F-4D97-AF65-F5344CB8AC3E}">
        <p14:creationId xmlns:p14="http://schemas.microsoft.com/office/powerpoint/2010/main" val="1041435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3</a:t>
            </a:r>
            <a:endParaRPr lang="en-AU" b="1" dirty="0"/>
          </a:p>
        </p:txBody>
      </p:sp>
      <p:sp>
        <p:nvSpPr>
          <p:cNvPr id="3" name="Content Placeholder 2"/>
          <p:cNvSpPr>
            <a:spLocks noGrp="1"/>
          </p:cNvSpPr>
          <p:nvPr>
            <p:ph idx="1"/>
          </p:nvPr>
        </p:nvSpPr>
        <p:spPr>
          <a:xfrm>
            <a:off x="457200" y="1772816"/>
            <a:ext cx="8229600" cy="4353347"/>
          </a:xfrm>
        </p:spPr>
        <p:txBody>
          <a:bodyPr>
            <a:normAutofit fontScale="62500" lnSpcReduction="20000"/>
          </a:bodyPr>
          <a:lstStyle/>
          <a:p>
            <a:pPr marL="0" indent="0">
              <a:buNone/>
            </a:pPr>
            <a:r>
              <a:rPr lang="en-AU" b="1" dirty="0" smtClean="0"/>
              <a:t>Para-veterinarian’s </a:t>
            </a:r>
            <a:r>
              <a:rPr lang="en-AU" b="1" dirty="0"/>
              <a:t>actions</a:t>
            </a:r>
          </a:p>
          <a:p>
            <a:r>
              <a:rPr lang="en-GB" dirty="0"/>
              <a:t>You examine the cows, take samples for laboratory investigation, and treat them</a:t>
            </a:r>
            <a:r>
              <a:rPr lang="en-GB" dirty="0" smtClean="0"/>
              <a:t>.</a:t>
            </a:r>
          </a:p>
          <a:p>
            <a:r>
              <a:rPr lang="en-GB" dirty="0" smtClean="0"/>
              <a:t>Causes – likely to be infectious</a:t>
            </a:r>
          </a:p>
          <a:p>
            <a:pPr lvl="1"/>
            <a:r>
              <a:rPr lang="en-GB" i="1" dirty="0" smtClean="0"/>
              <a:t>differential diagnoses</a:t>
            </a:r>
            <a:r>
              <a:rPr lang="en-GB" dirty="0" smtClean="0"/>
              <a:t> </a:t>
            </a:r>
            <a:r>
              <a:rPr lang="en-GB" dirty="0"/>
              <a:t>include: Bacterial infection of the intestines (Salmonella, E-coli), Bovine Viral Diarrhoea Virus, Parasites. </a:t>
            </a:r>
            <a:endParaRPr lang="en-GB" dirty="0" smtClean="0"/>
          </a:p>
          <a:p>
            <a:pPr lvl="1"/>
            <a:r>
              <a:rPr lang="en-GB" dirty="0" smtClean="0"/>
              <a:t>Bacterial infection most likely – fever, </a:t>
            </a:r>
            <a:r>
              <a:rPr lang="en-GB" dirty="0" smtClean="0"/>
              <a:t>severe illness, foul </a:t>
            </a:r>
            <a:r>
              <a:rPr lang="en-GB" dirty="0"/>
              <a:t>smelling </a:t>
            </a:r>
            <a:r>
              <a:rPr lang="en-GB" dirty="0" smtClean="0"/>
              <a:t>diarrhoea.</a:t>
            </a:r>
            <a:endParaRPr lang="en-GB" dirty="0" smtClean="0"/>
          </a:p>
          <a:p>
            <a:endParaRPr lang="en-AU" dirty="0"/>
          </a:p>
          <a:p>
            <a:r>
              <a:rPr lang="en-GB" dirty="0" smtClean="0"/>
              <a:t>May be zoonotic. </a:t>
            </a:r>
          </a:p>
          <a:p>
            <a:pPr lvl="1"/>
            <a:r>
              <a:rPr lang="en-GB" dirty="0" smtClean="0"/>
              <a:t>Advise farmer to be careful to use good hygiene after handling animals</a:t>
            </a:r>
            <a:r>
              <a:rPr lang="en-GB" dirty="0" smtClean="0"/>
              <a:t>.</a:t>
            </a:r>
            <a:endParaRPr lang="en-GB" dirty="0" smtClean="0"/>
          </a:p>
          <a:p>
            <a:endParaRPr lang="en-AU" dirty="0"/>
          </a:p>
          <a:p>
            <a:r>
              <a:rPr lang="en-GB" dirty="0"/>
              <a:t>You advise the farmer how to prevent further cases:</a:t>
            </a:r>
            <a:endParaRPr lang="en-AU" dirty="0"/>
          </a:p>
          <a:p>
            <a:pPr lvl="1"/>
            <a:r>
              <a:rPr lang="en-GB" dirty="0"/>
              <a:t>Keep the 2 cows and the calf separate from the other cattle (isolate)</a:t>
            </a:r>
            <a:endParaRPr lang="en-AU" dirty="0"/>
          </a:p>
          <a:p>
            <a:pPr lvl="1"/>
            <a:r>
              <a:rPr lang="en-GB" dirty="0"/>
              <a:t>Healthy cows are to be kept higher up stream along the drain line from the 2 sick cows and the calf</a:t>
            </a:r>
            <a:endParaRPr lang="en-AU" dirty="0"/>
          </a:p>
        </p:txBody>
      </p:sp>
    </p:spTree>
    <p:extLst>
      <p:ext uri="{BB962C8B-B14F-4D97-AF65-F5344CB8AC3E}">
        <p14:creationId xmlns:p14="http://schemas.microsoft.com/office/powerpoint/2010/main" val="2741843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4</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en-AU" b="1" dirty="0"/>
              <a:t>Case introduction</a:t>
            </a:r>
          </a:p>
          <a:p>
            <a:pPr lvl="1"/>
            <a:r>
              <a:rPr lang="en-GB" dirty="0"/>
              <a:t>You visit a feedlot and cattle trader where there are cows and calves with pinkeye</a:t>
            </a:r>
            <a:r>
              <a:rPr lang="en-AU" dirty="0"/>
              <a:t>. </a:t>
            </a:r>
          </a:p>
          <a:p>
            <a:endParaRPr lang="en-AU" dirty="0"/>
          </a:p>
          <a:p>
            <a:pPr marL="0" indent="0">
              <a:buNone/>
            </a:pPr>
            <a:r>
              <a:rPr lang="en-AU" b="1" dirty="0" smtClean="0"/>
              <a:t>Information collected during investigation</a:t>
            </a:r>
          </a:p>
          <a:p>
            <a:pPr lvl="1"/>
            <a:r>
              <a:rPr lang="en-GB" dirty="0"/>
              <a:t>There are many cattle with pinkeye in one or both eyes</a:t>
            </a:r>
            <a:endParaRPr lang="en-AU" dirty="0"/>
          </a:p>
          <a:p>
            <a:pPr lvl="1"/>
            <a:r>
              <a:rPr lang="en-GB" dirty="0"/>
              <a:t>The feedlot feeds very stalky grass in a large feed trough off the ground</a:t>
            </a:r>
            <a:endParaRPr lang="en-AU" dirty="0"/>
          </a:p>
          <a:p>
            <a:pPr lvl="1"/>
            <a:r>
              <a:rPr lang="en-GB" dirty="0"/>
              <a:t>It is very dry, there has been no rain for some time</a:t>
            </a:r>
            <a:endParaRPr lang="en-AU" dirty="0"/>
          </a:p>
          <a:p>
            <a:pPr lvl="1"/>
            <a:r>
              <a:rPr lang="en-GB" dirty="0"/>
              <a:t>There are big piles of dung close to the feedlot and there are many flies</a:t>
            </a:r>
            <a:endParaRPr lang="en-AU" dirty="0"/>
          </a:p>
          <a:p>
            <a:pPr lvl="1"/>
            <a:r>
              <a:rPr lang="en-GB" dirty="0"/>
              <a:t>There is little shade in the feedlot</a:t>
            </a:r>
            <a:endParaRPr lang="en-AU" dirty="0"/>
          </a:p>
          <a:p>
            <a:pPr lvl="1"/>
            <a:r>
              <a:rPr lang="en-GB" dirty="0"/>
              <a:t>There are always cattle coming and going but there is always pinkeye. At the moment the feedlot is very full</a:t>
            </a:r>
            <a:endParaRPr lang="en-AU" dirty="0"/>
          </a:p>
          <a:p>
            <a:pPr lvl="1"/>
            <a:endParaRPr lang="en-AU" dirty="0"/>
          </a:p>
        </p:txBody>
      </p:sp>
    </p:spTree>
    <p:extLst>
      <p:ext uri="{BB962C8B-B14F-4D97-AF65-F5344CB8AC3E}">
        <p14:creationId xmlns:p14="http://schemas.microsoft.com/office/powerpoint/2010/main" val="174413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3899</TotalTime>
  <Words>3240</Words>
  <Application>Microsoft Office PowerPoint</Application>
  <PresentationFormat>On-screen Show (4:3)</PresentationFormat>
  <Paragraphs>348</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Basic Field Epidemiology</vt:lpstr>
      <vt:lpstr>In this session we will talk about:</vt:lpstr>
      <vt:lpstr>Example 1</vt:lpstr>
      <vt:lpstr>Example 1</vt:lpstr>
      <vt:lpstr>Example 2</vt:lpstr>
      <vt:lpstr>Example 2</vt:lpstr>
      <vt:lpstr>Example 3</vt:lpstr>
      <vt:lpstr>Example 3</vt:lpstr>
      <vt:lpstr>Example 4</vt:lpstr>
      <vt:lpstr>Example 4</vt:lpstr>
      <vt:lpstr>Example 5</vt:lpstr>
      <vt:lpstr>Example 5</vt:lpstr>
      <vt:lpstr>Priority disease control examples</vt:lpstr>
      <vt:lpstr>Example 6</vt:lpstr>
      <vt:lpstr>Example 6</vt:lpstr>
      <vt:lpstr>Example 7</vt:lpstr>
      <vt:lpstr>Example 7</vt:lpstr>
      <vt:lpstr>Example 8</vt:lpstr>
      <vt:lpstr>Example 8</vt:lpstr>
      <vt:lpstr>Example 9</vt:lpstr>
      <vt:lpstr>Example 9</vt:lpstr>
      <vt:lpstr>Key concepts of session 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132</cp:revision>
  <dcterms:created xsi:type="dcterms:W3CDTF">2013-03-15T18:03:41Z</dcterms:created>
  <dcterms:modified xsi:type="dcterms:W3CDTF">2014-03-07T02:37:36Z</dcterms:modified>
</cp:coreProperties>
</file>